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handoutMasterIdLst>
    <p:handoutMasterId r:id="rId37"/>
  </p:handoutMasterIdLst>
  <p:sldIdLst>
    <p:sldId id="257" r:id="rId2"/>
    <p:sldId id="269" r:id="rId3"/>
    <p:sldId id="283" r:id="rId4"/>
    <p:sldId id="299" r:id="rId5"/>
    <p:sldId id="304" r:id="rId6"/>
    <p:sldId id="280" r:id="rId7"/>
    <p:sldId id="281" r:id="rId8"/>
    <p:sldId id="270" r:id="rId9"/>
    <p:sldId id="271" r:id="rId10"/>
    <p:sldId id="286" r:id="rId11"/>
    <p:sldId id="285" r:id="rId12"/>
    <p:sldId id="268" r:id="rId13"/>
    <p:sldId id="272" r:id="rId14"/>
    <p:sldId id="302" r:id="rId15"/>
    <p:sldId id="273" r:id="rId16"/>
    <p:sldId id="291" r:id="rId17"/>
    <p:sldId id="305" r:id="rId18"/>
    <p:sldId id="274" r:id="rId19"/>
    <p:sldId id="275" r:id="rId20"/>
    <p:sldId id="303" r:id="rId21"/>
    <p:sldId id="276" r:id="rId22"/>
    <p:sldId id="277" r:id="rId23"/>
    <p:sldId id="278" r:id="rId24"/>
    <p:sldId id="295" r:id="rId25"/>
    <p:sldId id="279" r:id="rId26"/>
    <p:sldId id="300" r:id="rId27"/>
    <p:sldId id="301" r:id="rId28"/>
    <p:sldId id="284" r:id="rId29"/>
    <p:sldId id="294" r:id="rId30"/>
    <p:sldId id="288" r:id="rId31"/>
    <p:sldId id="297" r:id="rId32"/>
    <p:sldId id="296" r:id="rId33"/>
    <p:sldId id="289" r:id="rId34"/>
    <p:sldId id="287"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4229" autoAdjust="0"/>
  </p:normalViewPr>
  <p:slideViewPr>
    <p:cSldViewPr>
      <p:cViewPr>
        <p:scale>
          <a:sx n="76" d="100"/>
          <a:sy n="76" d="100"/>
        </p:scale>
        <p:origin x="-1206" y="35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EAECAFE-A2E7-4204-8BD3-21493E5EC125}" type="datetimeFigureOut">
              <a:rPr lang="en-US"/>
              <a:pPr>
                <a:defRPr/>
              </a:pPr>
              <a:t>3/6/2017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952A18E-0B59-4B92-B68B-9E42357F56EE}" type="slidenum">
              <a:rPr lang="en-US"/>
              <a:pPr>
                <a:defRPr/>
              </a:pPr>
              <a:t>‹#›</a:t>
            </a:fld>
            <a:endParaRPr lang="en-US"/>
          </a:p>
        </p:txBody>
      </p:sp>
    </p:spTree>
    <p:extLst>
      <p:ext uri="{BB962C8B-B14F-4D97-AF65-F5344CB8AC3E}">
        <p14:creationId xmlns:p14="http://schemas.microsoft.com/office/powerpoint/2010/main" xmlns="" val="3021724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a:defRPr/>
            </a:pPr>
            <a:fld id="{B1F18707-A497-4747-A194-989968972DF9}" type="datetimeFigureOut">
              <a:rPr lang="en-US"/>
              <a:pPr>
                <a:defRPr/>
              </a:pPr>
              <a:t>3/6/2017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3FF9-A2F3-4568-B945-F50703EE5D06}" type="slidenum">
              <a:rPr lang="en-US"/>
              <a:pPr>
                <a:defRPr/>
              </a:pPr>
              <a:t>‹#›</a:t>
            </a:fld>
            <a:endParaRPr lang="en-US"/>
          </a:p>
        </p:txBody>
      </p:sp>
    </p:spTree>
    <p:extLst>
      <p:ext uri="{BB962C8B-B14F-4D97-AF65-F5344CB8AC3E}">
        <p14:creationId xmlns:p14="http://schemas.microsoft.com/office/powerpoint/2010/main" xmlns="" val="2171472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leep.org/articles/how-lights-affect-sleep/"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sleepfoundation.org/sleep-topics/melatonin-and-sleep/page/0/2" TargetMode="External"/><Relationship Id="rId5" Type="http://schemas.openxmlformats.org/officeDocument/2006/relationships/hyperlink" Target="https://sleepfoundation.org/sleep-topics/melatonin-and-sleep/page/0/1" TargetMode="External"/><Relationship Id="rId4" Type="http://schemas.openxmlformats.org/officeDocument/2006/relationships/hyperlink" Target="https://sleep.org/articles/does-your-body-temperature-change-while-you-slee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Introduct</a:t>
            </a:r>
            <a:r>
              <a:rPr lang="en-US" baseline="0" dirty="0" smtClean="0"/>
              <a:t>ion of self, </a:t>
            </a:r>
          </a:p>
          <a:p>
            <a:endParaRPr lang="en-US" baseline="0" dirty="0" smtClean="0"/>
          </a:p>
          <a:p>
            <a:r>
              <a:rPr lang="en-US" baseline="0" dirty="0" smtClean="0"/>
              <a:t>Imagine you were a traumatic brain injury survivor.  38 year old male, undergoing rehabilitation on an inpatient basis.  And like almost 70% of other survivors, you are having difficulty sleeping, so after </a:t>
            </a:r>
            <a:r>
              <a:rPr lang="en-US" b="1" baseline="0" dirty="0" smtClean="0"/>
              <a:t>only sleeping five hours because </a:t>
            </a:r>
            <a:r>
              <a:rPr lang="en-US" baseline="0" dirty="0" smtClean="0"/>
              <a:t>of pain from migraine headaches, anxiety (racing thoughts) and depression, you are greeted by OT at 7am. </a:t>
            </a:r>
          </a:p>
          <a:p>
            <a:r>
              <a:rPr lang="en-US" baseline="0" dirty="0" smtClean="0"/>
              <a:t>Time for AM routine which involves paying attention to the cues the OT provides, sequencing, problem solving and not to mention, humility as the 26 year old female OT is seeing you naked, for the first time.  </a:t>
            </a:r>
          </a:p>
          <a:p>
            <a:r>
              <a:rPr lang="en-US" baseline="0" dirty="0" smtClean="0"/>
              <a:t>Then breakfast, with the Speech therapist- you have </a:t>
            </a:r>
            <a:r>
              <a:rPr lang="en-US" baseline="0" dirty="0" err="1" smtClean="0"/>
              <a:t>dysphagia</a:t>
            </a:r>
            <a:r>
              <a:rPr lang="en-US" baseline="0" dirty="0" smtClean="0"/>
              <a:t> so you only get to eat mechanically soft food and honey thick liquids.   while SLP is cuing you to “ tuck your chin”  “take small bites”.    You cant wait until the meal is done, </a:t>
            </a:r>
            <a:r>
              <a:rPr lang="en-US" b="1" baseline="0" dirty="0" smtClean="0"/>
              <a:t>maybe you’ll have time to sleep.</a:t>
            </a:r>
          </a:p>
          <a:p>
            <a:endParaRPr lang="en-US" baseline="0" dirty="0" smtClean="0"/>
          </a:p>
          <a:p>
            <a:r>
              <a:rPr lang="en-US" baseline="0" dirty="0" smtClean="0"/>
              <a:t> But NO, Here comes the nurse with AM medications.  I take them with apple sauce, which I don’t like, but because of my expressive aphasia, I can’t tell them.  You figured they’d get the hint after I threw the apple sauce at the nurse, but all they did was increase my Ritalin because my team thought I couldn’t pay attention  during sessions, you kept falling asleep.</a:t>
            </a:r>
          </a:p>
          <a:p>
            <a:r>
              <a:rPr lang="en-US" baseline="0" dirty="0" smtClean="0"/>
              <a:t>11am, AHHHHH, nap time, but nope, Psychology.  He’s pressing you  to talk about my feelings since my car accident.  You only use three word responses, at least I don’t cry any more but I want to</a:t>
            </a:r>
            <a:r>
              <a:rPr lang="en-US" b="1" baseline="0" dirty="0" smtClean="0"/>
              <a:t>.  Because you’re  tired.  And you worn out , easily.  </a:t>
            </a:r>
          </a:p>
          <a:p>
            <a:r>
              <a:rPr lang="en-US" baseline="0" dirty="0" smtClean="0"/>
              <a:t>Hoping the therapists would just leave you alone, </a:t>
            </a:r>
            <a:r>
              <a:rPr lang="en-US" b="1" baseline="0" dirty="0" smtClean="0"/>
              <a:t>you want to sleep.  </a:t>
            </a:r>
            <a:r>
              <a:rPr lang="en-US" baseline="0" dirty="0" smtClean="0"/>
              <a:t>All you want to do is sleep…… Typical morning of a TBI survivor and the thoughts that are going on in their mind as they consider the challenges.  </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4820" name="Slide Number Placeholder 3"/>
          <p:cNvSpPr>
            <a:spLocks noGrp="1"/>
          </p:cNvSpPr>
          <p:nvPr>
            <p:ph type="sldNum" sz="quarter" idx="5"/>
          </p:nvPr>
        </p:nvSpPr>
        <p:spPr bwMode="auto">
          <a:noFill/>
          <a:ln>
            <a:miter lim="800000"/>
            <a:headEnd/>
            <a:tailEnd/>
          </a:ln>
        </p:spPr>
        <p:txBody>
          <a:bodyPr/>
          <a:lstStyle/>
          <a:p>
            <a:fld id="{2845DE98-41D4-4426-AC96-D57E503BCFCB}" type="slidenum">
              <a:rPr lang="en-US" smtClean="0"/>
              <a:pPr/>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Pain:  TBI: Headache pain, orthopedic pain, contracture pain,, heterotopic ossification (51-77.9%)  VA, JAMA, 2008)</a:t>
            </a:r>
          </a:p>
          <a:p>
            <a:pPr eaLnBrk="1" hangingPunct="1">
              <a:spcBef>
                <a:spcPct val="0"/>
              </a:spcBef>
            </a:pPr>
            <a:endParaRPr lang="en-US" altLang="en-US" dirty="0" smtClean="0"/>
          </a:p>
          <a:p>
            <a:pPr eaLnBrk="1" hangingPunct="1">
              <a:spcBef>
                <a:spcPct val="0"/>
              </a:spcBef>
            </a:pPr>
            <a:r>
              <a:rPr lang="en-US" altLang="en-US" dirty="0" smtClean="0"/>
              <a:t>Depression/Anxiety</a:t>
            </a:r>
            <a:r>
              <a:rPr lang="en-US" altLang="en-US" baseline="0" dirty="0" smtClean="0"/>
              <a:t>   substantial </a:t>
            </a:r>
            <a:r>
              <a:rPr lang="en-US" altLang="en-US" baseline="0" dirty="0" smtClean="0"/>
              <a:t>influence </a:t>
            </a:r>
            <a:r>
              <a:rPr lang="en-US" altLang="en-US" baseline="0" dirty="0" smtClean="0"/>
              <a:t>on sleep quality/ hyper </a:t>
            </a:r>
            <a:r>
              <a:rPr lang="en-US" altLang="en-US" baseline="0" dirty="0" err="1" smtClean="0"/>
              <a:t>somnulence</a:t>
            </a:r>
            <a:r>
              <a:rPr lang="en-US" altLang="en-US" baseline="0" dirty="0" smtClean="0"/>
              <a:t>? (Viola-Saltzman and Watson  </a:t>
            </a:r>
          </a:p>
          <a:p>
            <a:pPr eaLnBrk="1" hangingPunct="1">
              <a:spcBef>
                <a:spcPct val="0"/>
              </a:spcBef>
            </a:pPr>
            <a:r>
              <a:rPr lang="en-US" altLang="en-US" baseline="0" dirty="0" smtClean="0"/>
              <a:t>  60-80% Depression report </a:t>
            </a:r>
            <a:r>
              <a:rPr lang="en-US" altLang="en-US" baseline="0" dirty="0" err="1" smtClean="0"/>
              <a:t>fragmentd</a:t>
            </a:r>
            <a:r>
              <a:rPr lang="en-US" altLang="en-US" baseline="0" dirty="0" smtClean="0"/>
              <a:t> sleep, (initial insomnia/early morning awakenings,  15-20% report </a:t>
            </a:r>
            <a:r>
              <a:rPr lang="en-US" altLang="en-US" baseline="0" dirty="0" err="1" smtClean="0"/>
              <a:t>hypersomnia</a:t>
            </a:r>
            <a:r>
              <a:rPr lang="en-US" altLang="en-US" baseline="0" dirty="0" smtClean="0"/>
              <a:t>) (</a:t>
            </a:r>
            <a:r>
              <a:rPr lang="en-US" altLang="en-US" baseline="0" dirty="0" err="1" smtClean="0"/>
              <a:t>DeMartinis</a:t>
            </a:r>
            <a:r>
              <a:rPr lang="en-US" altLang="en-US" baseline="0" dirty="0" smtClean="0"/>
              <a:t>, and </a:t>
            </a:r>
            <a:r>
              <a:rPr lang="en-US" altLang="en-US" baseline="0" dirty="0" err="1" smtClean="0"/>
              <a:t>Winokur</a:t>
            </a:r>
            <a:r>
              <a:rPr lang="en-US" altLang="en-US" baseline="0" dirty="0" smtClean="0"/>
              <a:t>, 200&amp;)</a:t>
            </a:r>
          </a:p>
          <a:p>
            <a:pPr eaLnBrk="1" hangingPunct="1">
              <a:spcBef>
                <a:spcPct val="0"/>
              </a:spcBef>
            </a:pPr>
            <a:endParaRPr lang="en-US" altLang="en-US" baseline="0" dirty="0" smtClean="0"/>
          </a:p>
          <a:p>
            <a:pPr eaLnBrk="1" hangingPunct="1">
              <a:spcBef>
                <a:spcPct val="0"/>
              </a:spcBef>
            </a:pPr>
            <a:r>
              <a:rPr lang="en-US" altLang="en-US" baseline="0" dirty="0" smtClean="0"/>
              <a:t>Sleep wake cycle:  Our brain s internal clock controls when we </a:t>
            </a:r>
            <a:r>
              <a:rPr lang="en-US" altLang="en-US" baseline="0" dirty="0" err="1" smtClean="0"/>
              <a:t>sleep.wake</a:t>
            </a:r>
            <a:r>
              <a:rPr lang="en-US" altLang="en-US" baseline="0" dirty="0" smtClean="0"/>
              <a:t> and if injured, messages that need to be provided  by our brain is altered.  Brain chemistry can also be altered post traumatic hypersomnia  (Sleep more hours than normal)</a:t>
            </a:r>
            <a:endParaRPr lang="en-US" altLang="en-US" dirty="0" smtClean="0"/>
          </a:p>
        </p:txBody>
      </p:sp>
      <p:sp>
        <p:nvSpPr>
          <p:cNvPr id="35844" name="Slide Number Placeholder 3"/>
          <p:cNvSpPr>
            <a:spLocks noGrp="1"/>
          </p:cNvSpPr>
          <p:nvPr>
            <p:ph type="sldNum" sz="quarter" idx="5"/>
          </p:nvPr>
        </p:nvSpPr>
        <p:spPr bwMode="auto">
          <a:noFill/>
          <a:ln>
            <a:miter lim="800000"/>
            <a:headEnd/>
            <a:tailEnd/>
          </a:ln>
        </p:spPr>
        <p:txBody>
          <a:bodyPr/>
          <a:lstStyle/>
          <a:p>
            <a:fld id="{B6B47AAD-29D6-40BE-BE5E-9C637588AFC6}" type="slidenum">
              <a:rPr lang="en-US" altLang="en-US" smtClean="0"/>
              <a:pPr/>
              <a:t>13</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Increased posttraumatic stress disorder </a:t>
            </a:r>
            <a:r>
              <a:rPr lang="en-US" sz="1200" b="0" i="0" kern="1200" dirty="0" err="1" smtClean="0">
                <a:solidFill>
                  <a:schemeClr val="tx1"/>
                </a:solidFill>
                <a:latin typeface="+mn-lt"/>
                <a:ea typeface="+mn-ea"/>
                <a:cs typeface="+mn-cs"/>
              </a:rPr>
              <a:t>symptomatology</a:t>
            </a:r>
            <a:r>
              <a:rPr lang="en-US" sz="1200" b="0" i="0" kern="1200" dirty="0" smtClean="0">
                <a:solidFill>
                  <a:schemeClr val="tx1"/>
                </a:solidFill>
                <a:latin typeface="+mn-lt"/>
                <a:ea typeface="+mn-ea"/>
                <a:cs typeface="+mn-cs"/>
              </a:rPr>
              <a:t> was associated with worse performance in multiple cognitive domains. This association was mediated in part by self-reported sleep disturbance. </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Stimulants such as Adderall and Ritalin to assist with attention. Are commonly used however will also make sleep more difficult.  </a:t>
            </a:r>
          </a:p>
          <a:p>
            <a:pPr eaLnBrk="1" hangingPunct="1">
              <a:spcBef>
                <a:spcPct val="0"/>
              </a:spcBef>
            </a:pPr>
            <a:endParaRPr lang="en-US" altLang="en-US" dirty="0" smtClean="0"/>
          </a:p>
          <a:p>
            <a:pPr eaLnBrk="1" hangingPunct="1">
              <a:spcBef>
                <a:spcPct val="0"/>
              </a:spcBef>
            </a:pPr>
            <a:r>
              <a:rPr lang="en-US" altLang="en-US" dirty="0" smtClean="0"/>
              <a:t>Sleep apnea  (breathing </a:t>
            </a:r>
            <a:r>
              <a:rPr lang="en-US" altLang="en-US" dirty="0" err="1" smtClean="0"/>
              <a:t>interuppted</a:t>
            </a:r>
            <a:r>
              <a:rPr lang="en-US" altLang="en-US" dirty="0" smtClean="0"/>
              <a:t> </a:t>
            </a:r>
            <a:r>
              <a:rPr lang="en-US" altLang="en-US" dirty="0" err="1" smtClean="0"/>
              <a:t>duing</a:t>
            </a:r>
            <a:r>
              <a:rPr lang="en-US" altLang="en-US" dirty="0" smtClean="0"/>
              <a:t> sleep, Sometimes brains ability to control </a:t>
            </a:r>
            <a:r>
              <a:rPr lang="en-US" altLang="en-US" dirty="0" err="1" smtClean="0"/>
              <a:t>breating</a:t>
            </a:r>
            <a:r>
              <a:rPr lang="en-US" altLang="en-US" dirty="0" smtClean="0"/>
              <a:t> becomes altered, resulting in periods of apnea, Oxygen levels drop, also if family</a:t>
            </a:r>
            <a:r>
              <a:rPr lang="en-US" altLang="en-US" baseline="0" dirty="0" smtClean="0"/>
              <a:t> history or obesity</a:t>
            </a:r>
          </a:p>
          <a:p>
            <a:pPr eaLnBrk="1" hangingPunct="1">
              <a:spcBef>
                <a:spcPct val="0"/>
              </a:spcBef>
            </a:pPr>
            <a:endParaRPr lang="en-US" altLang="en-US"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baseline="0" dirty="0" smtClean="0"/>
              <a:t>Urinary Incontinence-</a:t>
            </a:r>
            <a:r>
              <a:rPr lang="en-US" sz="1200" b="0" i="0" kern="1200" dirty="0" smtClean="0">
                <a:solidFill>
                  <a:schemeClr val="tx1"/>
                </a:solidFill>
                <a:latin typeface="+mn-lt"/>
                <a:ea typeface="+mn-ea"/>
                <a:cs typeface="+mn-cs"/>
              </a:rPr>
              <a:t>Urinary Incontinence. Urinary incontinence after brain injury can be caused by injury to areas of the brain involved in the motor regulation, or sensory awareness, of urinary function. It can also be secondary to damage of peripheral nerves caused by trauma or downstream biochemical effects of brain injury.</a:t>
            </a:r>
          </a:p>
          <a:p>
            <a:pPr eaLnBrk="1" hangingPunct="1">
              <a:spcBef>
                <a:spcPct val="0"/>
              </a:spcBef>
            </a:pPr>
            <a:endParaRPr lang="en-US" alt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b="0" i="0" u="sng" kern="1200" dirty="0" smtClean="0">
                <a:solidFill>
                  <a:schemeClr val="tx1"/>
                </a:solidFill>
                <a:latin typeface="+mn-lt"/>
                <a:ea typeface="+mn-ea"/>
                <a:cs typeface="+mn-cs"/>
              </a:rPr>
              <a:t>Sexual Dysfunction</a:t>
            </a:r>
            <a:r>
              <a:rPr lang="en-US" sz="1200" b="0" i="0" kern="1200" dirty="0" smtClean="0">
                <a:solidFill>
                  <a:schemeClr val="tx1"/>
                </a:solidFill>
                <a:latin typeface="+mn-lt"/>
                <a:ea typeface="+mn-ea"/>
                <a:cs typeface="+mn-cs"/>
              </a:rPr>
              <a:t>. There are multiple brain systems involved in sexual response and function, from reflex centers involved in arousal, to higher cortical centers involved in sensory and emotional aspects of sexual contact. Any of these systems can be compromised by brain injury, resulting in problems in sexual function ranging from physical issues, to </a:t>
            </a:r>
            <a:r>
              <a:rPr lang="en-US" sz="1200" b="0" i="0" kern="1200" dirty="0" err="1" smtClean="0">
                <a:solidFill>
                  <a:schemeClr val="tx1"/>
                </a:solidFill>
                <a:latin typeface="+mn-lt"/>
                <a:ea typeface="+mn-ea"/>
                <a:cs typeface="+mn-cs"/>
              </a:rPr>
              <a:t>disinhibition</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dysregulation</a:t>
            </a:r>
            <a:r>
              <a:rPr lang="en-US" sz="1200" b="0" i="0" kern="1200" dirty="0" smtClean="0">
                <a:solidFill>
                  <a:schemeClr val="tx1"/>
                </a:solidFill>
                <a:latin typeface="+mn-lt"/>
                <a:ea typeface="+mn-ea"/>
                <a:cs typeface="+mn-cs"/>
              </a:rPr>
              <a:t> of sexual impulses.</a:t>
            </a:r>
          </a:p>
          <a:p>
            <a:pPr eaLnBrk="1" hangingPunct="1">
              <a:spcBef>
                <a:spcPct val="0"/>
              </a:spcBef>
            </a:pPr>
            <a:endParaRPr lang="en-US" altLang="en-US" dirty="0" smtClean="0"/>
          </a:p>
        </p:txBody>
      </p:sp>
      <p:sp>
        <p:nvSpPr>
          <p:cNvPr id="36868" name="Slide Number Placeholder 3"/>
          <p:cNvSpPr>
            <a:spLocks noGrp="1"/>
          </p:cNvSpPr>
          <p:nvPr>
            <p:ph type="sldNum" sz="quarter" idx="5"/>
          </p:nvPr>
        </p:nvSpPr>
        <p:spPr bwMode="auto">
          <a:noFill/>
          <a:ln>
            <a:miter lim="800000"/>
            <a:headEnd/>
            <a:tailEnd/>
          </a:ln>
        </p:spPr>
        <p:txBody>
          <a:bodyPr/>
          <a:lstStyle/>
          <a:p>
            <a:fld id="{FB276175-0FE3-4A2F-BD67-BCFA665B680B}" type="slidenum">
              <a:rPr lang="en-US" altLang="en-US" smtClean="0"/>
              <a:pPr/>
              <a:t>15</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Sleepier the brain is, the greater the Pre Frontal cortex must work.  Brain is compensating for the negative effects of sleep deprivation,  Temporal lobe (language </a:t>
            </a:r>
            <a:r>
              <a:rPr lang="en-US" dirty="0" err="1" smtClean="0"/>
              <a:t>procesing</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Architecture of SARI: Can cause increased sleepiness, increased daytime sleepiness, suppress REM sleep.   Decreased sleep </a:t>
            </a:r>
            <a:r>
              <a:rPr lang="en-US" dirty="0" err="1" smtClean="0"/>
              <a:t>effeciency</a:t>
            </a:r>
            <a:r>
              <a:rPr lang="en-US" dirty="0" smtClean="0"/>
              <a:t>.</a:t>
            </a:r>
          </a:p>
          <a:p>
            <a:endParaRPr lang="en-US" dirty="0" smtClean="0"/>
          </a:p>
          <a:p>
            <a:r>
              <a:rPr lang="en-US" dirty="0" smtClean="0"/>
              <a:t>Atypical:  Less likely to cause motor control disabilities, body rigidity.</a:t>
            </a:r>
            <a:r>
              <a:rPr lang="en-US" baseline="0" dirty="0" smtClean="0"/>
              <a:t> Tremors, </a:t>
            </a:r>
            <a:r>
              <a:rPr lang="en-US" baseline="0" dirty="0" err="1" smtClean="0"/>
              <a:t>Parkinsons’s</a:t>
            </a:r>
            <a:r>
              <a:rPr lang="en-US" baseline="0" dirty="0" smtClean="0"/>
              <a:t> like movements..   These can become permanent even after medication is stopped</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Role of sleep and it’s importance.  Use of schedules and reminders. (ACRM</a:t>
            </a:r>
            <a:r>
              <a:rPr lang="en-US" baseline="0" dirty="0" smtClean="0"/>
              <a:t> approach with orientation sheet- sleep hygiene interventions listed on schedule)</a:t>
            </a:r>
          </a:p>
          <a:p>
            <a:r>
              <a:rPr lang="en-US" baseline="0" dirty="0" smtClean="0"/>
              <a:t>Environmental modifications- Dark and cool room. Recommended bedroom temperature  between 60-67 degrees   Our bodies temperatures drops, if room is cool, this process occurs quicker  (2016 sleep.0rg)</a:t>
            </a:r>
          </a:p>
          <a:p>
            <a:endParaRPr lang="en-US" baseline="0" dirty="0" smtClean="0"/>
          </a:p>
          <a:p>
            <a:r>
              <a:rPr lang="en-US" baseline="0" dirty="0" smtClean="0"/>
              <a:t>Positional- Stay out of bed during day- Bed is for two things sleep and _____?</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21</a:t>
            </a:fld>
            <a:endParaRPr lang="en-US"/>
          </a:p>
        </p:txBody>
      </p:sp>
    </p:spTree>
    <p:extLst>
      <p:ext uri="{BB962C8B-B14F-4D97-AF65-F5344CB8AC3E}">
        <p14:creationId xmlns:p14="http://schemas.microsoft.com/office/powerpoint/2010/main" xmlns="" val="761066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 device must detect when you’ve actually fallen asleep. Most of them do not factor in the time it takes for you to fall asleep. So, whether it takes you 20 minutes to fall asleep or 40 minutes that time is not included in your sleep cycle. Once you’ve stopped moving for a certain length of time and your heart-rate has decreased, the device assumes you are fast asleep.</a:t>
            </a:r>
          </a:p>
          <a:p>
            <a:r>
              <a:rPr lang="en-US" dirty="0" smtClean="0"/>
              <a:t>Once you’ve actually fallen asleep, the device begins to measure a variety of things like heart-rate, movement patterns and velocity of your movements. Altogether, these measurements allow the device to discern how long you’ve been sleeping, and how deep your sleep is. Obviously, light sleep is less beneficial for your body and so the device will let you know when you’re resting time was poorly spent.</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24</a:t>
            </a:fld>
            <a:endParaRPr lang="en-US"/>
          </a:p>
        </p:txBody>
      </p:sp>
    </p:spTree>
    <p:extLst>
      <p:ext uri="{BB962C8B-B14F-4D97-AF65-F5344CB8AC3E}">
        <p14:creationId xmlns:p14="http://schemas.microsoft.com/office/powerpoint/2010/main" xmlns="" val="776834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MMSE-0/30</a:t>
            </a:r>
            <a:r>
              <a:rPr lang="en-US" baseline="0" dirty="0" smtClean="0"/>
              <a:t>  Orientation, registration, attn/calculation, recall , language</a:t>
            </a:r>
            <a:endParaRPr lang="en-US" dirty="0" smtClean="0"/>
          </a:p>
          <a:p>
            <a:endParaRPr lang="en-US" dirty="0" smtClean="0"/>
          </a:p>
          <a:p>
            <a:r>
              <a:rPr lang="en-US" dirty="0" smtClean="0"/>
              <a:t>MPAI-</a:t>
            </a:r>
            <a:r>
              <a:rPr lang="en-US" baseline="0" dirty="0" smtClean="0"/>
              <a:t> )- None, 1 Mild problem but does not interfere with activities, 2 mild </a:t>
            </a:r>
            <a:r>
              <a:rPr lang="en-US" baseline="0" dirty="0" err="1" smtClean="0"/>
              <a:t>prob</a:t>
            </a:r>
            <a:r>
              <a:rPr lang="en-US" baseline="0" dirty="0" smtClean="0"/>
              <a:t> interferes with activities 5-24%, 3 Moderate </a:t>
            </a:r>
            <a:r>
              <a:rPr lang="en-US" baseline="0" dirty="0" err="1" smtClean="0"/>
              <a:t>prob</a:t>
            </a:r>
            <a:r>
              <a:rPr lang="en-US" baseline="0" dirty="0" smtClean="0"/>
              <a:t> 25-75  4 &gt;75.</a:t>
            </a:r>
          </a:p>
          <a:p>
            <a:endParaRPr lang="en-US" baseline="0" dirty="0" smtClean="0"/>
          </a:p>
          <a:p>
            <a:r>
              <a:rPr lang="en-US" baseline="0" dirty="0" smtClean="0"/>
              <a:t>RBANS-  Immediate memory, visual spatial skills, attention and delayed memory</a:t>
            </a:r>
          </a:p>
          <a:p>
            <a:endParaRPr lang="en-US" baseline="0" dirty="0" smtClean="0"/>
          </a:p>
          <a:p>
            <a:r>
              <a:rPr lang="en-US" baseline="0" dirty="0" smtClean="0"/>
              <a:t>Trail making test  </a:t>
            </a:r>
            <a:r>
              <a:rPr lang="en-US" sz="1200" b="0" i="0" kern="1200" dirty="0" smtClean="0">
                <a:solidFill>
                  <a:schemeClr val="tx1"/>
                </a:solidFill>
                <a:latin typeface="+mn-lt"/>
                <a:ea typeface="+mn-ea"/>
                <a:cs typeface="+mn-cs"/>
              </a:rPr>
              <a:t> neuropsychological </a:t>
            </a:r>
            <a:r>
              <a:rPr lang="en-US" sz="1200" b="1" i="0" kern="1200" dirty="0" smtClean="0">
                <a:solidFill>
                  <a:schemeClr val="tx1"/>
                </a:solidFill>
                <a:latin typeface="+mn-lt"/>
                <a:ea typeface="+mn-ea"/>
                <a:cs typeface="+mn-cs"/>
              </a:rPr>
              <a:t>test</a:t>
            </a:r>
            <a:r>
              <a:rPr lang="en-US" sz="1200" b="0" i="0" kern="1200" dirty="0" smtClean="0">
                <a:solidFill>
                  <a:schemeClr val="tx1"/>
                </a:solidFill>
                <a:latin typeface="+mn-lt"/>
                <a:ea typeface="+mn-ea"/>
                <a:cs typeface="+mn-cs"/>
              </a:rPr>
              <a:t> of visual attention and task switching. It consists of two parts in which the subject is instructed to connect a set of 25 dots as quickly as possible while still maintaining accuracy.</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 29 seconds, deficient &gt; 78 seconds, </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of the inherent difficulty in studying</a:t>
            </a:r>
            <a:r>
              <a:rPr lang="en-US" baseline="0" dirty="0" smtClean="0"/>
              <a:t> sleep, some of the ideas regarding the function of sleep are speculative.</a:t>
            </a:r>
          </a:p>
          <a:p>
            <a:r>
              <a:rPr lang="en-US" baseline="0" dirty="0" smtClean="0"/>
              <a:t>Some conclusions have been drawn by observing the </a:t>
            </a:r>
            <a:r>
              <a:rPr lang="en-US" baseline="0" dirty="0" err="1" smtClean="0"/>
              <a:t>consequencs</a:t>
            </a:r>
            <a:r>
              <a:rPr lang="en-US" baseline="0" dirty="0" smtClean="0"/>
              <a:t> of sleep deprivation in both humans and animals..</a:t>
            </a:r>
          </a:p>
          <a:p>
            <a:r>
              <a:rPr lang="en-US" baseline="0" dirty="0" smtClean="0"/>
              <a:t>No one theory will adequately explain the function of sleep, but point to the fact that there are multiple functions.</a:t>
            </a:r>
          </a:p>
          <a:p>
            <a:endParaRPr lang="en-US" baseline="0" dirty="0" smtClean="0"/>
          </a:p>
          <a:p>
            <a:r>
              <a:rPr lang="en-US" baseline="0" dirty="0" smtClean="0"/>
              <a:t>Restorative:  Animals deprived of sleep lose immune function and ability to regulate body temperature, which causes them to die  .  Also </a:t>
            </a:r>
            <a:r>
              <a:rPr lang="en-US" baseline="0" dirty="0" err="1" smtClean="0"/>
              <a:t>Detramental</a:t>
            </a:r>
            <a:r>
              <a:rPr lang="en-US" baseline="0" dirty="0" smtClean="0"/>
              <a:t> psychological and behavioral effects with the loss of sleep&gt;</a:t>
            </a:r>
          </a:p>
          <a:p>
            <a:endParaRPr lang="en-US" baseline="0" dirty="0" smtClean="0"/>
          </a:p>
          <a:p>
            <a:r>
              <a:rPr lang="en-US" baseline="0" dirty="0" smtClean="0"/>
              <a:t>Memory_ Working Memory has been shown to be affected by sleep deprivation.</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 75 seconds   Deficient &gt; 273 seconds</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Adaptive or evolutionary process- predator avoidance – survival </a:t>
            </a:r>
            <a:r>
              <a:rPr lang="en-US" dirty="0" err="1" smtClean="0"/>
              <a:t>funcition</a:t>
            </a:r>
            <a:r>
              <a:rPr lang="en-US" dirty="0" smtClean="0"/>
              <a:t> by keeping the animal safe from attracting attention of predators.  ?? More vulnerable???</a:t>
            </a:r>
          </a:p>
          <a:p>
            <a:endParaRPr lang="en-US" dirty="0" smtClean="0"/>
          </a:p>
          <a:p>
            <a:r>
              <a:rPr lang="en-US" dirty="0" smtClean="0"/>
              <a:t>Brain Plasticity:  Sleep is correlated to changes in structure and organization of the brain.  Connection to sleep – especially important</a:t>
            </a:r>
            <a:r>
              <a:rPr lang="en-US" baseline="0" dirty="0" smtClean="0"/>
              <a:t> in infants who spend about 14-16 hours per day sleeping 50% of that is REM Sleep.  </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the most </a:t>
            </a:r>
            <a:r>
              <a:rPr lang="en-US" dirty="0" err="1" smtClean="0"/>
              <a:t>devastatning</a:t>
            </a:r>
            <a:r>
              <a:rPr lang="en-US" dirty="0" smtClean="0"/>
              <a:t> human and environmental disasters have been linked to sleep deprivation factors.</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748" name="Slide Number Placeholder 3"/>
          <p:cNvSpPr>
            <a:spLocks noGrp="1"/>
          </p:cNvSpPr>
          <p:nvPr>
            <p:ph type="sldNum" sz="quarter" idx="5"/>
          </p:nvPr>
        </p:nvSpPr>
        <p:spPr bwMode="auto">
          <a:noFill/>
          <a:ln>
            <a:miter lim="800000"/>
            <a:headEnd/>
            <a:tailEnd/>
          </a:ln>
        </p:spPr>
        <p:txBody>
          <a:bodyPr/>
          <a:lstStyle/>
          <a:p>
            <a:fld id="{15BC5ABF-EA2D-4419-A30F-014A8E3B10FC}"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Also, older people often sleep less deeply and wake up more often throughout the night, which may be why they may nap more often during the daytime. Nighttime sleep schedules may change with age, too. Many older adults tend to get sleepier earlier in the evening and awaken earlier in the morning.</a:t>
            </a:r>
          </a:p>
          <a:p>
            <a:r>
              <a:rPr lang="en-US" sz="1200" b="0" i="0" kern="1200" dirty="0" smtClean="0">
                <a:solidFill>
                  <a:schemeClr val="tx1"/>
                </a:solidFill>
                <a:latin typeface="+mn-lt"/>
                <a:ea typeface="+mn-ea"/>
                <a:cs typeface="+mn-cs"/>
              </a:rPr>
              <a:t>There are many possible explanations for these changes. Older adults may produce and secrete less melatonin, the hormone that promotes sleep. They may also be more sensitive to -- and may awaken because of -- changes in their environment, such as noise.</a:t>
            </a:r>
          </a:p>
          <a:p>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Insomnia- A sleep disorder characterized by difficulty in falling and or remaining asleep.  58% of adults in US experience a</a:t>
            </a:r>
            <a:r>
              <a:rPr lang="en-US" altLang="en-US" baseline="0" dirty="0" smtClean="0"/>
              <a:t> few nights a week.  (National sleep foundation) </a:t>
            </a:r>
            <a:endParaRPr lang="en-US" altLang="en-US" dirty="0" smtClean="0"/>
          </a:p>
          <a:p>
            <a:pPr eaLnBrk="1" hangingPunct="1">
              <a:spcBef>
                <a:spcPct val="0"/>
              </a:spcBef>
            </a:pPr>
            <a:r>
              <a:rPr lang="en-US" altLang="en-US" dirty="0" smtClean="0"/>
              <a:t>Sleep</a:t>
            </a:r>
            <a:r>
              <a:rPr lang="en-US" altLang="en-US" baseline="0" dirty="0" smtClean="0"/>
              <a:t> Related </a:t>
            </a:r>
            <a:r>
              <a:rPr lang="en-US" altLang="en-US" dirty="0" smtClean="0"/>
              <a:t>Breathing D/O- Sleep apnea, </a:t>
            </a:r>
            <a:r>
              <a:rPr lang="en-US" altLang="en-US" dirty="0" err="1" smtClean="0"/>
              <a:t>Dyspnea</a:t>
            </a:r>
            <a:r>
              <a:rPr lang="en-US" altLang="en-US" dirty="0" smtClean="0"/>
              <a:t>, Hypoventilation</a:t>
            </a:r>
          </a:p>
          <a:p>
            <a:pPr eaLnBrk="1" hangingPunct="1">
              <a:spcBef>
                <a:spcPct val="0"/>
              </a:spcBef>
            </a:pPr>
            <a:r>
              <a:rPr lang="en-US" altLang="en-US" dirty="0" smtClean="0"/>
              <a:t>Hyper somnolence _ Sleeping too much</a:t>
            </a:r>
          </a:p>
          <a:p>
            <a:pPr eaLnBrk="1" hangingPunct="1">
              <a:spcBef>
                <a:spcPct val="0"/>
              </a:spcBef>
            </a:pPr>
            <a:endParaRPr lang="en-US" altLang="en-US" dirty="0" smtClean="0"/>
          </a:p>
          <a:p>
            <a:r>
              <a:rPr lang="en-US" altLang="en-US" dirty="0" smtClean="0"/>
              <a:t>Sleep</a:t>
            </a:r>
            <a:r>
              <a:rPr lang="en-US" altLang="en-US" baseline="0" dirty="0" smtClean="0"/>
              <a:t> wake disorders:  </a:t>
            </a:r>
            <a:r>
              <a:rPr lang="en-US" sz="1200" b="0" i="0" kern="1200" dirty="0" smtClean="0">
                <a:solidFill>
                  <a:schemeClr val="tx1"/>
                </a:solidFill>
                <a:latin typeface="+mn-lt"/>
                <a:ea typeface="+mn-ea"/>
                <a:cs typeface="+mn-cs"/>
              </a:rPr>
              <a:t>Researchers believe that two body systems -- the sleep-wake process and our circadian biologic clock -- regulate our sleep. They program our bodies to feel sleepy at night and awake during the day.</a:t>
            </a:r>
          </a:p>
          <a:p>
            <a:r>
              <a:rPr lang="en-US" sz="1200" b="0" i="0" kern="1200" dirty="0" smtClean="0">
                <a:solidFill>
                  <a:schemeClr val="tx1"/>
                </a:solidFill>
                <a:latin typeface="+mn-lt"/>
                <a:ea typeface="+mn-ea"/>
                <a:cs typeface="+mn-cs"/>
              </a:rPr>
              <a:t>The sleep-wake process works by balancing the amount of sleep a person needs based on the time spent awake. Our circadian biologic clock is a 24-hour body rhythm affected by sunlight. It regulates hormones such as melatonin, which is secreted during the night and promotes sleep, and other processes like body temperature. Sleeping at a time that is in sync with this rhythm is important for healthy sleep.</a:t>
            </a:r>
          </a:p>
          <a:p>
            <a:pPr eaLnBrk="1" hangingPunct="1">
              <a:spcBef>
                <a:spcPct val="0"/>
              </a:spcBef>
            </a:pPr>
            <a:endParaRPr lang="en-US" altLang="en-US" dirty="0" smtClean="0"/>
          </a:p>
          <a:p>
            <a:pPr eaLnBrk="1" hangingPunct="1">
              <a:spcBef>
                <a:spcPct val="0"/>
              </a:spcBef>
            </a:pPr>
            <a:r>
              <a:rPr lang="en-US" altLang="en-US" dirty="0" err="1" smtClean="0"/>
              <a:t>Parasomnias</a:t>
            </a:r>
            <a:r>
              <a:rPr lang="en-US" altLang="en-US" dirty="0" smtClean="0"/>
              <a:t>- sleep walking, sleep eating  </a:t>
            </a:r>
            <a:r>
              <a:rPr lang="en-US" altLang="en-US" dirty="0" err="1" smtClean="0"/>
              <a:t>sexsomnia</a:t>
            </a:r>
            <a:r>
              <a:rPr lang="en-US" altLang="en-US" dirty="0" smtClean="0"/>
              <a:t>, </a:t>
            </a:r>
            <a:r>
              <a:rPr lang="en-US" altLang="en-US" dirty="0" err="1" smtClean="0"/>
              <a:t>bruxism</a:t>
            </a:r>
            <a:r>
              <a:rPr lang="en-US" altLang="en-US" dirty="0" smtClean="0"/>
              <a:t> (grinding</a:t>
            </a:r>
            <a:r>
              <a:rPr lang="en-US" altLang="en-US" baseline="0" dirty="0" smtClean="0"/>
              <a:t> teeth), sleep talking,  bed wetting, exploding head syndrome ( benign condition person hears loud imagined noises, bomb, gunshot)</a:t>
            </a:r>
            <a:endParaRPr lang="en-US" altLang="en-US" dirty="0" smtClean="0"/>
          </a:p>
          <a:p>
            <a:pPr eaLnBrk="1" hangingPunct="1">
              <a:spcBef>
                <a:spcPct val="0"/>
              </a:spcBef>
            </a:pPr>
            <a:r>
              <a:rPr lang="en-US" altLang="en-US" dirty="0" smtClean="0"/>
              <a:t>SR Movement disorders- restless legs syndrome</a:t>
            </a:r>
          </a:p>
          <a:p>
            <a:pPr eaLnBrk="1" hangingPunct="1">
              <a:spcBef>
                <a:spcPct val="0"/>
              </a:spcBef>
            </a:pPr>
            <a:endParaRPr lang="en-US" altLang="en-US" dirty="0" smtClean="0"/>
          </a:p>
          <a:p>
            <a:pPr eaLnBrk="1" hangingPunct="1">
              <a:spcBef>
                <a:spcPct val="0"/>
              </a:spcBef>
            </a:pPr>
            <a:r>
              <a:rPr lang="en-US" altLang="en-US" dirty="0" smtClean="0"/>
              <a:t>Other: night terrors, </a:t>
            </a:r>
          </a:p>
        </p:txBody>
      </p:sp>
      <p:sp>
        <p:nvSpPr>
          <p:cNvPr id="32772" name="Slide Number Placeholder 3"/>
          <p:cNvSpPr>
            <a:spLocks noGrp="1"/>
          </p:cNvSpPr>
          <p:nvPr>
            <p:ph type="sldNum" sz="quarter" idx="5"/>
          </p:nvPr>
        </p:nvSpPr>
        <p:spPr bwMode="auto">
          <a:noFill/>
          <a:ln>
            <a:miter lim="800000"/>
            <a:headEnd/>
            <a:tailEnd/>
          </a:ln>
        </p:spPr>
        <p:txBody>
          <a:bodyPr/>
          <a:lstStyle/>
          <a:p>
            <a:fld id="{2CE31E3F-ACCD-487C-AC85-B56E1BB6D9EB}" type="slidenum">
              <a:rPr lang="en-US" altLang="en-US" smtClean="0"/>
              <a:pPr/>
              <a:t>9</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 (rapid eye movement)  Mammalian</a:t>
            </a:r>
            <a:r>
              <a:rPr lang="en-US" baseline="0" dirty="0" smtClean="0"/>
              <a:t> sleep characterized by random movements of the eyes, low muscle tone and deeper sleep.</a:t>
            </a:r>
            <a:endParaRPr lang="en-US" dirty="0"/>
          </a:p>
        </p:txBody>
      </p:sp>
      <p:sp>
        <p:nvSpPr>
          <p:cNvPr id="4" name="Slide Number Placeholder 3"/>
          <p:cNvSpPr>
            <a:spLocks noGrp="1"/>
          </p:cNvSpPr>
          <p:nvPr>
            <p:ph type="sldNum" sz="quarter" idx="10"/>
          </p:nvPr>
        </p:nvSpPr>
        <p:spPr/>
        <p:txBody>
          <a:bodyPr/>
          <a:lstStyle/>
          <a:p>
            <a:pPr>
              <a:defRPr/>
            </a:pPr>
            <a:fld id="{2F6F3FF9-A2F3-4568-B945-F50703EE5D06}" type="slidenum">
              <a:rPr lang="en-US" smtClean="0"/>
              <a:pPr>
                <a:defRPr/>
              </a:pPr>
              <a:t>10</a:t>
            </a:fld>
            <a:endParaRPr lang="en-US"/>
          </a:p>
        </p:txBody>
      </p:sp>
    </p:spTree>
    <p:extLst>
      <p:ext uri="{BB962C8B-B14F-4D97-AF65-F5344CB8AC3E}">
        <p14:creationId xmlns:p14="http://schemas.microsoft.com/office/powerpoint/2010/main" xmlns="" val="284104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US" dirty="0" smtClean="0"/>
              <a:t>Melatonin is a natural hormone made by your body's pineal (</a:t>
            </a:r>
            <a:r>
              <a:rPr lang="en-US" dirty="0" err="1" smtClean="0"/>
              <a:t>pih</a:t>
            </a:r>
            <a:r>
              <a:rPr lang="en-US" dirty="0" smtClean="0"/>
              <a:t>-knee-</a:t>
            </a:r>
            <a:r>
              <a:rPr lang="en-US" dirty="0" err="1" smtClean="0"/>
              <a:t>uhl</a:t>
            </a:r>
            <a:r>
              <a:rPr lang="en-US" dirty="0" smtClean="0"/>
              <a:t>) gland. This is a pea-sized gland located just above the middle of the brain. During the day the pineal is inactive. When the sun goes down and darkness occurs, the pineal is "turned on" by the SCN and begins to actively produce melatonin, which is released into the blood. Usually, this occurs around 9 pm. As a result, melatonin levels in the blood rise sharply and you begin to feel less alert. Sleep becomes more inviting. Melatonin levels in the blood stay elevated for about 12 hours - all through the night - before the light of a new day when they fall back to low daytime levels by about 9 am. Daytime levels of melatonin are barely detectable.</a:t>
            </a:r>
          </a:p>
          <a:p>
            <a:pPr>
              <a:defRPr/>
            </a:pPr>
            <a:r>
              <a:rPr lang="en-US" dirty="0" smtClean="0"/>
              <a:t>Video production in partnership with </a:t>
            </a:r>
          </a:p>
          <a:p>
            <a:pPr>
              <a:defRPr/>
            </a:pPr>
            <a:r>
              <a:rPr lang="en-US" dirty="0" smtClean="0"/>
              <a:t>Besides adjusting the timing of the clock, </a:t>
            </a:r>
            <a:r>
              <a:rPr lang="en-US" dirty="0" smtClean="0">
                <a:hlinkClick r:id="rId3" tooltip="How Lights Affect Sleep"/>
              </a:rPr>
              <a:t>bright light </a:t>
            </a:r>
            <a:r>
              <a:rPr lang="en-US" dirty="0" smtClean="0"/>
              <a:t>has another effect. It directly inhibits the release of melatonin.</a:t>
            </a:r>
          </a:p>
          <a:p>
            <a:pPr>
              <a:defRPr/>
            </a:pPr>
            <a:endParaRPr lang="en-US" dirty="0" smtClean="0"/>
          </a:p>
          <a:p>
            <a:pPr>
              <a:defRPr/>
            </a:pPr>
            <a:endParaRPr lang="en-US" dirty="0" smtClean="0"/>
          </a:p>
          <a:p>
            <a:pPr>
              <a:defRPr/>
            </a:pPr>
            <a:r>
              <a:rPr lang="en-US" dirty="0" smtClean="0"/>
              <a:t>A key factor in how human sleep is regulated is exposure to light or to darkness. Exposure to light stimulates a nerve pathway from the retina in the eye to an area in the brain called the hypothalamus. There, a special center called the </a:t>
            </a:r>
            <a:r>
              <a:rPr lang="en-US" dirty="0" err="1" smtClean="0"/>
              <a:t>suprachiasmatic</a:t>
            </a:r>
            <a:r>
              <a:rPr lang="en-US" dirty="0" smtClean="0"/>
              <a:t> nucleus (SCN) initiates signals to other parts of the brain that control hormones, </a:t>
            </a:r>
            <a:r>
              <a:rPr lang="en-US" dirty="0" smtClean="0">
                <a:hlinkClick r:id="rId4" tooltip="Body Temperature and Sleep"/>
              </a:rPr>
              <a:t>body temperature </a:t>
            </a:r>
            <a:r>
              <a:rPr lang="en-US" dirty="0" smtClean="0"/>
              <a:t>and other functions that play a role in making us feel sleepy or wide awake.</a:t>
            </a:r>
          </a:p>
          <a:p>
            <a:pPr>
              <a:defRPr/>
            </a:pPr>
            <a:r>
              <a:rPr lang="en-US" dirty="0" smtClean="0"/>
              <a:t>The SCN works like a clock that sets off a regulated pattern of activities that affect the entire body. Once exposed to the first light each day, the clock in the SCN begins performing functions like raising body temperature and releasing stimulating hormones like </a:t>
            </a:r>
            <a:r>
              <a:rPr lang="en-US" dirty="0" err="1" smtClean="0"/>
              <a:t>cortisol</a:t>
            </a:r>
            <a:r>
              <a:rPr lang="en-US" dirty="0" smtClean="0"/>
              <a:t>. The SCN also delays the release of other hormones like melatonin, which is associated with sleep onset, until many hours later when darkness arrives.</a:t>
            </a:r>
          </a:p>
          <a:p>
            <a:pPr>
              <a:defRPr/>
            </a:pPr>
            <a:endParaRPr lang="en-US" dirty="0" smtClean="0"/>
          </a:p>
          <a:p>
            <a:pPr>
              <a:defRPr/>
            </a:pPr>
            <a:endParaRPr lang="en-US" dirty="0" smtClean="0"/>
          </a:p>
          <a:p>
            <a:pPr>
              <a:defRPr/>
            </a:pPr>
            <a:r>
              <a:rPr lang="en-US" b="1" dirty="0" smtClean="0"/>
              <a:t>1</a:t>
            </a:r>
          </a:p>
          <a:p>
            <a:pPr>
              <a:defRPr/>
            </a:pPr>
            <a:r>
              <a:rPr lang="en-US" dirty="0" smtClean="0"/>
              <a:t> </a:t>
            </a:r>
            <a:r>
              <a:rPr lang="en-US" dirty="0" smtClean="0">
                <a:hlinkClick r:id="rId5" tooltip="Go to page 2"/>
              </a:rPr>
              <a:t>2</a:t>
            </a:r>
            <a:endParaRPr lang="en-US" dirty="0" smtClean="0"/>
          </a:p>
          <a:p>
            <a:pPr>
              <a:defRPr/>
            </a:pPr>
            <a:r>
              <a:rPr lang="en-US" dirty="0" smtClean="0"/>
              <a:t> </a:t>
            </a:r>
            <a:r>
              <a:rPr lang="en-US" dirty="0" smtClean="0">
                <a:hlinkClick r:id="rId6" tooltip="Go to page 3"/>
              </a:rPr>
              <a:t>3</a:t>
            </a:r>
            <a:endParaRPr lang="en-US" dirty="0" smtClean="0"/>
          </a:p>
          <a:p>
            <a:pPr>
              <a:defRPr/>
            </a:pPr>
            <a:r>
              <a:rPr lang="en-US" dirty="0" smtClean="0"/>
              <a:t> </a:t>
            </a:r>
            <a:r>
              <a:rPr lang="en-US" dirty="0" smtClean="0">
                <a:hlinkClick r:id="rId5" tooltip="Go to next page"/>
              </a:rPr>
              <a:t>›</a:t>
            </a:r>
            <a:endParaRPr lang="en-US" dirty="0" smtClean="0"/>
          </a:p>
          <a:p>
            <a:pPr>
              <a:defRPr/>
            </a:pPr>
            <a:r>
              <a:rPr lang="en-US" dirty="0" smtClean="0"/>
              <a:t> </a:t>
            </a:r>
            <a:r>
              <a:rPr lang="en-US" dirty="0" smtClean="0">
                <a:hlinkClick r:id="rId6" tooltip="Go to last page"/>
              </a:rPr>
              <a:t>last »</a:t>
            </a:r>
            <a:endParaRPr lang="en-US" dirty="0" smtClean="0"/>
          </a:p>
          <a:p>
            <a:pPr>
              <a:defRPr/>
            </a:pPr>
            <a:endParaRPr lang="en-US" dirty="0"/>
          </a:p>
        </p:txBody>
      </p:sp>
      <p:sp>
        <p:nvSpPr>
          <p:cNvPr id="33796" name="Slide Number Placeholder 3"/>
          <p:cNvSpPr>
            <a:spLocks noGrp="1"/>
          </p:cNvSpPr>
          <p:nvPr>
            <p:ph type="sldNum" sz="quarter" idx="5"/>
          </p:nvPr>
        </p:nvSpPr>
        <p:spPr bwMode="auto">
          <a:noFill/>
          <a:ln>
            <a:miter lim="800000"/>
            <a:headEnd/>
            <a:tailEnd/>
          </a:ln>
        </p:spPr>
        <p:txBody>
          <a:bodyPr/>
          <a:lstStyle/>
          <a:p>
            <a:fld id="{58CEFFEB-486C-4AA4-B8AF-58B382C4CB37}"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7D817FD-6CF7-43EF-980B-93E4F2280049}" type="datetimeFigureOut">
              <a:rPr lang="en-US"/>
              <a:pPr>
                <a:defRPr/>
              </a:pPr>
              <a:t>3/6/2017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FF12E1-8E0A-4424-AAA3-BD13408727F7}"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77A13B-0904-4317-B2EA-E026EFD3A5B4}" type="datetimeFigureOut">
              <a:rPr lang="en-US"/>
              <a:pPr>
                <a:defRPr/>
              </a:pPr>
              <a:t>3/6/2017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6FFBFC-9C5C-445C-B625-4C1C5372B583}"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F97F0B-710F-4520-872A-CE34B3E4DE93}" type="datetimeFigureOut">
              <a:rPr lang="en-US"/>
              <a:pPr>
                <a:defRPr/>
              </a:pPr>
              <a:t>3/6/2017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CBF30-5323-4102-ACC6-DA517BABB1E8}"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F45553A7-CB99-4243-B263-A0676EAD9BA0}" type="datetimeFigureOut">
              <a:rPr lang="en-US"/>
              <a:pPr>
                <a:defRPr/>
              </a:pPr>
              <a:t>3/6/2017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9E46E1-5DA5-49BE-A9CA-0916BA34AF65}"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fld id="{05B4504E-4047-41F1-9671-212B400E26E9}" type="datetimeFigureOut">
              <a:rPr lang="en-US"/>
              <a:pPr>
                <a:defRPr/>
              </a:pPr>
              <a:t>3/6/2017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43E44C-2F86-46E4-966C-AF642A01D0F5}"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lvl1pPr>
              <a:defRPr sz="4800"/>
            </a:lvl1pPr>
          </a:lstStyle>
          <a:p>
            <a:r>
              <a:rPr lang="en-US" dirty="0" smtClean="0"/>
              <a:t>Click to edit Master title style</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0FE6FC94-E2BE-47CC-BEC4-446CB12F9794}" type="datetimeFigureOut">
              <a:rPr lang="en-US"/>
              <a:pPr>
                <a:defRPr/>
              </a:pPr>
              <a:t>3/6/2017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695DFECE-5D2A-45A5-AEFF-9DA043D72C47}"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F7A9F423-F525-468C-9A90-EE49D402F1AE}" type="datetimeFigureOut">
              <a:rPr lang="en-US"/>
              <a:pPr>
                <a:defRPr/>
              </a:pPr>
              <a:t>3/6/2017</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98787EA6-306F-41FD-8730-E40F39F2B8E0}"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D35653F-EB48-40F2-B9B0-B0A45DCBD7E6}" type="datetimeFigureOut">
              <a:rPr lang="en-US"/>
              <a:pPr>
                <a:defRPr/>
              </a:pPr>
              <a:t>3/6/2017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2987EE8-E2F5-4D92-87FE-5B6A38225F63}"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5D5BE2-D2FD-4C63-A87E-2AA90E2F184E}" type="datetimeFigureOut">
              <a:rPr lang="en-US"/>
              <a:pPr>
                <a:defRPr/>
              </a:pPr>
              <a:t>3/6/2017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52474E-FDD1-4A7D-B021-B37BD2CAFD0B}"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7B6ED2-150C-4E7E-A446-9228AF638C1F}" type="datetimeFigureOut">
              <a:rPr lang="en-US"/>
              <a:pPr>
                <a:defRPr/>
              </a:pPr>
              <a:t>3/6/2017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96345E-07F0-4202-B180-8BED82A71A8E}"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1906C7-1888-404F-B4EF-9D8DA1E81BE1}" type="datetimeFigureOut">
              <a:rPr lang="en-US"/>
              <a:pPr>
                <a:defRPr/>
              </a:pPr>
              <a:t>3/6/2017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D267F4-CCAD-40AA-A03E-C5653484362A}"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9060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fld id="{07330AD2-2F77-494F-9DB1-E5027524ED0B}" type="datetimeFigureOut">
              <a:rPr lang="en-US"/>
              <a:pPr>
                <a:defRPr/>
              </a:pPr>
              <a:t>3/6/2017</a:t>
            </a:fld>
            <a:endParaRPr lang="en-US"/>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en-US"/>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8449E751-EBA1-4E89-80FE-F1BC2C79DCFA}" type="slidenum">
              <a:rPr lang="en-US" altLang="en-US"/>
              <a:pPr>
                <a:defRPr/>
              </a:pPr>
              <a:t>‹#›</a:t>
            </a:fld>
            <a:endParaRPr lang="en-US" altLang="en-US"/>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803"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lnSpc>
          <a:spcPts val="5800"/>
        </a:lnSpc>
        <a:spcBef>
          <a:spcPct val="0"/>
        </a:spcBef>
        <a:spcAft>
          <a:spcPct val="0"/>
        </a:spcAft>
        <a:defRPr sz="48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4800">
          <a:solidFill>
            <a:schemeClr val="tx2"/>
          </a:solidFill>
          <a:latin typeface="Palatino Linotype" pitchFamily="18" charset="0"/>
        </a:defRPr>
      </a:lvl2pPr>
      <a:lvl3pPr algn="ctr" rtl="0" eaLnBrk="0" fontAlgn="base" hangingPunct="0">
        <a:lnSpc>
          <a:spcPts val="5800"/>
        </a:lnSpc>
        <a:spcBef>
          <a:spcPct val="0"/>
        </a:spcBef>
        <a:spcAft>
          <a:spcPct val="0"/>
        </a:spcAft>
        <a:defRPr sz="4800">
          <a:solidFill>
            <a:schemeClr val="tx2"/>
          </a:solidFill>
          <a:latin typeface="Palatino Linotype" pitchFamily="18" charset="0"/>
        </a:defRPr>
      </a:lvl3pPr>
      <a:lvl4pPr algn="ctr" rtl="0" eaLnBrk="0" fontAlgn="base" hangingPunct="0">
        <a:lnSpc>
          <a:spcPts val="5800"/>
        </a:lnSpc>
        <a:spcBef>
          <a:spcPct val="0"/>
        </a:spcBef>
        <a:spcAft>
          <a:spcPct val="0"/>
        </a:spcAft>
        <a:defRPr sz="4800">
          <a:solidFill>
            <a:schemeClr val="tx2"/>
          </a:solidFill>
          <a:latin typeface="Palatino Linotype" pitchFamily="18" charset="0"/>
        </a:defRPr>
      </a:lvl4pPr>
      <a:lvl5pPr algn="ctr" rtl="0" eaLnBrk="0" fontAlgn="base" hangingPunct="0">
        <a:lnSpc>
          <a:spcPts val="5800"/>
        </a:lnSpc>
        <a:spcBef>
          <a:spcPct val="0"/>
        </a:spcBef>
        <a:spcAft>
          <a:spcPct val="0"/>
        </a:spcAft>
        <a:defRPr sz="4800">
          <a:solidFill>
            <a:schemeClr val="tx2"/>
          </a:solidFill>
          <a:latin typeface="Palatino Linotype" pitchFamily="18" charset="0"/>
        </a:defRPr>
      </a:lvl5pPr>
      <a:lvl6pPr marL="457200" algn="ctr" rtl="0" fontAlgn="base">
        <a:lnSpc>
          <a:spcPts val="5800"/>
        </a:lnSpc>
        <a:spcBef>
          <a:spcPct val="0"/>
        </a:spcBef>
        <a:spcAft>
          <a:spcPct val="0"/>
        </a:spcAft>
        <a:defRPr sz="4800">
          <a:solidFill>
            <a:schemeClr val="tx2"/>
          </a:solidFill>
          <a:latin typeface="Palatino Linotype" pitchFamily="18" charset="0"/>
        </a:defRPr>
      </a:lvl6pPr>
      <a:lvl7pPr marL="914400" algn="ctr" rtl="0" fontAlgn="base">
        <a:lnSpc>
          <a:spcPts val="5800"/>
        </a:lnSpc>
        <a:spcBef>
          <a:spcPct val="0"/>
        </a:spcBef>
        <a:spcAft>
          <a:spcPct val="0"/>
        </a:spcAft>
        <a:defRPr sz="4800">
          <a:solidFill>
            <a:schemeClr val="tx2"/>
          </a:solidFill>
          <a:latin typeface="Palatino Linotype" pitchFamily="18" charset="0"/>
        </a:defRPr>
      </a:lvl7pPr>
      <a:lvl8pPr marL="1371600" algn="ctr" rtl="0" fontAlgn="base">
        <a:lnSpc>
          <a:spcPts val="5800"/>
        </a:lnSpc>
        <a:spcBef>
          <a:spcPct val="0"/>
        </a:spcBef>
        <a:spcAft>
          <a:spcPct val="0"/>
        </a:spcAft>
        <a:defRPr sz="4800">
          <a:solidFill>
            <a:schemeClr val="tx2"/>
          </a:solidFill>
          <a:latin typeface="Palatino Linotype" pitchFamily="18" charset="0"/>
        </a:defRPr>
      </a:lvl8pPr>
      <a:lvl9pPr marL="1828800" algn="ctr" rtl="0" fontAlgn="base">
        <a:lnSpc>
          <a:spcPts val="5800"/>
        </a:lnSpc>
        <a:spcBef>
          <a:spcPct val="0"/>
        </a:spcBef>
        <a:spcAft>
          <a:spcPct val="0"/>
        </a:spcAft>
        <a:defRPr sz="48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8A8AA3"/>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8A8AA3"/>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8A8AA3"/>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8A8AA3"/>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8A8AA3"/>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ubmed/26580692" TargetMode="External"/><Relationship Id="rId7" Type="http://schemas.openxmlformats.org/officeDocument/2006/relationships/hyperlink" Target="https://www.ncbi.nlm.nih.gov/pubmed/?term=Spiro%20A%5bAuthor%5d&amp;cauthor=true&amp;cauthor_uid=2658069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ncbi.nlm.nih.gov/pubmed/?term=Lafleche%20G%5bAuthor%5d&amp;cauthor=true&amp;cauthor_uid=26580692" TargetMode="External"/><Relationship Id="rId5" Type="http://schemas.openxmlformats.org/officeDocument/2006/relationships/hyperlink" Target="https://www.ncbi.nlm.nih.gov/pubmed/?term=Lee%20LO%5bAuthor%5d&amp;cauthor=true&amp;cauthor_uid=26580692" TargetMode="External"/><Relationship Id="rId4" Type="http://schemas.openxmlformats.org/officeDocument/2006/relationships/hyperlink" Target="https://www.ncbi.nlm.nih.gov/pubmed/?term=Verfaellie%20M%5bAuthor%5d&amp;cauthor=true&amp;cauthor_uid=2658069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ideo" Target="../media/media2.mp4"/><Relationship Id="rId6" Type="http://schemas.openxmlformats.org/officeDocument/2006/relationships/hyperlink" Target="The%20Cool%20Side.mp4" TargetMode="External"/><Relationship Id="rId5" Type="http://schemas.openxmlformats.org/officeDocument/2006/relationships/image" Target="../media/image16.png"/><Relationship Id="rId4" Type="http://schemas.microsoft.com/office/2007/relationships/media" Target="../media/media2.mp4"/></Relationships>
</file>

<file path=ppt/slides/_rels/slide22.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4.xml"/><Relationship Id="rId1" Type="http://schemas.openxmlformats.org/officeDocument/2006/relationships/video" Target="../media/media3.mp4"/><Relationship Id="rId5" Type="http://schemas.openxmlformats.org/officeDocument/2006/relationships/hyperlink" Target="S08E06%20A%20Milhouse%20Divided%20homer%20making%20ocean%20sounds.mp4" TargetMode="Externa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5.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ubmed/?term=Lee%20LO%5bAuthor%5d&amp;cauthor=true&amp;cauthor_uid=26580692" TargetMode="External"/><Relationship Id="rId2" Type="http://schemas.openxmlformats.org/officeDocument/2006/relationships/hyperlink" Target="https://www.ncbi.nlm.nih.gov/pubmed/?term=Verfaellie%20M%5bAuthor%5d&amp;cauthor=true&amp;cauthor_uid=26580692" TargetMode="External"/><Relationship Id="rId1" Type="http://schemas.openxmlformats.org/officeDocument/2006/relationships/slideLayout" Target="../slideLayouts/slideLayout2.xml"/><Relationship Id="rId6" Type="http://schemas.openxmlformats.org/officeDocument/2006/relationships/hyperlink" Target="https://www.ncbi.nlm.nih.gov/pubmed/26580692" TargetMode="External"/><Relationship Id="rId5" Type="http://schemas.openxmlformats.org/officeDocument/2006/relationships/hyperlink" Target="https://www.ncbi.nlm.nih.gov/pubmed/?term=Spiro%20A%5bAuthor%5d&amp;cauthor=true&amp;cauthor_uid=26580692" TargetMode="External"/><Relationship Id="rId4" Type="http://schemas.openxmlformats.org/officeDocument/2006/relationships/hyperlink" Target="https://www.ncbi.nlm.nih.gov/pubmed/?term=Lafleche%20G%5bAuthor%5d&amp;cauthor=true&amp;cauthor_uid=26580692"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media/media1.wmv"/><Relationship Id="rId6" Type="http://schemas.openxmlformats.org/officeDocument/2006/relationships/hyperlink" Target="Cookie%20iOS.wmv" TargetMode="External"/><Relationship Id="rId5" Type="http://schemas.openxmlformats.org/officeDocument/2006/relationships/image" Target="../media/image9.png"/><Relationship Id="rId4" Type="http://schemas.microsoft.com/office/2007/relationships/media"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C:\Users\pwright\AppData\Local\Microsoft\Windows\Temporary Internet Files\Content.Outlook\JLO00CK9\ReMed_Logo.jpg"/>
          <p:cNvPicPr>
            <a:picLocks noChangeAspect="1" noChangeArrowheads="1"/>
          </p:cNvPicPr>
          <p:nvPr/>
        </p:nvPicPr>
        <p:blipFill>
          <a:blip r:embed="rId3" cstate="print"/>
          <a:srcRect/>
          <a:stretch>
            <a:fillRect/>
          </a:stretch>
        </p:blipFill>
        <p:spPr bwMode="auto">
          <a:xfrm>
            <a:off x="3200400" y="3505200"/>
            <a:ext cx="3098800" cy="1858963"/>
          </a:xfrm>
          <a:prstGeom prst="rect">
            <a:avLst/>
          </a:prstGeom>
          <a:noFill/>
          <a:ln w="9525">
            <a:noFill/>
            <a:miter lim="800000"/>
            <a:headEnd/>
            <a:tailEnd/>
          </a:ln>
        </p:spPr>
      </p:pic>
      <p:sp>
        <p:nvSpPr>
          <p:cNvPr id="2050" name="Title 1"/>
          <p:cNvSpPr>
            <a:spLocks noGrp="1"/>
          </p:cNvSpPr>
          <p:nvPr>
            <p:ph type="ctrTitle"/>
          </p:nvPr>
        </p:nvSpPr>
        <p:spPr>
          <a:xfrm>
            <a:off x="685800" y="762000"/>
            <a:ext cx="7772400" cy="2838450"/>
          </a:xfrm>
        </p:spPr>
        <p:txBody>
          <a:bodyPr/>
          <a:lstStyle/>
          <a:p>
            <a:pPr eaLnBrk="1" fontAlgn="auto" hangingPunct="1">
              <a:spcAft>
                <a:spcPts val="0"/>
              </a:spcAft>
              <a:defRPr/>
            </a:pPr>
            <a:r>
              <a:rPr lang="en-US" altLang="en-US" sz="4400" dirty="0" smtClean="0"/>
              <a:t>Traumatic Brain Injury Survivors:</a:t>
            </a:r>
            <a:br>
              <a:rPr lang="en-US" altLang="en-US" sz="4400" dirty="0" smtClean="0"/>
            </a:br>
            <a:r>
              <a:rPr lang="en-US" altLang="en-US" sz="4400" dirty="0" smtClean="0"/>
              <a:t>Thinking Deep Through Improved Sleep</a:t>
            </a:r>
          </a:p>
        </p:txBody>
      </p:sp>
      <p:sp>
        <p:nvSpPr>
          <p:cNvPr id="3" name="Subtitle 2"/>
          <p:cNvSpPr>
            <a:spLocks noGrp="1"/>
          </p:cNvSpPr>
          <p:nvPr>
            <p:ph type="subTitle" idx="1"/>
          </p:nvPr>
        </p:nvSpPr>
        <p:spPr>
          <a:xfrm>
            <a:off x="1409700" y="5257800"/>
            <a:ext cx="6400800" cy="1219200"/>
          </a:xfrm>
        </p:spPr>
        <p:txBody>
          <a:bodyPr rtlCol="0">
            <a:normAutofit fontScale="77500" lnSpcReduction="20000"/>
          </a:bodyPr>
          <a:lstStyle/>
          <a:p>
            <a:pPr eaLnBrk="1" fontAlgn="auto" hangingPunct="1">
              <a:spcAft>
                <a:spcPts val="0"/>
              </a:spcAft>
              <a:buFont typeface="Arial" panose="020B0604020202020204" pitchFamily="34" charset="0"/>
              <a:buNone/>
              <a:defRPr/>
            </a:pPr>
            <a:r>
              <a:rPr lang="en-US" dirty="0">
                <a:solidFill>
                  <a:schemeClr val="tx1"/>
                </a:solidFill>
              </a:rPr>
              <a:t>James Foster, MS, OTR/L, CBIS.</a:t>
            </a:r>
          </a:p>
          <a:p>
            <a:pPr eaLnBrk="1" fontAlgn="auto" hangingPunct="1">
              <a:spcAft>
                <a:spcPts val="0"/>
              </a:spcAft>
              <a:buFont typeface="Arial" panose="020B0604020202020204" pitchFamily="34" charset="0"/>
              <a:buNone/>
              <a:defRPr/>
            </a:pPr>
            <a:r>
              <a:rPr lang="en-US" dirty="0" err="1">
                <a:solidFill>
                  <a:schemeClr val="tx1"/>
                </a:solidFill>
              </a:rPr>
              <a:t>ReMed</a:t>
            </a:r>
            <a:r>
              <a:rPr lang="en-US" dirty="0">
                <a:solidFill>
                  <a:schemeClr val="tx1"/>
                </a:solidFill>
              </a:rPr>
              <a:t>   </a:t>
            </a:r>
          </a:p>
          <a:p>
            <a:pPr eaLnBrk="1" fontAlgn="auto" hangingPunct="1">
              <a:spcAft>
                <a:spcPts val="0"/>
              </a:spcAft>
              <a:buFont typeface="Arial" panose="020B0604020202020204" pitchFamily="34" charset="0"/>
              <a:buNone/>
              <a:defRPr/>
            </a:pPr>
            <a:r>
              <a:rPr lang="en-US" dirty="0">
                <a:solidFill>
                  <a:schemeClr val="tx1"/>
                </a:solidFill>
              </a:rPr>
              <a:t>Assistant Clinical Director</a:t>
            </a:r>
          </a:p>
          <a:p>
            <a:pPr eaLnBrk="1" fontAlgn="auto" hangingPunct="1">
              <a:spcAft>
                <a:spcPts val="0"/>
              </a:spcAft>
              <a:buFont typeface="Arial" panose="020B0604020202020204" pitchFamily="34" charset="0"/>
              <a:buNone/>
              <a:defRPr/>
            </a:pPr>
            <a:r>
              <a:rPr lang="en-US" dirty="0">
                <a:solidFill>
                  <a:schemeClr val="tx1"/>
                </a:solidFill>
              </a:rPr>
              <a:t>Short Term Intensive Rehab System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fontAlgn="auto" hangingPunct="1">
              <a:spcAft>
                <a:spcPts val="0"/>
              </a:spcAft>
              <a:defRPr/>
            </a:pPr>
            <a:r>
              <a:rPr lang="en-US" altLang="en-US" dirty="0" smtClean="0"/>
              <a:t>Sleep Architecture</a:t>
            </a:r>
          </a:p>
        </p:txBody>
      </p:sp>
      <p:pic>
        <p:nvPicPr>
          <p:cNvPr id="15363" name="Content Placeholder 3" descr="REM-sleep-cycle (1).gif"/>
          <p:cNvPicPr>
            <a:picLocks noGrp="1" noChangeAspect="1"/>
          </p:cNvPicPr>
          <p:nvPr>
            <p:ph idx="1"/>
          </p:nvPr>
        </p:nvPicPr>
        <p:blipFill>
          <a:blip r:embed="rId3" cstate="print"/>
          <a:srcRect/>
          <a:stretch>
            <a:fillRect/>
          </a:stretch>
        </p:blipFill>
        <p:spPr>
          <a:xfrm>
            <a:off x="304799" y="1066800"/>
            <a:ext cx="8538039" cy="52578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lstStyle/>
          <a:p>
            <a:pPr eaLnBrk="1" fontAlgn="auto" hangingPunct="1">
              <a:spcAft>
                <a:spcPts val="0"/>
              </a:spcAft>
              <a:defRPr/>
            </a:pPr>
            <a:r>
              <a:rPr lang="en-US" altLang="en-US" smtClean="0"/>
              <a:t>Role of Melatonin</a:t>
            </a:r>
          </a:p>
        </p:txBody>
      </p:sp>
      <p:sp>
        <p:nvSpPr>
          <p:cNvPr id="16387" name="Content Placeholder 5"/>
          <p:cNvSpPr>
            <a:spLocks noGrp="1"/>
          </p:cNvSpPr>
          <p:nvPr>
            <p:ph idx="1"/>
          </p:nvPr>
        </p:nvSpPr>
        <p:spPr>
          <a:xfrm>
            <a:off x="457200" y="1143000"/>
            <a:ext cx="8229600" cy="4983163"/>
          </a:xfrm>
        </p:spPr>
        <p:txBody>
          <a:bodyPr/>
          <a:lstStyle/>
          <a:p>
            <a:pPr eaLnBrk="1" hangingPunct="1"/>
            <a:r>
              <a:rPr lang="en-US" altLang="en-US" dirty="0" err="1" smtClean="0"/>
              <a:t>Suprachiasmatic</a:t>
            </a:r>
            <a:r>
              <a:rPr lang="en-US" altLang="en-US" dirty="0" smtClean="0"/>
              <a:t> </a:t>
            </a:r>
            <a:r>
              <a:rPr lang="en-US" altLang="en-US" dirty="0" err="1" smtClean="0"/>
              <a:t>nuclueus</a:t>
            </a:r>
            <a:r>
              <a:rPr lang="en-US" altLang="en-US" dirty="0" smtClean="0"/>
              <a:t> </a:t>
            </a:r>
          </a:p>
          <a:p>
            <a:pPr eaLnBrk="1" hangingPunct="1"/>
            <a:r>
              <a:rPr lang="en-US" altLang="en-US" dirty="0" smtClean="0"/>
              <a:t>Controls body temperature</a:t>
            </a:r>
          </a:p>
          <a:p>
            <a:pPr eaLnBrk="1" hangingPunct="1"/>
            <a:r>
              <a:rPr lang="en-US" altLang="en-US" dirty="0" smtClean="0"/>
              <a:t>Initiates Pineal Gland to make Melatonin</a:t>
            </a:r>
          </a:p>
          <a:p>
            <a:pPr eaLnBrk="1" hangingPunct="1"/>
            <a:r>
              <a:rPr lang="en-US" altLang="en-US" dirty="0" smtClean="0"/>
              <a:t>Inactive during day time</a:t>
            </a:r>
          </a:p>
          <a:p>
            <a:pPr eaLnBrk="1" hangingPunct="1"/>
            <a:r>
              <a:rPr lang="en-US" altLang="en-US" dirty="0" smtClean="0"/>
              <a:t>When sun sets, darkness occurs and melatonin is produced  and released in blood.</a:t>
            </a:r>
          </a:p>
          <a:p>
            <a:pPr eaLnBrk="1" hangingPunct="1"/>
            <a:r>
              <a:rPr lang="en-US" altLang="en-US" dirty="0" smtClean="0"/>
              <a:t>Bright light directly inhibits the release of melatonin. (phone?)</a:t>
            </a:r>
          </a:p>
          <a:p>
            <a:pPr eaLnBrk="1" hangingPunct="1"/>
            <a:r>
              <a:rPr lang="en-US" altLang="en-US" dirty="0" smtClean="0"/>
              <a:t>Only hormone that can be bought over the counter without prescription</a:t>
            </a:r>
          </a:p>
          <a:p>
            <a:pPr eaLnBrk="1" hangingPunct="1"/>
            <a:r>
              <a:rPr lang="en-US" altLang="en-US" dirty="0" smtClean="0"/>
              <a:t>Hormonal assister in light/dark signals</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fontAlgn="auto" hangingPunct="1">
              <a:spcAft>
                <a:spcPts val="0"/>
              </a:spcAft>
              <a:defRPr/>
            </a:pPr>
            <a:r>
              <a:rPr lang="en-US" altLang="en-US" smtClean="0"/>
              <a:t>Sleep and TBI</a:t>
            </a:r>
          </a:p>
        </p:txBody>
      </p:sp>
      <p:sp>
        <p:nvSpPr>
          <p:cNvPr id="17411" name="Content Placeholder 3"/>
          <p:cNvSpPr>
            <a:spLocks noGrp="1"/>
          </p:cNvSpPr>
          <p:nvPr>
            <p:ph sz="half" idx="2"/>
          </p:nvPr>
        </p:nvSpPr>
        <p:spPr>
          <a:xfrm>
            <a:off x="304800" y="1600200"/>
            <a:ext cx="4419600" cy="4525963"/>
          </a:xfrm>
        </p:spPr>
        <p:txBody>
          <a:bodyPr/>
          <a:lstStyle/>
          <a:p>
            <a:pPr eaLnBrk="1" hangingPunct="1"/>
            <a:r>
              <a:rPr lang="en-US" altLang="en-US" sz="2800" smtClean="0"/>
              <a:t>Sleep disorders are three times more common in TBI survivors compared to the general population and nearly 60% of TBI survivors experience long term sleep difficulties. (MSKTC,2010)</a:t>
            </a:r>
          </a:p>
        </p:txBody>
      </p:sp>
      <p:pic>
        <p:nvPicPr>
          <p:cNvPr id="8196" name="Picture 2" descr="C:\Users\jfoster\Desktop\Funny-People-Sleeping-at-Work-3.jpg"/>
          <p:cNvPicPr>
            <a:picLocks noGrp="1" noChangeAspect="1" noChangeArrowheads="1"/>
          </p:cNvPicPr>
          <p:nvPr>
            <p:ph sz="quarter" idx="13"/>
          </p:nvPr>
        </p:nvPicPr>
        <p:blipFill>
          <a:blip r:embed="rId3" cstate="print">
            <a:extLst/>
          </a:blip>
          <a:stretch>
            <a:fillRect/>
          </a:stretch>
        </p:blipFill>
        <p:spPr>
          <a:xfrm>
            <a:off x="4648200" y="2038350"/>
            <a:ext cx="4419600" cy="3314700"/>
          </a:xfrm>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2400"/>
            <a:ext cx="8229600" cy="1371600"/>
          </a:xfrm>
        </p:spPr>
        <p:txBody>
          <a:bodyPr>
            <a:normAutofit fontScale="90000"/>
          </a:bodyPr>
          <a:lstStyle/>
          <a:p>
            <a:pPr eaLnBrk="1" fontAlgn="auto" hangingPunct="1">
              <a:spcAft>
                <a:spcPts val="0"/>
              </a:spcAft>
              <a:defRPr/>
            </a:pPr>
            <a:r>
              <a:rPr lang="en-US" altLang="en-US" dirty="0" smtClean="0"/>
              <a:t>Causes of Sleep Disorders Within TBI Population</a:t>
            </a:r>
          </a:p>
        </p:txBody>
      </p:sp>
      <p:sp>
        <p:nvSpPr>
          <p:cNvPr id="18435" name="Content Placeholder 2"/>
          <p:cNvSpPr>
            <a:spLocks noGrp="1"/>
          </p:cNvSpPr>
          <p:nvPr>
            <p:ph sz="half" idx="2"/>
          </p:nvPr>
        </p:nvSpPr>
        <p:spPr>
          <a:xfrm>
            <a:off x="4953000" y="2209800"/>
            <a:ext cx="4038600" cy="3200400"/>
          </a:xfrm>
        </p:spPr>
        <p:txBody>
          <a:bodyPr/>
          <a:lstStyle/>
          <a:p>
            <a:pPr eaLnBrk="1" hangingPunct="1"/>
            <a:r>
              <a:rPr lang="en-US" altLang="en-US" sz="3200" dirty="0" smtClean="0"/>
              <a:t>Pain</a:t>
            </a:r>
          </a:p>
          <a:p>
            <a:pPr eaLnBrk="1" hangingPunct="1"/>
            <a:r>
              <a:rPr lang="en-US" altLang="en-US" sz="3200" dirty="0" smtClean="0"/>
              <a:t>Depression</a:t>
            </a:r>
          </a:p>
          <a:p>
            <a:pPr eaLnBrk="1" hangingPunct="1"/>
            <a:r>
              <a:rPr lang="en-US" altLang="en-US" sz="3200" dirty="0" smtClean="0"/>
              <a:t>Altered Sleep/Wake Cycle</a:t>
            </a:r>
          </a:p>
          <a:p>
            <a:pPr eaLnBrk="1" hangingPunct="1"/>
            <a:endParaRPr lang="en-US" altLang="en-US" sz="3200" dirty="0" smtClean="0"/>
          </a:p>
        </p:txBody>
      </p:sp>
      <p:pic>
        <p:nvPicPr>
          <p:cNvPr id="17412" name="Picture 8" descr="Image result for funny headache meme"/>
          <p:cNvPicPr>
            <a:picLocks noGrp="1" noChangeAspect="1" noChangeArrowheads="1"/>
          </p:cNvPicPr>
          <p:nvPr>
            <p:ph sz="quarter" idx="13"/>
          </p:nvPr>
        </p:nvPicPr>
        <p:blipFill>
          <a:blip r:embed="rId3" cstate="print"/>
          <a:stretch>
            <a:fillRect/>
          </a:stretch>
        </p:blipFill>
        <p:spPr>
          <a:xfrm>
            <a:off x="838200" y="1878012"/>
            <a:ext cx="3810000" cy="3760788"/>
          </a:xfrm>
          <a:ln w="127000" cap="sq">
            <a:solidFill>
              <a:srgbClr val="000000"/>
            </a:solidFill>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PTSD in Veterans</a:t>
            </a:r>
            <a:endParaRPr lang="en-US" dirty="0"/>
          </a:p>
        </p:txBody>
      </p:sp>
      <p:sp>
        <p:nvSpPr>
          <p:cNvPr id="3" name="Content Placeholder 2"/>
          <p:cNvSpPr>
            <a:spLocks noGrp="1"/>
          </p:cNvSpPr>
          <p:nvPr>
            <p:ph idx="1"/>
          </p:nvPr>
        </p:nvSpPr>
        <p:spPr>
          <a:xfrm>
            <a:off x="457200" y="1219200"/>
            <a:ext cx="8229600" cy="4906963"/>
          </a:xfrm>
        </p:spPr>
        <p:txBody>
          <a:bodyPr/>
          <a:lstStyle/>
          <a:p>
            <a:endParaRPr lang="en-US" dirty="0" smtClean="0"/>
          </a:p>
          <a:p>
            <a:r>
              <a:rPr lang="en-US" dirty="0" smtClean="0"/>
              <a:t>“Our results highlight the importance of sleep disturbance as a factor contributing to cognitive outcome in individuals with posttraumatic stress disorder symptoms. They point to the importance of considering sleep problems in the diagnosis and treatment of cognitive deficits in veterans with blast exposure.” </a:t>
            </a:r>
          </a:p>
          <a:p>
            <a:r>
              <a:rPr lang="en-US" dirty="0" smtClean="0"/>
              <a:t>   </a:t>
            </a:r>
            <a:r>
              <a:rPr lang="en-US" sz="1100" u="sng" dirty="0" smtClean="0">
                <a:hlinkClick r:id="rId3" tooltip="The Journal of head trauma rehabilitation."/>
              </a:rPr>
              <a:t>J Head Trauma </a:t>
            </a:r>
            <a:r>
              <a:rPr lang="en-US" sz="1100" u="sng" dirty="0" err="1" smtClean="0">
                <a:hlinkClick r:id="rId3" tooltip="The Journal of head trauma rehabilitation."/>
              </a:rPr>
              <a:t>Rehabil</a:t>
            </a:r>
            <a:r>
              <a:rPr lang="en-US" sz="1100" u="sng" dirty="0" smtClean="0">
                <a:hlinkClick r:id="rId3" tooltip="The Journal of head trauma rehabilitation."/>
              </a:rPr>
              <a:t>.</a:t>
            </a:r>
            <a:r>
              <a:rPr lang="en-US" sz="1100" dirty="0" smtClean="0"/>
              <a:t> 2016 Sep-Oct;31(5):309-19. </a:t>
            </a:r>
            <a:r>
              <a:rPr lang="en-US" sz="1100" dirty="0" err="1" smtClean="0"/>
              <a:t>doi</a:t>
            </a:r>
            <a:r>
              <a:rPr lang="en-US" sz="1100" dirty="0" smtClean="0"/>
              <a:t>: 10.1097/HTR.0000000000000197.</a:t>
            </a:r>
          </a:p>
          <a:p>
            <a:r>
              <a:rPr lang="en-US" sz="1100" b="1" dirty="0" smtClean="0"/>
              <a:t>Self-Reported Sleep Disturbance Mediates the Relationship Between PTSD and Cognitive Outcome in Blast-Exposed OEF/OIF Veterans.</a:t>
            </a:r>
          </a:p>
          <a:p>
            <a:r>
              <a:rPr lang="en-US" sz="1100" u="sng" dirty="0" err="1" smtClean="0">
                <a:hlinkClick r:id="rId4"/>
              </a:rPr>
              <a:t>Verfaellie</a:t>
            </a:r>
            <a:r>
              <a:rPr lang="en-US" sz="1100" u="sng" dirty="0" smtClean="0">
                <a:hlinkClick r:id="rId4"/>
              </a:rPr>
              <a:t> M</a:t>
            </a:r>
            <a:r>
              <a:rPr lang="en-US" sz="1100" baseline="30000" dirty="0" smtClean="0"/>
              <a:t>1</a:t>
            </a:r>
            <a:r>
              <a:rPr lang="en-US" sz="1100" dirty="0" smtClean="0"/>
              <a:t>, </a:t>
            </a:r>
            <a:r>
              <a:rPr lang="en-US" sz="1100" u="sng" dirty="0" smtClean="0">
                <a:hlinkClick r:id="rId5"/>
              </a:rPr>
              <a:t>Lee LO</a:t>
            </a:r>
            <a:r>
              <a:rPr lang="en-US" sz="1100" dirty="0" smtClean="0"/>
              <a:t>, </a:t>
            </a:r>
            <a:r>
              <a:rPr lang="en-US" sz="1100" u="sng" dirty="0" err="1" smtClean="0">
                <a:hlinkClick r:id="rId6"/>
              </a:rPr>
              <a:t>Lafleche</a:t>
            </a:r>
            <a:r>
              <a:rPr lang="en-US" sz="1100" u="sng" dirty="0" smtClean="0">
                <a:hlinkClick r:id="rId6"/>
              </a:rPr>
              <a:t> G</a:t>
            </a:r>
            <a:r>
              <a:rPr lang="en-US" sz="1100" dirty="0" smtClean="0"/>
              <a:t>, </a:t>
            </a:r>
            <a:r>
              <a:rPr lang="en-US" sz="1100" u="sng" dirty="0" smtClean="0">
                <a:hlinkClick r:id="rId7"/>
              </a:rPr>
              <a:t>Spiro A</a:t>
            </a:r>
            <a:r>
              <a:rPr lang="en-US" sz="1100" dirty="0" smtClean="0"/>
              <a:t>.</a:t>
            </a:r>
          </a:p>
          <a:p>
            <a:endParaRPr lang="en-US"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sz="half" idx="2"/>
          </p:nvPr>
        </p:nvSpPr>
        <p:spPr>
          <a:xfrm>
            <a:off x="4648200" y="1828800"/>
            <a:ext cx="4038600" cy="3810000"/>
          </a:xfrm>
        </p:spPr>
        <p:txBody>
          <a:bodyPr rtlCol="0">
            <a:normAutofit fontScale="92500"/>
          </a:bodyPr>
          <a:lstStyle/>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TBI Related Medications</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Racing Thoughts</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Sleep Apnea</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Urinary Incontinence</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Sexual Dysfunction</a:t>
            </a:r>
          </a:p>
          <a:p>
            <a:pPr eaLnBrk="1" fontAlgn="auto" hangingPunct="1">
              <a:spcAft>
                <a:spcPts val="0"/>
              </a:spcAft>
              <a:buFont typeface="Arial" pitchFamily="34" charset="0"/>
              <a:buChar char="•"/>
              <a:defRPr/>
            </a:pPr>
            <a:endParaRPr lang="en-US" altLang="en-US" sz="1800" dirty="0" smtClean="0">
              <a:solidFill>
                <a:schemeClr val="tx1">
                  <a:lumMod val="50000"/>
                  <a:lumOff val="50000"/>
                </a:schemeClr>
              </a:solidFill>
            </a:endParaRPr>
          </a:p>
        </p:txBody>
      </p:sp>
      <p:pic>
        <p:nvPicPr>
          <p:cNvPr id="18436" name="Picture 6" descr="Image result for funny sleep memes"/>
          <p:cNvPicPr>
            <a:picLocks noGrp="1" noChangeAspect="1" noChangeArrowheads="1"/>
          </p:cNvPicPr>
          <p:nvPr>
            <p:ph sz="quarter" idx="13"/>
          </p:nvPr>
        </p:nvPicPr>
        <p:blipFill rotWithShape="1">
          <a:blip r:embed="rId3" cstate="print"/>
          <a:stretch/>
        </p:blipFill>
        <p:spPr>
          <a:xfrm>
            <a:off x="533400" y="1828800"/>
            <a:ext cx="3695700" cy="3962400"/>
          </a:xfrm>
          <a:ln w="127000" cap="sq">
            <a:solidFill>
              <a:srgbClr val="000000"/>
            </a:solidFill>
          </a:ln>
          <a:effectLst>
            <a:outerShdw blurRad="57150" dist="50800" dir="2700000" algn="tl" rotWithShape="0">
              <a:srgbClr val="000000">
                <a:alpha val="40000"/>
              </a:srgbClr>
            </a:outerShdw>
          </a:effectLst>
        </p:spPr>
      </p:pic>
      <p:sp>
        <p:nvSpPr>
          <p:cNvPr id="7" name="Title 1"/>
          <p:cNvSpPr>
            <a:spLocks noGrp="1"/>
          </p:cNvSpPr>
          <p:nvPr>
            <p:ph type="title"/>
          </p:nvPr>
        </p:nvSpPr>
        <p:spPr>
          <a:xfrm>
            <a:off x="457200" y="152400"/>
            <a:ext cx="8229600" cy="1371600"/>
          </a:xfrm>
        </p:spPr>
        <p:txBody>
          <a:bodyPr>
            <a:normAutofit fontScale="90000"/>
          </a:bodyPr>
          <a:lstStyle/>
          <a:p>
            <a:pPr eaLnBrk="1" fontAlgn="auto" hangingPunct="1">
              <a:spcAft>
                <a:spcPts val="0"/>
              </a:spcAft>
              <a:defRPr/>
            </a:pPr>
            <a:r>
              <a:rPr lang="en-US" altLang="en-US" dirty="0" smtClean="0"/>
              <a:t>Causes of Sleep Disorders Within TBI Population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r>
            <a:br>
              <a:rPr lang="en-US" dirty="0" smtClean="0"/>
            </a:br>
            <a:r>
              <a:rPr lang="en-US" dirty="0" smtClean="0"/>
              <a:t/>
            </a:r>
            <a:br>
              <a:rPr lang="en-US" dirty="0" smtClean="0"/>
            </a:br>
            <a:r>
              <a:rPr lang="en-US" dirty="0" smtClean="0"/>
              <a:t>So What? </a:t>
            </a:r>
            <a:endParaRPr lang="en-US" dirty="0"/>
          </a:p>
        </p:txBody>
      </p:sp>
      <p:sp>
        <p:nvSpPr>
          <p:cNvPr id="6" name="Content Placeholder 5"/>
          <p:cNvSpPr>
            <a:spLocks noGrp="1"/>
          </p:cNvSpPr>
          <p:nvPr>
            <p:ph idx="1"/>
          </p:nvPr>
        </p:nvSpPr>
        <p:spPr/>
        <p:txBody>
          <a:bodyPr/>
          <a:lstStyle/>
          <a:p>
            <a:r>
              <a:rPr lang="en-US" dirty="0" smtClean="0"/>
              <a:t>Clear positive relationship between quality of sleep, language processing, attention and memory in TBI. (Wiseman-Hakes, C et al, 2011)</a:t>
            </a:r>
          </a:p>
          <a:p>
            <a:r>
              <a:rPr lang="en-US" dirty="0" smtClean="0"/>
              <a:t>Persistent Sleep Disturbances Independently Predict Poorer Functional and Social Outcomes 1 year after Mild TBI ( Chan and Feinstein, 2015)</a:t>
            </a:r>
          </a:p>
          <a:p>
            <a:r>
              <a:rPr lang="en-US" dirty="0" smtClean="0"/>
              <a:t>Performance on selected measures of cognitive functioning significantly improved with improved sleep disturbance after TBI.  (</a:t>
            </a:r>
            <a:r>
              <a:rPr lang="en-US" dirty="0" err="1" smtClean="0"/>
              <a:t>Mahmood</a:t>
            </a:r>
            <a:r>
              <a:rPr lang="en-US" dirty="0" smtClean="0"/>
              <a:t>, et al , 2005)</a:t>
            </a:r>
            <a:endParaRPr lang="en-US" dirty="0"/>
          </a:p>
        </p:txBody>
      </p:sp>
    </p:spTree>
    <p:extLst>
      <p:ext uri="{BB962C8B-B14F-4D97-AF65-F5344CB8AC3E}">
        <p14:creationId xmlns:p14="http://schemas.microsoft.com/office/powerpoint/2010/main" xmlns="" val="2037465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Sleep/Cognition Literature</a:t>
            </a:r>
            <a:endParaRPr lang="en-US" dirty="0"/>
          </a:p>
        </p:txBody>
      </p:sp>
      <p:sp>
        <p:nvSpPr>
          <p:cNvPr id="3" name="Content Placeholder 2"/>
          <p:cNvSpPr>
            <a:spLocks noGrp="1"/>
          </p:cNvSpPr>
          <p:nvPr>
            <p:ph idx="1"/>
          </p:nvPr>
        </p:nvSpPr>
        <p:spPr/>
        <p:txBody>
          <a:bodyPr/>
          <a:lstStyle/>
          <a:p>
            <a:r>
              <a:rPr lang="en-US" dirty="0" smtClean="0"/>
              <a:t>Prefrontal cortex and temporal lobe in sleep deprived brain shows increased activity during performance of simple verbal/language processing  tasks </a:t>
            </a:r>
            <a:r>
              <a:rPr lang="en-US" sz="1200" dirty="0" smtClean="0"/>
              <a:t>(Science Daily, 2000)</a:t>
            </a:r>
          </a:p>
          <a:p>
            <a:r>
              <a:rPr lang="en-US" dirty="0" smtClean="0"/>
              <a:t>Attention and reaction time impaired in sleep deprived subjects using psychomotor vigilance task (press button in response to a light stimulus) </a:t>
            </a:r>
            <a:r>
              <a:rPr lang="en-US" sz="1200" dirty="0" smtClean="0"/>
              <a:t>(Van </a:t>
            </a:r>
            <a:r>
              <a:rPr lang="en-US" sz="1200" dirty="0" err="1" smtClean="0"/>
              <a:t>Dongen</a:t>
            </a:r>
            <a:r>
              <a:rPr lang="en-US" sz="1200" dirty="0" smtClean="0"/>
              <a:t>, et al, 2002)</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Image result for funny sleep memes"/>
          <p:cNvPicPr>
            <a:picLocks noGrp="1" noChangeAspect="1" noChangeArrowheads="1"/>
          </p:cNvPicPr>
          <p:nvPr>
            <p:ph sz="half" idx="2"/>
          </p:nvPr>
        </p:nvPicPr>
        <p:blipFill>
          <a:blip r:embed="rId2" cstate="print"/>
          <a:srcRect/>
          <a:stretch>
            <a:fillRect/>
          </a:stretch>
        </p:blipFill>
        <p:spPr>
          <a:xfrm>
            <a:off x="609600" y="1371600"/>
            <a:ext cx="3829050" cy="4800600"/>
          </a:xfrm>
          <a:noFill/>
        </p:spPr>
      </p:pic>
      <p:sp>
        <p:nvSpPr>
          <p:cNvPr id="20483" name="Content Placeholder 3"/>
          <p:cNvSpPr>
            <a:spLocks noGrp="1"/>
          </p:cNvSpPr>
          <p:nvPr>
            <p:ph sz="quarter" idx="13"/>
          </p:nvPr>
        </p:nvSpPr>
        <p:spPr>
          <a:xfrm>
            <a:off x="4800600" y="2057400"/>
            <a:ext cx="4191000" cy="3429000"/>
          </a:xfrm>
        </p:spPr>
        <p:txBody>
          <a:bodyPr/>
          <a:lstStyle/>
          <a:p>
            <a:pPr eaLnBrk="1" hangingPunct="1"/>
            <a:endParaRPr lang="en-US" altLang="en-US" sz="3200" dirty="0" smtClean="0"/>
          </a:p>
          <a:p>
            <a:pPr eaLnBrk="1" hangingPunct="1"/>
            <a:r>
              <a:rPr lang="en-US" altLang="en-US" sz="3200" dirty="0" smtClean="0"/>
              <a:t>Attention</a:t>
            </a:r>
          </a:p>
          <a:p>
            <a:pPr eaLnBrk="1" hangingPunct="1"/>
            <a:r>
              <a:rPr lang="en-US" altLang="en-US" sz="3200" dirty="0" smtClean="0"/>
              <a:t>Memory</a:t>
            </a:r>
          </a:p>
          <a:p>
            <a:pPr eaLnBrk="1" hangingPunct="1"/>
            <a:r>
              <a:rPr lang="en-US" altLang="en-US" sz="3200" dirty="0" smtClean="0"/>
              <a:t>Visual Processing</a:t>
            </a:r>
          </a:p>
          <a:p>
            <a:pPr eaLnBrk="1" hangingPunct="1"/>
            <a:r>
              <a:rPr lang="en-US" altLang="en-US" sz="3200" dirty="0" smtClean="0"/>
              <a:t>Cognitive Fatigue</a:t>
            </a:r>
          </a:p>
        </p:txBody>
      </p:sp>
      <p:sp>
        <p:nvSpPr>
          <p:cNvPr id="6" name="Title 1"/>
          <p:cNvSpPr txBox="1">
            <a:spLocks/>
          </p:cNvSpPr>
          <p:nvPr/>
        </p:nvSpPr>
        <p:spPr>
          <a:xfrm>
            <a:off x="609600" y="228600"/>
            <a:ext cx="8229600" cy="838200"/>
          </a:xfrm>
          <a:prstGeom prst="rect">
            <a:avLst/>
          </a:prstGeom>
        </p:spPr>
        <p:txBody>
          <a:bodyPr anchor="b"/>
          <a:lstStyle>
            <a:lvl1pPr algn="ctr"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defRPr/>
            </a:pPr>
            <a:r>
              <a:rPr lang="en-US" altLang="en-US" dirty="0" smtClean="0"/>
              <a:t>Impact of Sleep Disorder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6" descr="Image result for funny sleep memes"/>
          <p:cNvPicPr>
            <a:picLocks noGrp="1" noChangeAspect="1" noChangeArrowheads="1"/>
          </p:cNvPicPr>
          <p:nvPr>
            <p:ph sz="half" idx="2"/>
          </p:nvPr>
        </p:nvPicPr>
        <p:blipFill rotWithShape="1">
          <a:blip r:embed="rId2" cstate="print"/>
          <a:srcRect t="4334" b="2758"/>
          <a:stretch/>
        </p:blipFill>
        <p:spPr>
          <a:xfrm>
            <a:off x="457200" y="1611313"/>
            <a:ext cx="4038600" cy="4146550"/>
          </a:xfrm>
          <a:ln w="127000" cap="sq">
            <a:solidFill>
              <a:srgbClr val="000000"/>
            </a:solidFill>
          </a:ln>
          <a:effectLst>
            <a:outerShdw blurRad="57150" dist="50800" dir="2700000" algn="tl" rotWithShape="0">
              <a:srgbClr val="000000">
                <a:alpha val="40000"/>
              </a:srgbClr>
            </a:outerShdw>
          </a:effectLst>
        </p:spPr>
      </p:pic>
      <p:sp>
        <p:nvSpPr>
          <p:cNvPr id="20483" name="Content Placeholder 3"/>
          <p:cNvSpPr>
            <a:spLocks noGrp="1"/>
          </p:cNvSpPr>
          <p:nvPr>
            <p:ph sz="quarter" idx="13"/>
          </p:nvPr>
        </p:nvSpPr>
        <p:spPr>
          <a:xfrm>
            <a:off x="4953000" y="1600200"/>
            <a:ext cx="3962400" cy="4572000"/>
          </a:xfrm>
        </p:spPr>
        <p:txBody>
          <a:bodyPr rtlCol="0">
            <a:normAutofit/>
          </a:bodyPr>
          <a:lstStyle/>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Lower Seizure Threshold</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Delusions</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Hallucinations </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Increased risk of depression</a:t>
            </a:r>
          </a:p>
          <a:p>
            <a:pPr eaLnBrk="1" fontAlgn="auto" hangingPunct="1">
              <a:spcAft>
                <a:spcPts val="0"/>
              </a:spcAft>
              <a:buFont typeface="Arial" pitchFamily="34" charset="0"/>
              <a:buChar char="•"/>
              <a:defRPr/>
            </a:pPr>
            <a:r>
              <a:rPr lang="en-US" altLang="en-US" sz="3200" dirty="0" smtClean="0">
                <a:solidFill>
                  <a:schemeClr val="tx1">
                    <a:lumMod val="50000"/>
                    <a:lumOff val="50000"/>
                  </a:schemeClr>
                </a:solidFill>
              </a:rPr>
              <a:t>Irritability</a:t>
            </a:r>
          </a:p>
          <a:p>
            <a:pPr marL="0" indent="0" eaLnBrk="1" fontAlgn="auto" hangingPunct="1">
              <a:spcAft>
                <a:spcPts val="0"/>
              </a:spcAft>
              <a:buFont typeface="Arial" pitchFamily="34" charset="0"/>
              <a:buNone/>
              <a:defRPr/>
            </a:pPr>
            <a:endParaRPr lang="en-US" altLang="en-US" sz="1800" dirty="0" smtClean="0">
              <a:solidFill>
                <a:schemeClr val="tx1">
                  <a:lumMod val="50000"/>
                  <a:lumOff val="50000"/>
                </a:schemeClr>
              </a:solidFill>
            </a:endParaRPr>
          </a:p>
        </p:txBody>
      </p:sp>
      <p:sp>
        <p:nvSpPr>
          <p:cNvPr id="6" name="Title 1"/>
          <p:cNvSpPr txBox="1">
            <a:spLocks/>
          </p:cNvSpPr>
          <p:nvPr/>
        </p:nvSpPr>
        <p:spPr>
          <a:xfrm>
            <a:off x="609600" y="228600"/>
            <a:ext cx="8229600" cy="838200"/>
          </a:xfrm>
          <a:prstGeom prst="rect">
            <a:avLst/>
          </a:prstGeom>
        </p:spPr>
        <p:txBody>
          <a:bodyPr anchor="b"/>
          <a:lstStyle>
            <a:lvl1pPr algn="ctr"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defRPr/>
            </a:pPr>
            <a:r>
              <a:rPr lang="en-US" altLang="en-US" dirty="0" smtClean="0"/>
              <a:t>Impact of Sleep Disorder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fontAlgn="auto" hangingPunct="1">
              <a:spcAft>
                <a:spcPts val="0"/>
              </a:spcAft>
              <a:defRPr/>
            </a:pPr>
            <a:r>
              <a:rPr lang="en-US" altLang="en-US" smtClean="0"/>
              <a:t>Sleep?</a:t>
            </a:r>
          </a:p>
        </p:txBody>
      </p:sp>
      <p:sp>
        <p:nvSpPr>
          <p:cNvPr id="9219" name="Content Placeholder 2"/>
          <p:cNvSpPr>
            <a:spLocks noGrp="1"/>
          </p:cNvSpPr>
          <p:nvPr>
            <p:ph sz="half" idx="2"/>
          </p:nvPr>
        </p:nvSpPr>
        <p:spPr>
          <a:xfrm>
            <a:off x="4648200" y="1066800"/>
            <a:ext cx="4038600" cy="4525963"/>
          </a:xfrm>
        </p:spPr>
        <p:txBody>
          <a:bodyPr/>
          <a:lstStyle/>
          <a:p>
            <a:pPr eaLnBrk="1" hangingPunct="1"/>
            <a:r>
              <a:rPr lang="en-US" altLang="en-US" sz="2800" dirty="0" smtClean="0"/>
              <a:t>We spend approximately 36% of our lives doing it.</a:t>
            </a:r>
          </a:p>
          <a:p>
            <a:pPr eaLnBrk="1" hangingPunct="1"/>
            <a:r>
              <a:rPr lang="en-US" altLang="en-US" sz="2800" dirty="0" smtClean="0"/>
              <a:t>65 year old, will sleep over 21 years of their life</a:t>
            </a:r>
          </a:p>
          <a:p>
            <a:pPr eaLnBrk="1" hangingPunct="1"/>
            <a:r>
              <a:rPr lang="en-US" altLang="en-US" sz="2800" dirty="0" smtClean="0"/>
              <a:t>Rats exposed to environment in which they cannot sleep for days and weeks….die</a:t>
            </a:r>
          </a:p>
          <a:p>
            <a:pPr eaLnBrk="1" hangingPunct="1"/>
            <a:endParaRPr lang="en-US" altLang="en-US" sz="2800" dirty="0" smtClean="0"/>
          </a:p>
        </p:txBody>
      </p:sp>
      <p:pic>
        <p:nvPicPr>
          <p:cNvPr id="9220" name="Picture 4" descr="C:\Users\jfoster\Desktop\Funny-People-Sleeping-at-Work-20.jpg"/>
          <p:cNvPicPr>
            <a:picLocks noGrp="1" noChangeAspect="1" noChangeArrowheads="1"/>
          </p:cNvPicPr>
          <p:nvPr>
            <p:ph sz="quarter" idx="13"/>
          </p:nvPr>
        </p:nvPicPr>
        <p:blipFill>
          <a:blip r:embed="rId2" cstate="print"/>
          <a:srcRect/>
          <a:stretch>
            <a:fillRect/>
          </a:stretch>
        </p:blipFill>
        <p:spPr>
          <a:xfrm>
            <a:off x="365125" y="1828800"/>
            <a:ext cx="4041775" cy="38020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Pharmacological Sleep Interventions</a:t>
            </a:r>
            <a:endParaRPr lang="en-US" sz="3600" dirty="0"/>
          </a:p>
        </p:txBody>
      </p:sp>
      <p:sp>
        <p:nvSpPr>
          <p:cNvPr id="6" name="Content Placeholder 5"/>
          <p:cNvSpPr>
            <a:spLocks noGrp="1"/>
          </p:cNvSpPr>
          <p:nvPr>
            <p:ph idx="1"/>
          </p:nvPr>
        </p:nvSpPr>
        <p:spPr>
          <a:xfrm>
            <a:off x="457200" y="1600200"/>
            <a:ext cx="8229600" cy="4800600"/>
          </a:xfrm>
        </p:spPr>
        <p:txBody>
          <a:bodyPr/>
          <a:lstStyle/>
          <a:p>
            <a:pPr>
              <a:buNone/>
            </a:pPr>
            <a:r>
              <a:rPr lang="en-US" b="1" dirty="0" smtClean="0"/>
              <a:t>SARI:  Serotonin Antagonist and Re Uptake Inhibitor</a:t>
            </a:r>
          </a:p>
          <a:p>
            <a:pPr>
              <a:buNone/>
            </a:pPr>
            <a:r>
              <a:rPr lang="en-US" dirty="0" smtClean="0"/>
              <a:t>    Alter levels of Serotonin in brain, to treat depression and in low doses used as a sleep aid (</a:t>
            </a:r>
            <a:r>
              <a:rPr lang="en-US" dirty="0" err="1" smtClean="0"/>
              <a:t>Trazadone</a:t>
            </a:r>
            <a:r>
              <a:rPr lang="en-US" dirty="0" smtClean="0"/>
              <a:t>)</a:t>
            </a:r>
          </a:p>
          <a:p>
            <a:pPr>
              <a:buNone/>
            </a:pPr>
            <a:r>
              <a:rPr lang="en-US" b="1" dirty="0" smtClean="0"/>
              <a:t>Atypical (Sec Gen) Antipsychotic </a:t>
            </a:r>
            <a:r>
              <a:rPr lang="en-US" dirty="0" smtClean="0"/>
              <a:t>– treat psychiatric conditions,(mood swings, disordered thinking and behavior)  block receptors in brain’s dopamine pathways – Side effect- Drowsiness/fatigue (</a:t>
            </a:r>
            <a:r>
              <a:rPr lang="en-US" dirty="0" err="1" smtClean="0"/>
              <a:t>Seroquel</a:t>
            </a:r>
            <a:r>
              <a:rPr lang="en-US" dirty="0" smtClean="0"/>
              <a:t>, </a:t>
            </a:r>
            <a:r>
              <a:rPr lang="en-US" dirty="0" err="1" smtClean="0"/>
              <a:t>Risperdal</a:t>
            </a:r>
            <a:r>
              <a:rPr lang="en-US" dirty="0" smtClean="0"/>
              <a:t>, </a:t>
            </a:r>
            <a:r>
              <a:rPr lang="en-US" dirty="0" err="1" smtClean="0"/>
              <a:t>Geodon</a:t>
            </a:r>
            <a:r>
              <a:rPr lang="en-US" dirty="0" smtClean="0"/>
              <a:t>)</a:t>
            </a:r>
          </a:p>
          <a:p>
            <a:pPr>
              <a:buNone/>
            </a:pPr>
            <a:r>
              <a:rPr lang="en-US" b="1" dirty="0" smtClean="0"/>
              <a:t>Non Benzodiazepines- </a:t>
            </a:r>
            <a:r>
              <a:rPr lang="en-US" dirty="0" smtClean="0"/>
              <a:t>treatment of insomnia, originally thought to be less addictive then benzodiazepines- but can be habit forming (</a:t>
            </a:r>
            <a:r>
              <a:rPr lang="en-US" dirty="0" err="1" smtClean="0"/>
              <a:t>Ambien</a:t>
            </a:r>
            <a:r>
              <a:rPr lang="en-US" dirty="0" smtClean="0"/>
              <a:t>, </a:t>
            </a:r>
            <a:r>
              <a:rPr lang="en-US" dirty="0" err="1" smtClean="0"/>
              <a:t>Lunesta</a:t>
            </a:r>
            <a:r>
              <a:rPr lang="en-US" dirty="0" smtClean="0"/>
              <a:t>, Sonata)</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685800"/>
            <a:ext cx="8229600" cy="838200"/>
          </a:xfrm>
        </p:spPr>
        <p:txBody>
          <a:bodyPr>
            <a:normAutofit fontScale="90000"/>
          </a:bodyPr>
          <a:lstStyle/>
          <a:p>
            <a:pPr eaLnBrk="1" fontAlgn="auto" hangingPunct="1">
              <a:spcAft>
                <a:spcPts val="0"/>
              </a:spcAft>
              <a:defRPr/>
            </a:pPr>
            <a:r>
              <a:rPr lang="en-US" altLang="en-US" dirty="0" smtClean="0"/>
              <a:t>Interdisciplinary Interventions to Improve Sleep</a:t>
            </a:r>
          </a:p>
        </p:txBody>
      </p:sp>
      <p:sp>
        <p:nvSpPr>
          <p:cNvPr id="21507" name="Content Placeholder 2"/>
          <p:cNvSpPr>
            <a:spLocks noGrp="1"/>
          </p:cNvSpPr>
          <p:nvPr>
            <p:ph sz="half" idx="2"/>
          </p:nvPr>
        </p:nvSpPr>
        <p:spPr>
          <a:xfrm>
            <a:off x="4953000" y="1798638"/>
            <a:ext cx="4038600" cy="4525962"/>
          </a:xfrm>
        </p:spPr>
        <p:txBody>
          <a:bodyPr rtlCol="0">
            <a:normAutofit fontScale="85000" lnSpcReduction="10000"/>
          </a:bodyPr>
          <a:lstStyle/>
          <a:p>
            <a:pPr eaLnBrk="1" fontAlgn="auto" hangingPunct="1">
              <a:spcAft>
                <a:spcPts val="0"/>
              </a:spcAft>
              <a:buFont typeface="Arial" pitchFamily="34" charset="0"/>
              <a:buChar char="•"/>
              <a:defRPr/>
            </a:pPr>
            <a:r>
              <a:rPr lang="en-US" altLang="en-US" sz="4400" dirty="0" smtClean="0">
                <a:solidFill>
                  <a:schemeClr val="tx1">
                    <a:lumMod val="50000"/>
                    <a:lumOff val="50000"/>
                  </a:schemeClr>
                </a:solidFill>
              </a:rPr>
              <a:t>Education on Sleep Hygiene</a:t>
            </a:r>
          </a:p>
          <a:p>
            <a:pPr eaLnBrk="1" fontAlgn="auto" hangingPunct="1">
              <a:spcAft>
                <a:spcPts val="0"/>
              </a:spcAft>
              <a:buFont typeface="Arial" pitchFamily="34" charset="0"/>
              <a:buChar char="•"/>
              <a:defRPr/>
            </a:pPr>
            <a:r>
              <a:rPr lang="en-US" altLang="en-US" sz="4400" dirty="0" smtClean="0">
                <a:solidFill>
                  <a:schemeClr val="tx1">
                    <a:lumMod val="50000"/>
                    <a:lumOff val="50000"/>
                  </a:schemeClr>
                </a:solidFill>
              </a:rPr>
              <a:t>Environmental Modifications</a:t>
            </a:r>
          </a:p>
          <a:p>
            <a:pPr eaLnBrk="1" fontAlgn="auto" hangingPunct="1">
              <a:spcAft>
                <a:spcPts val="0"/>
              </a:spcAft>
              <a:buFont typeface="Arial" pitchFamily="34" charset="0"/>
              <a:buChar char="•"/>
              <a:defRPr/>
            </a:pPr>
            <a:r>
              <a:rPr lang="en-US" altLang="en-US" sz="4400" dirty="0" smtClean="0">
                <a:solidFill>
                  <a:schemeClr val="tx1">
                    <a:lumMod val="50000"/>
                    <a:lumOff val="50000"/>
                  </a:schemeClr>
                </a:solidFill>
              </a:rPr>
              <a:t>Temperature??</a:t>
            </a:r>
          </a:p>
          <a:p>
            <a:pPr eaLnBrk="1" fontAlgn="auto" hangingPunct="1">
              <a:spcAft>
                <a:spcPts val="0"/>
              </a:spcAft>
              <a:buFont typeface="Arial" pitchFamily="34" charset="0"/>
              <a:buChar char="•"/>
              <a:defRPr/>
            </a:pPr>
            <a:r>
              <a:rPr lang="en-US" altLang="en-US" sz="4400" dirty="0" smtClean="0">
                <a:solidFill>
                  <a:schemeClr val="tx1">
                    <a:lumMod val="50000"/>
                    <a:lumOff val="50000"/>
                  </a:schemeClr>
                </a:solidFill>
              </a:rPr>
              <a:t>Dietary Considerations</a:t>
            </a:r>
          </a:p>
        </p:txBody>
      </p:sp>
      <p:pic>
        <p:nvPicPr>
          <p:cNvPr id="3" name="The Cool Side.mp4">
            <a:hlinkClick r:id="" action="ppaction://media"/>
          </p:cNvPr>
          <p:cNvPicPr>
            <a:picLocks noGrp="1" noChangeAspect="1"/>
          </p:cNvPicPr>
          <p:nvPr>
            <p:ph sz="quarter" idx="13"/>
            <a:videoFile r:link="rId1"/>
            <p:extLst>
              <p:ext uri="{DAA4B4D4-6D71-4841-9C94-3DE7FCFB9230}">
                <p14:media xmlns:p14="http://schemas.microsoft.com/office/powerpoint/2010/main" xmlns="" r:embed="rId4"/>
              </p:ext>
            </p:extLst>
          </p:nvPr>
        </p:nvPicPr>
        <p:blipFill>
          <a:blip r:embed="rId5" cstate="print"/>
          <a:stretch>
            <a:fillRect/>
          </a:stretch>
        </p:blipFill>
        <p:spPr>
          <a:xfrm>
            <a:off x="228600" y="2133600"/>
            <a:ext cx="4555823" cy="2560638"/>
          </a:xfrm>
        </p:spPr>
      </p:pic>
      <p:sp>
        <p:nvSpPr>
          <p:cNvPr id="8" name="TextBox 7"/>
          <p:cNvSpPr txBox="1"/>
          <p:nvPr/>
        </p:nvSpPr>
        <p:spPr>
          <a:xfrm>
            <a:off x="1717110" y="5311036"/>
            <a:ext cx="1752600" cy="369332"/>
          </a:xfrm>
          <a:prstGeom prst="rect">
            <a:avLst/>
          </a:prstGeom>
          <a:noFill/>
        </p:spPr>
        <p:txBody>
          <a:bodyPr wrap="square" rtlCol="0">
            <a:spAutoFit/>
          </a:bodyPr>
          <a:lstStyle/>
          <a:p>
            <a:r>
              <a:rPr lang="en-US" dirty="0" smtClean="0">
                <a:latin typeface="+mn-lt"/>
                <a:hlinkClick r:id="rId6" action="ppaction://hlinkfile"/>
              </a:rPr>
              <a:t>The Cool Side</a:t>
            </a:r>
            <a:endParaRPr lang="en-US"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fontAlgn="auto" hangingPunct="1">
              <a:spcAft>
                <a:spcPts val="0"/>
              </a:spcAft>
              <a:defRPr/>
            </a:pPr>
            <a:r>
              <a:rPr lang="en-US" altLang="en-US" dirty="0" smtClean="0"/>
              <a:t>Interventions</a:t>
            </a:r>
          </a:p>
        </p:txBody>
      </p:sp>
      <p:sp>
        <p:nvSpPr>
          <p:cNvPr id="23555" name="Content Placeholder 2"/>
          <p:cNvSpPr>
            <a:spLocks noGrp="1"/>
          </p:cNvSpPr>
          <p:nvPr>
            <p:ph sz="half" idx="2"/>
          </p:nvPr>
        </p:nvSpPr>
        <p:spPr>
          <a:xfrm>
            <a:off x="5105400" y="1600200"/>
            <a:ext cx="4038600" cy="4525963"/>
          </a:xfrm>
        </p:spPr>
        <p:txBody>
          <a:bodyPr/>
          <a:lstStyle/>
          <a:p>
            <a:pPr eaLnBrk="1" hangingPunct="1"/>
            <a:r>
              <a:rPr lang="en-US" altLang="en-US" sz="3200" dirty="0" smtClean="0"/>
              <a:t>Relaxation Techniques</a:t>
            </a:r>
          </a:p>
          <a:p>
            <a:pPr eaLnBrk="1" hangingPunct="1"/>
            <a:r>
              <a:rPr lang="en-US" altLang="en-US" sz="3200" dirty="0" smtClean="0"/>
              <a:t>Pharmacological Interventions</a:t>
            </a:r>
          </a:p>
          <a:p>
            <a:pPr eaLnBrk="1" hangingPunct="1"/>
            <a:r>
              <a:rPr lang="en-US" altLang="en-US" sz="3200" dirty="0" smtClean="0"/>
              <a:t>Scheduling of Medications</a:t>
            </a:r>
          </a:p>
        </p:txBody>
      </p:sp>
      <p:pic>
        <p:nvPicPr>
          <p:cNvPr id="2" name="S08E06 A Milhouse Divided homer making ocean sounds.mp4">
            <a:hlinkClick r:id="" action="ppaction://media"/>
          </p:cNvPr>
          <p:cNvPicPr>
            <a:picLocks noGrp="1" noChangeAspect="1"/>
          </p:cNvPicPr>
          <p:nvPr>
            <p:ph sz="quarter" idx="13"/>
            <a:videoFile r:link="rId1"/>
            <p:extLst>
              <p:ext uri="{DAA4B4D4-6D71-4841-9C94-3DE7FCFB9230}">
                <p14:media xmlns:p14="http://schemas.microsoft.com/office/powerpoint/2010/main" xmlns="" r:embed="rId3"/>
              </p:ext>
            </p:extLst>
          </p:nvPr>
        </p:nvPicPr>
        <p:blipFill>
          <a:blip r:embed="rId4" cstate="print"/>
          <a:stretch>
            <a:fillRect/>
          </a:stretch>
        </p:blipFill>
        <p:spPr>
          <a:xfrm>
            <a:off x="189978" y="1777652"/>
            <a:ext cx="4773950" cy="3581400"/>
          </a:xfrm>
        </p:spPr>
      </p:pic>
      <p:sp>
        <p:nvSpPr>
          <p:cNvPr id="7" name="TextBox 6"/>
          <p:cNvSpPr txBox="1"/>
          <p:nvPr/>
        </p:nvSpPr>
        <p:spPr>
          <a:xfrm>
            <a:off x="1295400" y="5867887"/>
            <a:ext cx="3022948" cy="369332"/>
          </a:xfrm>
          <a:prstGeom prst="rect">
            <a:avLst/>
          </a:prstGeom>
          <a:noFill/>
        </p:spPr>
        <p:txBody>
          <a:bodyPr wrap="square" rtlCol="0">
            <a:spAutoFit/>
          </a:bodyPr>
          <a:lstStyle/>
          <a:p>
            <a:r>
              <a:rPr lang="en-US" dirty="0" smtClean="0">
                <a:latin typeface="+mn-lt"/>
                <a:hlinkClick r:id="rId5" action="ppaction://hlinkfile"/>
              </a:rPr>
              <a:t>Soothing Ocean Sounds</a:t>
            </a:r>
            <a:endParaRPr lang="en-US"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1524000"/>
          </a:xfrm>
        </p:spPr>
        <p:txBody>
          <a:bodyPr>
            <a:normAutofit fontScale="90000"/>
          </a:bodyPr>
          <a:lstStyle/>
          <a:p>
            <a:pPr eaLnBrk="1" fontAlgn="auto" hangingPunct="1">
              <a:spcAft>
                <a:spcPts val="0"/>
              </a:spcAft>
              <a:defRPr/>
            </a:pPr>
            <a:r>
              <a:rPr lang="en-US" altLang="en-US" dirty="0" smtClean="0"/>
              <a:t>Methods of Collecting Sleep Data</a:t>
            </a:r>
          </a:p>
        </p:txBody>
      </p:sp>
      <p:sp>
        <p:nvSpPr>
          <p:cNvPr id="24579" name="Content Placeholder 2"/>
          <p:cNvSpPr>
            <a:spLocks noGrp="1"/>
          </p:cNvSpPr>
          <p:nvPr>
            <p:ph sz="half" idx="2"/>
          </p:nvPr>
        </p:nvSpPr>
        <p:spPr>
          <a:xfrm>
            <a:off x="4495800" y="1951038"/>
            <a:ext cx="4495800" cy="4525962"/>
          </a:xfrm>
        </p:spPr>
        <p:txBody>
          <a:bodyPr/>
          <a:lstStyle/>
          <a:p>
            <a:pPr eaLnBrk="1" hangingPunct="1"/>
            <a:r>
              <a:rPr lang="en-US" altLang="en-US" sz="3200" smtClean="0"/>
              <a:t>Staff Data Collection Methods</a:t>
            </a:r>
          </a:p>
          <a:p>
            <a:pPr eaLnBrk="1" hangingPunct="1"/>
            <a:r>
              <a:rPr lang="en-US" altLang="en-US" sz="3200" smtClean="0"/>
              <a:t>Self Data Collection</a:t>
            </a:r>
          </a:p>
          <a:p>
            <a:pPr eaLnBrk="1" hangingPunct="1"/>
            <a:r>
              <a:rPr lang="en-US" altLang="en-US" sz="3200" smtClean="0"/>
              <a:t>Electronic Monitoring</a:t>
            </a:r>
          </a:p>
        </p:txBody>
      </p:sp>
      <p:pic>
        <p:nvPicPr>
          <p:cNvPr id="24580" name="Picture 6" descr="Image result for funny sleep memes"/>
          <p:cNvPicPr>
            <a:picLocks noGrp="1" noChangeAspect="1" noChangeArrowheads="1"/>
          </p:cNvPicPr>
          <p:nvPr>
            <p:ph sz="quarter" idx="13"/>
          </p:nvPr>
        </p:nvPicPr>
        <p:blipFill>
          <a:blip r:embed="rId2" cstate="print"/>
          <a:srcRect/>
          <a:stretch>
            <a:fillRect/>
          </a:stretch>
        </p:blipFill>
        <p:spPr>
          <a:xfrm>
            <a:off x="228600" y="1905000"/>
            <a:ext cx="4041775" cy="4003675"/>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Sleep Monitoring</a:t>
            </a:r>
            <a:endParaRPr lang="en-US" dirty="0"/>
          </a:p>
        </p:txBody>
      </p:sp>
      <p:sp>
        <p:nvSpPr>
          <p:cNvPr id="4" name="Content Placeholder 3"/>
          <p:cNvSpPr>
            <a:spLocks noGrp="1"/>
          </p:cNvSpPr>
          <p:nvPr>
            <p:ph sz="quarter" idx="13"/>
          </p:nvPr>
        </p:nvSpPr>
        <p:spPr/>
        <p:txBody>
          <a:bodyPr/>
          <a:lstStyle/>
          <a:p>
            <a:r>
              <a:rPr lang="en-US" dirty="0" smtClean="0"/>
              <a:t>Monitors  Sleep Through Movement and Heart Rate</a:t>
            </a:r>
          </a:p>
          <a:p>
            <a:r>
              <a:rPr lang="en-US" dirty="0" smtClean="0"/>
              <a:t>More detailed reporting concerning total and types of sleep</a:t>
            </a:r>
          </a:p>
          <a:p>
            <a:r>
              <a:rPr lang="en-US" dirty="0" smtClean="0"/>
              <a:t>Good validity compared to polysomnography. (</a:t>
            </a:r>
            <a:r>
              <a:rPr lang="en-US" dirty="0" err="1" smtClean="0"/>
              <a:t>Zambotti</a:t>
            </a:r>
            <a:r>
              <a:rPr lang="en-US" dirty="0" smtClean="0"/>
              <a:t>, et al 2015)</a:t>
            </a:r>
          </a:p>
          <a:p>
            <a:endParaRPr lang="en-US" dirty="0" smtClean="0"/>
          </a:p>
          <a:p>
            <a:endParaRPr lang="en-US" dirty="0"/>
          </a:p>
        </p:txBody>
      </p:sp>
      <p:pic>
        <p:nvPicPr>
          <p:cNvPr id="2050"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0625" y="1801019"/>
            <a:ext cx="3333750" cy="4124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86833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fontAlgn="auto" hangingPunct="1">
              <a:spcAft>
                <a:spcPts val="0"/>
              </a:spcAft>
              <a:defRPr/>
            </a:pPr>
            <a:r>
              <a:rPr lang="en-US" altLang="en-US" smtClean="0"/>
              <a:t>Cognitive Measurements</a:t>
            </a:r>
          </a:p>
        </p:txBody>
      </p:sp>
      <p:sp>
        <p:nvSpPr>
          <p:cNvPr id="24579"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Staff Reports, attention during sessions, irritability (Macro trackers)</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MMSE (Mini Mental Status Exam)</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MPAI (Mayo Portland Adaptability Index)</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RBANS (Repeatable Battery –Assessment of Neuropsychological Status)</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Trial Making Test (Working Memory, Visual Attention)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Grp="1" noChangeAspect="1" noChangeArrowheads="1"/>
          </p:cNvPicPr>
          <p:nvPr>
            <p:ph idx="1"/>
          </p:nvPr>
        </p:nvPicPr>
        <p:blipFill>
          <a:blip r:embed="rId3" cstate="print"/>
          <a:srcRect/>
          <a:stretch>
            <a:fillRect/>
          </a:stretch>
        </p:blipFill>
        <p:spPr bwMode="auto">
          <a:xfrm>
            <a:off x="1066800" y="0"/>
            <a:ext cx="66294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a:blip r:embed="rId3" cstate="print"/>
          <a:srcRect/>
          <a:stretch>
            <a:fillRect/>
          </a:stretch>
        </p:blipFill>
        <p:spPr bwMode="auto">
          <a:xfrm>
            <a:off x="914400" y="152400"/>
            <a:ext cx="71628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fontAlgn="auto" hangingPunct="1">
              <a:spcAft>
                <a:spcPts val="0"/>
              </a:spcAft>
              <a:defRPr/>
            </a:pPr>
            <a:r>
              <a:rPr lang="en-US" altLang="en-US" dirty="0" smtClean="0"/>
              <a:t>Case </a:t>
            </a:r>
            <a:r>
              <a:rPr lang="en-US" altLang="en-US" dirty="0" smtClean="0"/>
              <a:t>Study </a:t>
            </a:r>
            <a:endParaRPr lang="en-US" altLang="en-US" dirty="0" smtClean="0"/>
          </a:p>
        </p:txBody>
      </p:sp>
      <p:sp>
        <p:nvSpPr>
          <p:cNvPr id="27651" name="Content Placeholder 2"/>
          <p:cNvSpPr>
            <a:spLocks noGrp="1"/>
          </p:cNvSpPr>
          <p:nvPr>
            <p:ph idx="1"/>
          </p:nvPr>
        </p:nvSpPr>
        <p:spPr/>
        <p:txBody>
          <a:bodyPr/>
          <a:lstStyle/>
          <a:p>
            <a:pPr eaLnBrk="1" hangingPunct="1"/>
            <a:r>
              <a:rPr lang="en-US" altLang="en-US" dirty="0" smtClean="0"/>
              <a:t>DR is a 46 year old female injured in 11/2015.</a:t>
            </a:r>
          </a:p>
          <a:p>
            <a:pPr eaLnBrk="1" hangingPunct="1"/>
            <a:r>
              <a:rPr lang="en-US" altLang="en-US" dirty="0" smtClean="0"/>
              <a:t>Large frontal temporal subdural hematoma</a:t>
            </a:r>
          </a:p>
          <a:p>
            <a:pPr eaLnBrk="1" hangingPunct="1"/>
            <a:r>
              <a:rPr lang="en-US" altLang="en-US" dirty="0" smtClean="0"/>
              <a:t>Seizure activity, hemiplegia, and pain issues</a:t>
            </a:r>
          </a:p>
          <a:p>
            <a:pPr eaLnBrk="1" hangingPunct="1"/>
            <a:r>
              <a:rPr lang="en-US" altLang="en-US" dirty="0" smtClean="0"/>
              <a:t>Admitted to </a:t>
            </a:r>
            <a:r>
              <a:rPr lang="en-US" altLang="en-US" dirty="0" err="1" smtClean="0"/>
              <a:t>ReMed</a:t>
            </a:r>
            <a:r>
              <a:rPr lang="en-US" altLang="en-US" dirty="0" smtClean="0"/>
              <a:t> in 6/2015 only sleeping an average of 6.5 hours of total sleep daily per staff reporting.</a:t>
            </a:r>
          </a:p>
          <a:p>
            <a:pPr eaLnBrk="1" hangingPunct="1"/>
            <a:r>
              <a:rPr lang="en-US" altLang="en-US" dirty="0" smtClean="0"/>
              <a:t>Impaired memory, attention, presence of daily fatigue, easily agitated.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Continued</a:t>
            </a:r>
            <a:endParaRPr lang="en-US" dirty="0"/>
          </a:p>
        </p:txBody>
      </p:sp>
      <p:sp>
        <p:nvSpPr>
          <p:cNvPr id="4" name="Text Placeholder 3"/>
          <p:cNvSpPr>
            <a:spLocks noGrp="1"/>
          </p:cNvSpPr>
          <p:nvPr>
            <p:ph type="body" idx="1"/>
          </p:nvPr>
        </p:nvSpPr>
        <p:spPr/>
        <p:txBody>
          <a:bodyPr/>
          <a:lstStyle/>
          <a:p>
            <a:r>
              <a:rPr lang="en-US" dirty="0" smtClean="0"/>
              <a:t>Steps Taken</a:t>
            </a:r>
            <a:endParaRPr lang="en-US" dirty="0"/>
          </a:p>
        </p:txBody>
      </p:sp>
      <p:sp>
        <p:nvSpPr>
          <p:cNvPr id="5" name="Text Placeholder 4"/>
          <p:cNvSpPr>
            <a:spLocks noGrp="1"/>
          </p:cNvSpPr>
          <p:nvPr>
            <p:ph type="body" sz="quarter" idx="3"/>
          </p:nvPr>
        </p:nvSpPr>
        <p:spPr>
          <a:xfrm>
            <a:off x="4419600" y="1066800"/>
            <a:ext cx="4041775" cy="609600"/>
          </a:xfrm>
        </p:spPr>
        <p:txBody>
          <a:bodyPr/>
          <a:lstStyle/>
          <a:p>
            <a:endParaRPr lang="en-US" dirty="0"/>
          </a:p>
        </p:txBody>
      </p:sp>
      <p:sp>
        <p:nvSpPr>
          <p:cNvPr id="3" name="Content Placeholder 2"/>
          <p:cNvSpPr>
            <a:spLocks noGrp="1"/>
          </p:cNvSpPr>
          <p:nvPr>
            <p:ph sz="quarter" idx="13"/>
          </p:nvPr>
        </p:nvSpPr>
        <p:spPr/>
        <p:txBody>
          <a:bodyPr/>
          <a:lstStyle/>
          <a:p>
            <a:r>
              <a:rPr lang="en-US" dirty="0" smtClean="0"/>
              <a:t>Introduction of Seroquel </a:t>
            </a:r>
          </a:p>
          <a:p>
            <a:r>
              <a:rPr lang="en-US" dirty="0" smtClean="0"/>
              <a:t>Education on Sleep Hygiene</a:t>
            </a:r>
          </a:p>
          <a:p>
            <a:r>
              <a:rPr lang="en-US" dirty="0" smtClean="0"/>
              <a:t>Use of Orientation Sheet</a:t>
            </a:r>
          </a:p>
          <a:p>
            <a:r>
              <a:rPr lang="en-US" dirty="0" smtClean="0"/>
              <a:t>Reminders posted in room</a:t>
            </a:r>
          </a:p>
          <a:p>
            <a:endParaRPr lang="en-US" dirty="0"/>
          </a:p>
        </p:txBody>
      </p:sp>
      <p:sp>
        <p:nvSpPr>
          <p:cNvPr id="6" name="Content Placeholder 5"/>
          <p:cNvSpPr>
            <a:spLocks noGrp="1"/>
          </p:cNvSpPr>
          <p:nvPr>
            <p:ph sz="quarter" idx="14"/>
          </p:nvPr>
        </p:nvSpPr>
        <p:spPr>
          <a:xfrm>
            <a:off x="4495800" y="914400"/>
            <a:ext cx="4218432" cy="5211635"/>
          </a:xfrm>
        </p:spPr>
        <p:txBody>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xmlns="" val="1631643616"/>
              </p:ext>
            </p:extLst>
          </p:nvPr>
        </p:nvGraphicFramePr>
        <p:xfrm>
          <a:off x="4008562" y="609600"/>
          <a:ext cx="5135438" cy="6031803"/>
        </p:xfrm>
        <a:graphic>
          <a:graphicData uri="http://schemas.openxmlformats.org/presentationml/2006/ole">
            <p:oleObj spid="_x0000_s1038" name="Document" r:id="rId3" imgW="6363333" imgH="8039702" progId="Word.Document.12">
              <p:embed/>
            </p:oleObj>
          </a:graphicData>
        </a:graphic>
      </p:graphicFrame>
    </p:spTree>
    <p:extLst>
      <p:ext uri="{BB962C8B-B14F-4D97-AF65-F5344CB8AC3E}">
        <p14:creationId xmlns:p14="http://schemas.microsoft.com/office/powerpoint/2010/main" xmlns="" val="3807177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fontAlgn="auto" hangingPunct="1">
              <a:spcAft>
                <a:spcPts val="0"/>
              </a:spcAft>
              <a:defRPr/>
            </a:pPr>
            <a:r>
              <a:rPr lang="en-US" altLang="en-US" dirty="0" smtClean="0"/>
              <a:t>Why Do We Sleep?</a:t>
            </a:r>
          </a:p>
        </p:txBody>
      </p:sp>
      <p:sp>
        <p:nvSpPr>
          <p:cNvPr id="3" name="Content Placeholder 2"/>
          <p:cNvSpPr>
            <a:spLocks noGrp="1"/>
          </p:cNvSpPr>
          <p:nvPr>
            <p:ph idx="1"/>
          </p:nvPr>
        </p:nvSpPr>
        <p:spPr/>
        <p:txBody>
          <a:bodyPr rtlCol="0">
            <a:normAutofit lnSpcReduction="10000"/>
          </a:bodyPr>
          <a:lstStyle/>
          <a:p>
            <a:pPr marL="0" indent="0" eaLnBrk="1" fontAlgn="auto" hangingPunct="1">
              <a:spcAft>
                <a:spcPts val="0"/>
              </a:spcAft>
              <a:buFont typeface="Arial" pitchFamily="34" charset="0"/>
              <a:buNone/>
              <a:defRPr/>
            </a:pPr>
            <a:r>
              <a:rPr lang="en-US" altLang="en-US" sz="3200" dirty="0">
                <a:solidFill>
                  <a:schemeClr val="tx1">
                    <a:lumMod val="50000"/>
                    <a:lumOff val="50000"/>
                  </a:schemeClr>
                </a:solidFill>
                <a:latin typeface="+mn-lt"/>
              </a:rPr>
              <a:t>No </a:t>
            </a:r>
            <a:r>
              <a:rPr lang="en-US" altLang="en-US" sz="3200" dirty="0" smtClean="0">
                <a:solidFill>
                  <a:schemeClr val="tx1">
                    <a:lumMod val="50000"/>
                    <a:lumOff val="50000"/>
                  </a:schemeClr>
                </a:solidFill>
                <a:latin typeface="+mn-lt"/>
              </a:rPr>
              <a:t>consensus:</a:t>
            </a:r>
            <a:endParaRPr lang="en-US" altLang="en-US" sz="3200" dirty="0">
              <a:solidFill>
                <a:schemeClr val="tx1">
                  <a:lumMod val="50000"/>
                  <a:lumOff val="50000"/>
                </a:schemeClr>
              </a:solidFill>
              <a:latin typeface="+mn-lt"/>
            </a:endParaRPr>
          </a:p>
          <a:p>
            <a:pPr eaLnBrk="1" fontAlgn="auto" hangingPunct="1">
              <a:spcAft>
                <a:spcPts val="0"/>
              </a:spcAft>
              <a:buFont typeface="Wingdings" panose="05000000000000000000" pitchFamily="2" charset="2"/>
              <a:buChar char="§"/>
              <a:defRPr/>
            </a:pPr>
            <a:r>
              <a:rPr lang="en-US" altLang="en-US" sz="3200" dirty="0" smtClean="0">
                <a:solidFill>
                  <a:schemeClr val="tx1">
                    <a:lumMod val="50000"/>
                    <a:lumOff val="50000"/>
                  </a:schemeClr>
                </a:solidFill>
                <a:latin typeface="+mn-lt"/>
              </a:rPr>
              <a:t>Restoration- sequence </a:t>
            </a:r>
            <a:r>
              <a:rPr lang="en-US" altLang="en-US" sz="3200" dirty="0">
                <a:solidFill>
                  <a:schemeClr val="tx1">
                    <a:lumMod val="50000"/>
                    <a:lumOff val="50000"/>
                  </a:schemeClr>
                </a:solidFill>
                <a:latin typeface="+mn-lt"/>
              </a:rPr>
              <a:t>of genes turned on while sleeping, genes associated with restoration.(R, Foster, 2013</a:t>
            </a:r>
            <a:r>
              <a:rPr lang="en-US" altLang="en-US" sz="3200" dirty="0" smtClean="0">
                <a:solidFill>
                  <a:schemeClr val="tx1">
                    <a:lumMod val="50000"/>
                    <a:lumOff val="50000"/>
                  </a:schemeClr>
                </a:solidFill>
                <a:latin typeface="+mn-lt"/>
              </a:rPr>
              <a:t>)</a:t>
            </a:r>
          </a:p>
          <a:p>
            <a:pPr eaLnBrk="1" fontAlgn="auto" hangingPunct="1">
              <a:spcAft>
                <a:spcPts val="0"/>
              </a:spcAft>
              <a:buFont typeface="Wingdings" panose="05000000000000000000" pitchFamily="2" charset="2"/>
              <a:buChar char="§"/>
              <a:defRPr/>
            </a:pPr>
            <a:r>
              <a:rPr lang="en-US" altLang="en-US" sz="3200" dirty="0" smtClean="0">
                <a:solidFill>
                  <a:schemeClr val="tx1">
                    <a:lumMod val="50000"/>
                    <a:lumOff val="50000"/>
                  </a:schemeClr>
                </a:solidFill>
                <a:latin typeface="+mn-lt"/>
              </a:rPr>
              <a:t>--Animals deprived of sleep lose immune /temperature regulation (Hereford, 2014)</a:t>
            </a:r>
            <a:endParaRPr lang="en-US" altLang="en-US" sz="3200" dirty="0">
              <a:solidFill>
                <a:schemeClr val="tx1">
                  <a:lumMod val="50000"/>
                  <a:lumOff val="50000"/>
                </a:schemeClr>
              </a:solidFill>
              <a:latin typeface="+mn-lt"/>
            </a:endParaRPr>
          </a:p>
          <a:p>
            <a:pPr eaLnBrk="1" fontAlgn="auto" hangingPunct="1">
              <a:spcAft>
                <a:spcPts val="0"/>
              </a:spcAft>
              <a:buFont typeface="Wingdings" panose="05000000000000000000" pitchFamily="2" charset="2"/>
              <a:buChar char="§"/>
              <a:defRPr/>
            </a:pPr>
            <a:r>
              <a:rPr lang="en-US" altLang="en-US" sz="3200" dirty="0">
                <a:solidFill>
                  <a:schemeClr val="tx1">
                    <a:lumMod val="50000"/>
                    <a:lumOff val="50000"/>
                  </a:schemeClr>
                </a:solidFill>
                <a:latin typeface="+mn-lt"/>
              </a:rPr>
              <a:t>Brain/Memory Consolidation- complex problem solving enhanced by a night of </a:t>
            </a:r>
            <a:r>
              <a:rPr lang="en-US" altLang="en-US" sz="3200" dirty="0" smtClean="0">
                <a:solidFill>
                  <a:schemeClr val="tx1">
                    <a:lumMod val="50000"/>
                    <a:lumOff val="50000"/>
                  </a:schemeClr>
                </a:solidFill>
                <a:latin typeface="+mn-lt"/>
              </a:rPr>
              <a:t>sleep (</a:t>
            </a:r>
            <a:r>
              <a:rPr lang="en-US" altLang="en-US" sz="3200" dirty="0">
                <a:solidFill>
                  <a:schemeClr val="tx1">
                    <a:lumMod val="50000"/>
                    <a:lumOff val="50000"/>
                  </a:schemeClr>
                </a:solidFill>
                <a:latin typeface="+mn-lt"/>
              </a:rPr>
              <a:t>R, Foster, 2013)</a:t>
            </a:r>
          </a:p>
          <a:p>
            <a:pPr eaLnBrk="1" fontAlgn="auto" hangingPunct="1">
              <a:spcAft>
                <a:spcPts val="0"/>
              </a:spcAft>
              <a:buFont typeface="Arial" charset="0"/>
              <a:buNone/>
              <a:defRPr/>
            </a:pPr>
            <a:endParaRPr lang="en-US" sz="3200" dirty="0">
              <a:solidFill>
                <a:schemeClr val="tx1">
                  <a:lumMod val="50000"/>
                  <a:lumOff val="50000"/>
                </a:schemeClr>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13"/>
          </p:nvPr>
        </p:nvSpPr>
        <p:spPr/>
        <p:txBody>
          <a:bodyPr/>
          <a:lstStyle/>
          <a:p>
            <a:endParaRPr lang="en-US"/>
          </a:p>
        </p:txBody>
      </p:sp>
      <p:sp>
        <p:nvSpPr>
          <p:cNvPr id="8" name="Content Placeholder 7"/>
          <p:cNvSpPr>
            <a:spLocks noGrp="1"/>
          </p:cNvSpPr>
          <p:nvPr>
            <p:ph sz="quarter" idx="14"/>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228600"/>
            <a:ext cx="4514850" cy="6019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629150" y="152400"/>
            <a:ext cx="4514850"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RBANS</a:t>
            </a:r>
            <a:endParaRPr lang="en-US" dirty="0"/>
          </a:p>
        </p:txBody>
      </p:sp>
      <p:graphicFrame>
        <p:nvGraphicFramePr>
          <p:cNvPr id="4" name="Content Placeholder 3"/>
          <p:cNvGraphicFramePr>
            <a:graphicFrameLocks noGrp="1"/>
          </p:cNvGraphicFramePr>
          <p:nvPr>
            <p:ph idx="1"/>
          </p:nvPr>
        </p:nvGraphicFramePr>
        <p:xfrm>
          <a:off x="457200" y="1600200"/>
          <a:ext cx="8229599" cy="482092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70840">
                <a:tc>
                  <a:txBody>
                    <a:bodyPr/>
                    <a:lstStyle/>
                    <a:p>
                      <a:pPr algn="l" fontAlgn="t"/>
                      <a:r>
                        <a:rPr lang="en-US" sz="1400" b="1" i="0" u="none" strike="noStrike" dirty="0">
                          <a:solidFill>
                            <a:srgbClr val="000000"/>
                          </a:solidFill>
                          <a:latin typeface="Calibri"/>
                        </a:rPr>
                        <a:t>RBANS </a:t>
                      </a:r>
                    </a:p>
                  </a:txBody>
                  <a:tcPr marL="9525" marR="9525" marT="9525" marB="0"/>
                </a:tc>
                <a:tc gridSpan="6">
                  <a:txBody>
                    <a:bodyPr/>
                    <a:lstStyle/>
                    <a:p>
                      <a:pPr algn="l" fontAlgn="t"/>
                      <a:r>
                        <a:rPr lang="en-US" sz="1400" b="1" i="0" u="none" strike="noStrike">
                          <a:solidFill>
                            <a:srgbClr val="000000"/>
                          </a:solidFill>
                          <a:latin typeface="Calibri"/>
                        </a:rPr>
                        <a:t> </a:t>
                      </a: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l" fontAlgn="t"/>
                      <a:r>
                        <a:rPr lang="en-US" sz="1400" b="1" i="0" u="none" strike="noStrike">
                          <a:solidFill>
                            <a:srgbClr val="000000"/>
                          </a:solidFill>
                          <a:latin typeface="Calibri"/>
                        </a:rPr>
                        <a:t> </a:t>
                      </a:r>
                    </a:p>
                  </a:txBody>
                  <a:tcPr marL="9525" marR="9525" marT="9525" marB="0"/>
                </a:tc>
                <a:tc gridSpan="3">
                  <a:txBody>
                    <a:bodyPr/>
                    <a:lstStyle/>
                    <a:p>
                      <a:pPr algn="r" fontAlgn="t"/>
                      <a:r>
                        <a:rPr lang="en-US" sz="1400" b="1" i="0" u="none" strike="noStrike">
                          <a:solidFill>
                            <a:srgbClr val="000000"/>
                          </a:solidFill>
                          <a:latin typeface="Calibri"/>
                        </a:rPr>
                        <a:t>7/29/2016</a:t>
                      </a:r>
                    </a:p>
                  </a:txBody>
                  <a:tcPr marL="9525" marR="9525" marT="9525" marB="0"/>
                </a:tc>
                <a:tc hMerge="1">
                  <a:txBody>
                    <a:bodyPr/>
                    <a:lstStyle/>
                    <a:p>
                      <a:endParaRPr lang="en-US"/>
                    </a:p>
                  </a:txBody>
                  <a:tcPr/>
                </a:tc>
                <a:tc hMerge="1">
                  <a:txBody>
                    <a:bodyPr/>
                    <a:lstStyle/>
                    <a:p>
                      <a:endParaRPr lang="en-US"/>
                    </a:p>
                  </a:txBody>
                  <a:tcPr/>
                </a:tc>
                <a:tc gridSpan="3">
                  <a:txBody>
                    <a:bodyPr/>
                    <a:lstStyle/>
                    <a:p>
                      <a:pPr algn="r" fontAlgn="t"/>
                      <a:r>
                        <a:rPr lang="en-US" sz="1400" b="1" i="0" u="none" strike="noStrike">
                          <a:solidFill>
                            <a:srgbClr val="000000"/>
                          </a:solidFill>
                          <a:latin typeface="Calibri"/>
                        </a:rPr>
                        <a:t>9/23/2016</a:t>
                      </a:r>
                    </a:p>
                  </a:txBody>
                  <a:tcPr marL="9525" marR="9525" marT="9525" marB="0"/>
                </a:tc>
                <a:tc hMerge="1">
                  <a:txBody>
                    <a:bodyPr/>
                    <a:lstStyle/>
                    <a:p>
                      <a:endParaRPr lang="en-US"/>
                    </a:p>
                  </a:txBody>
                  <a:tcPr/>
                </a:tc>
                <a:tc hMerge="1">
                  <a:txBody>
                    <a:bodyPr/>
                    <a:lstStyle/>
                    <a:p>
                      <a:endParaRPr lang="en-US"/>
                    </a:p>
                  </a:txBody>
                  <a:tcPr/>
                </a:tc>
              </a:tr>
              <a:tr h="370840">
                <a:tc>
                  <a:txBody>
                    <a:bodyPr/>
                    <a:lstStyle/>
                    <a:p>
                      <a:pPr algn="l" fontAlgn="t"/>
                      <a:r>
                        <a:rPr lang="en-US" sz="1400" b="1" i="0" u="none" strike="noStrike">
                          <a:solidFill>
                            <a:srgbClr val="000000"/>
                          </a:solidFill>
                          <a:latin typeface="Calibri"/>
                        </a:rPr>
                        <a:t> </a:t>
                      </a:r>
                    </a:p>
                  </a:txBody>
                  <a:tcPr marL="9525" marR="9525" marT="9525" marB="0"/>
                </a:tc>
                <a:tc gridSpan="3">
                  <a:txBody>
                    <a:bodyPr/>
                    <a:lstStyle/>
                    <a:p>
                      <a:pPr algn="l" fontAlgn="t"/>
                      <a:r>
                        <a:rPr lang="en-US" sz="1400" b="1" i="0" u="none" strike="noStrike">
                          <a:solidFill>
                            <a:srgbClr val="000000"/>
                          </a:solidFill>
                          <a:latin typeface="Calibri"/>
                        </a:rPr>
                        <a:t>Form A</a:t>
                      </a:r>
                    </a:p>
                  </a:txBody>
                  <a:tcPr marL="9525" marR="9525" marT="9525" marB="0"/>
                </a:tc>
                <a:tc hMerge="1">
                  <a:txBody>
                    <a:bodyPr/>
                    <a:lstStyle/>
                    <a:p>
                      <a:endParaRPr lang="en-US"/>
                    </a:p>
                  </a:txBody>
                  <a:tcPr/>
                </a:tc>
                <a:tc hMerge="1">
                  <a:txBody>
                    <a:bodyPr/>
                    <a:lstStyle/>
                    <a:p>
                      <a:endParaRPr lang="en-US"/>
                    </a:p>
                  </a:txBody>
                  <a:tcPr/>
                </a:tc>
                <a:tc gridSpan="3">
                  <a:txBody>
                    <a:bodyPr/>
                    <a:lstStyle/>
                    <a:p>
                      <a:pPr algn="l" fontAlgn="t"/>
                      <a:r>
                        <a:rPr lang="en-US" sz="1400" b="1" i="0" u="none" strike="noStrike">
                          <a:solidFill>
                            <a:srgbClr val="000000"/>
                          </a:solidFill>
                          <a:latin typeface="Calibri"/>
                        </a:rPr>
                        <a:t>Form B</a:t>
                      </a:r>
                    </a:p>
                  </a:txBody>
                  <a:tcPr marL="9525" marR="9525" marT="9525" marB="0"/>
                </a:tc>
                <a:tc hMerge="1">
                  <a:txBody>
                    <a:bodyPr/>
                    <a:lstStyle/>
                    <a:p>
                      <a:endParaRPr lang="en-US"/>
                    </a:p>
                  </a:txBody>
                  <a:tcPr/>
                </a:tc>
                <a:tc hMerge="1">
                  <a:txBody>
                    <a:bodyPr/>
                    <a:lstStyle/>
                    <a:p>
                      <a:endParaRPr lang="en-US"/>
                    </a:p>
                  </a:txBody>
                  <a:tcPr/>
                </a:tc>
              </a:tr>
              <a:tr h="370840">
                <a:tc>
                  <a:txBody>
                    <a:bodyPr/>
                    <a:lstStyle/>
                    <a:p>
                      <a:pPr algn="l" fontAlgn="t"/>
                      <a:r>
                        <a:rPr lang="en-US" sz="1400" b="0" i="0" u="none" strike="noStrike">
                          <a:solidFill>
                            <a:srgbClr val="000000"/>
                          </a:solidFill>
                          <a:latin typeface="Calibri"/>
                        </a:rPr>
                        <a:t> </a:t>
                      </a:r>
                    </a:p>
                  </a:txBody>
                  <a:tcPr marL="9525" marR="9525" marT="9525" marB="0"/>
                </a:tc>
                <a:tc>
                  <a:txBody>
                    <a:bodyPr/>
                    <a:lstStyle/>
                    <a:p>
                      <a:pPr algn="l" fontAlgn="t"/>
                      <a:r>
                        <a:rPr lang="en-US" sz="1400" b="1" i="0" u="none" strike="noStrike">
                          <a:solidFill>
                            <a:srgbClr val="000000"/>
                          </a:solidFill>
                          <a:latin typeface="Calibri"/>
                        </a:rPr>
                        <a:t>Index Score</a:t>
                      </a:r>
                    </a:p>
                  </a:txBody>
                  <a:tcPr marL="9525" marR="9525" marT="9525" marB="0"/>
                </a:tc>
                <a:tc>
                  <a:txBody>
                    <a:bodyPr/>
                    <a:lstStyle/>
                    <a:p>
                      <a:pPr algn="l" fontAlgn="t"/>
                      <a:r>
                        <a:rPr lang="en-US" sz="1400" b="1" i="0" u="none" strike="noStrike">
                          <a:solidFill>
                            <a:srgbClr val="000000"/>
                          </a:solidFill>
                          <a:latin typeface="Calibri"/>
                        </a:rPr>
                        <a:t>Percentile</a:t>
                      </a:r>
                    </a:p>
                  </a:txBody>
                  <a:tcPr marL="9525" marR="9525" marT="9525" marB="0"/>
                </a:tc>
                <a:tc>
                  <a:txBody>
                    <a:bodyPr/>
                    <a:lstStyle/>
                    <a:p>
                      <a:pPr algn="l" fontAlgn="t"/>
                      <a:r>
                        <a:rPr lang="en-US" sz="1400" b="1" i="0" u="none" strike="noStrike">
                          <a:solidFill>
                            <a:srgbClr val="000000"/>
                          </a:solidFill>
                          <a:latin typeface="Calibri"/>
                        </a:rPr>
                        <a:t>Descriptor</a:t>
                      </a:r>
                    </a:p>
                  </a:txBody>
                  <a:tcPr marL="9525" marR="9525" marT="9525" marB="0"/>
                </a:tc>
                <a:tc>
                  <a:txBody>
                    <a:bodyPr/>
                    <a:lstStyle/>
                    <a:p>
                      <a:pPr algn="l" fontAlgn="t"/>
                      <a:r>
                        <a:rPr lang="en-US" sz="1400" b="1" i="0" u="none" strike="noStrike">
                          <a:solidFill>
                            <a:srgbClr val="000000"/>
                          </a:solidFill>
                          <a:latin typeface="Calibri"/>
                        </a:rPr>
                        <a:t>Index Score</a:t>
                      </a:r>
                    </a:p>
                  </a:txBody>
                  <a:tcPr marL="9525" marR="9525" marT="9525" marB="0"/>
                </a:tc>
                <a:tc>
                  <a:txBody>
                    <a:bodyPr/>
                    <a:lstStyle/>
                    <a:p>
                      <a:pPr algn="l" fontAlgn="t"/>
                      <a:r>
                        <a:rPr lang="en-US" sz="1400" b="1" i="0" u="none" strike="noStrike">
                          <a:solidFill>
                            <a:srgbClr val="000000"/>
                          </a:solidFill>
                          <a:latin typeface="Calibri"/>
                        </a:rPr>
                        <a:t>Percentile</a:t>
                      </a:r>
                    </a:p>
                  </a:txBody>
                  <a:tcPr marL="9525" marR="9525" marT="9525" marB="0"/>
                </a:tc>
                <a:tc>
                  <a:txBody>
                    <a:bodyPr/>
                    <a:lstStyle/>
                    <a:p>
                      <a:pPr algn="l" fontAlgn="t"/>
                      <a:r>
                        <a:rPr lang="en-US" sz="1400" b="1" i="0" u="none" strike="noStrike">
                          <a:solidFill>
                            <a:srgbClr val="000000"/>
                          </a:solidFill>
                          <a:latin typeface="Calibri"/>
                        </a:rPr>
                        <a:t>Descriptor</a:t>
                      </a:r>
                    </a:p>
                  </a:txBody>
                  <a:tcPr marL="9525" marR="9525" marT="9525" marB="0"/>
                </a:tc>
              </a:tr>
              <a:tr h="370840">
                <a:tc>
                  <a:txBody>
                    <a:bodyPr/>
                    <a:lstStyle/>
                    <a:p>
                      <a:pPr algn="l" fontAlgn="t"/>
                      <a:r>
                        <a:rPr lang="en-US" sz="1100" b="0" i="1" u="none" strike="noStrike">
                          <a:solidFill>
                            <a:srgbClr val="000000"/>
                          </a:solidFill>
                          <a:latin typeface="Calibri"/>
                        </a:rPr>
                        <a:t>Immediate Memory</a:t>
                      </a:r>
                    </a:p>
                  </a:txBody>
                  <a:tcPr marL="9525" marR="9525" marT="9525" marB="0"/>
                </a:tc>
                <a:tc>
                  <a:txBody>
                    <a:bodyPr/>
                    <a:lstStyle/>
                    <a:p>
                      <a:pPr algn="ctr" fontAlgn="t"/>
                      <a:r>
                        <a:rPr lang="en-US" sz="1100" b="0" i="0" u="none" strike="noStrike">
                          <a:solidFill>
                            <a:srgbClr val="000000"/>
                          </a:solidFill>
                          <a:latin typeface="Calibri"/>
                        </a:rPr>
                        <a:t>44</a:t>
                      </a:r>
                    </a:p>
                  </a:txBody>
                  <a:tcPr marL="9525" marR="9525" marT="9525" marB="0"/>
                </a:tc>
                <a:tc>
                  <a:txBody>
                    <a:bodyPr/>
                    <a:lstStyle/>
                    <a:p>
                      <a:pPr algn="ctr" fontAlgn="t"/>
                      <a:r>
                        <a:rPr lang="en-US" sz="1100" b="0" i="0" u="none" strike="noStrike">
                          <a:solidFill>
                            <a:srgbClr val="000000"/>
                          </a:solidFill>
                          <a:latin typeface="Calibri"/>
                        </a:rPr>
                        <a:t>&lt;0.1</a:t>
                      </a:r>
                    </a:p>
                  </a:txBody>
                  <a:tcPr marL="9525" marR="9525" marT="9525" marB="0"/>
                </a:tc>
                <a:tc>
                  <a:txBody>
                    <a:bodyPr/>
                    <a:lstStyle/>
                    <a:p>
                      <a:pPr algn="ctr" fontAlgn="t"/>
                      <a:r>
                        <a:rPr lang="en-US" sz="1100" b="0" i="0" u="none" strike="noStrike">
                          <a:solidFill>
                            <a:srgbClr val="000000"/>
                          </a:solidFill>
                          <a:latin typeface="Calibri"/>
                        </a:rPr>
                        <a:t>Extremely Low</a:t>
                      </a:r>
                    </a:p>
                  </a:txBody>
                  <a:tcPr marL="9525" marR="9525" marT="9525" marB="0"/>
                </a:tc>
                <a:tc>
                  <a:txBody>
                    <a:bodyPr/>
                    <a:lstStyle/>
                    <a:p>
                      <a:pPr algn="ctr" fontAlgn="t"/>
                      <a:r>
                        <a:rPr lang="en-US" sz="1100" b="0" i="0" u="none" strike="noStrike">
                          <a:solidFill>
                            <a:srgbClr val="000000"/>
                          </a:solidFill>
                          <a:latin typeface="Calibri"/>
                        </a:rPr>
                        <a:t>57</a:t>
                      </a:r>
                    </a:p>
                  </a:txBody>
                  <a:tcPr marL="9525" marR="9525" marT="9525" marB="0"/>
                </a:tc>
                <a:tc>
                  <a:txBody>
                    <a:bodyPr/>
                    <a:lstStyle/>
                    <a:p>
                      <a:pPr algn="ctr" fontAlgn="t"/>
                      <a:r>
                        <a:rPr lang="en-US" sz="1100" b="0" i="0" u="none" strike="noStrike">
                          <a:solidFill>
                            <a:srgbClr val="000000"/>
                          </a:solidFill>
                          <a:latin typeface="Calibri"/>
                        </a:rPr>
                        <a:t>0.2</a:t>
                      </a:r>
                    </a:p>
                  </a:txBody>
                  <a:tcPr marL="9525" marR="9525" marT="9525" marB="0"/>
                </a:tc>
                <a:tc>
                  <a:txBody>
                    <a:bodyPr/>
                    <a:lstStyle/>
                    <a:p>
                      <a:pPr algn="ctr" fontAlgn="t"/>
                      <a:r>
                        <a:rPr lang="en-US" sz="1100" b="0" i="0" u="none" strike="noStrike">
                          <a:solidFill>
                            <a:srgbClr val="000000"/>
                          </a:solidFill>
                          <a:latin typeface="Calibri"/>
                        </a:rPr>
                        <a:t>Extremely Low</a:t>
                      </a:r>
                    </a:p>
                  </a:txBody>
                  <a:tcPr marL="9525" marR="9525" marT="9525" marB="0"/>
                </a:tc>
              </a:tr>
              <a:tr h="370840">
                <a:tc>
                  <a:txBody>
                    <a:bodyPr/>
                    <a:lstStyle/>
                    <a:p>
                      <a:pPr algn="l" fontAlgn="t"/>
                      <a:r>
                        <a:rPr lang="en-US" sz="1100" b="0" i="1" u="none" strike="noStrike">
                          <a:solidFill>
                            <a:srgbClr val="000000"/>
                          </a:solidFill>
                          <a:latin typeface="Calibri"/>
                        </a:rPr>
                        <a:t>Visuospatial/Constructional</a:t>
                      </a:r>
                    </a:p>
                  </a:txBody>
                  <a:tcPr marL="9525" marR="9525" marT="9525" marB="0"/>
                </a:tc>
                <a:tc>
                  <a:txBody>
                    <a:bodyPr/>
                    <a:lstStyle/>
                    <a:p>
                      <a:pPr algn="ctr" fontAlgn="t"/>
                      <a:r>
                        <a:rPr lang="en-US" sz="1100" b="0" i="0" u="none" strike="noStrike">
                          <a:solidFill>
                            <a:srgbClr val="000000"/>
                          </a:solidFill>
                          <a:latin typeface="Calibri"/>
                        </a:rPr>
                        <a:t>89</a:t>
                      </a:r>
                    </a:p>
                  </a:txBody>
                  <a:tcPr marL="9525" marR="9525" marT="9525" marB="0"/>
                </a:tc>
                <a:tc>
                  <a:txBody>
                    <a:bodyPr/>
                    <a:lstStyle/>
                    <a:p>
                      <a:pPr algn="ctr" fontAlgn="t"/>
                      <a:r>
                        <a:rPr lang="en-US" sz="1100" b="0" i="0" u="none" strike="noStrike">
                          <a:solidFill>
                            <a:srgbClr val="000000"/>
                          </a:solidFill>
                          <a:latin typeface="Calibri"/>
                        </a:rPr>
                        <a:t>23</a:t>
                      </a:r>
                    </a:p>
                  </a:txBody>
                  <a:tcPr marL="9525" marR="9525" marT="9525" marB="0"/>
                </a:tc>
                <a:tc>
                  <a:txBody>
                    <a:bodyPr/>
                    <a:lstStyle/>
                    <a:p>
                      <a:pPr algn="ctr" fontAlgn="t"/>
                      <a:r>
                        <a:rPr lang="en-US" sz="1100" b="0" i="0" u="none" strike="noStrike">
                          <a:solidFill>
                            <a:srgbClr val="000000"/>
                          </a:solidFill>
                          <a:latin typeface="Calibri"/>
                        </a:rPr>
                        <a:t>Low Average</a:t>
                      </a:r>
                    </a:p>
                  </a:txBody>
                  <a:tcPr marL="9525" marR="9525" marT="9525" marB="0"/>
                </a:tc>
                <a:tc>
                  <a:txBody>
                    <a:bodyPr/>
                    <a:lstStyle/>
                    <a:p>
                      <a:pPr algn="ctr" fontAlgn="t"/>
                      <a:r>
                        <a:rPr lang="en-US" sz="1100" b="0" i="0" u="none" strike="noStrike">
                          <a:solidFill>
                            <a:srgbClr val="000000"/>
                          </a:solidFill>
                          <a:latin typeface="Calibri"/>
                        </a:rPr>
                        <a:t>92</a:t>
                      </a:r>
                    </a:p>
                  </a:txBody>
                  <a:tcPr marL="9525" marR="9525" marT="9525" marB="0"/>
                </a:tc>
                <a:tc>
                  <a:txBody>
                    <a:bodyPr/>
                    <a:lstStyle/>
                    <a:p>
                      <a:pPr algn="ctr" fontAlgn="t"/>
                      <a:r>
                        <a:rPr lang="en-US" sz="1100" b="0" i="0" u="none" strike="noStrike">
                          <a:solidFill>
                            <a:srgbClr val="000000"/>
                          </a:solidFill>
                          <a:latin typeface="Calibri"/>
                        </a:rPr>
                        <a:t>30</a:t>
                      </a:r>
                    </a:p>
                  </a:txBody>
                  <a:tcPr marL="9525" marR="9525" marT="9525" marB="0"/>
                </a:tc>
                <a:tc>
                  <a:txBody>
                    <a:bodyPr/>
                    <a:lstStyle/>
                    <a:p>
                      <a:pPr algn="ctr" fontAlgn="t"/>
                      <a:r>
                        <a:rPr lang="en-US" sz="1100" b="0" i="0" u="none" strike="noStrike">
                          <a:solidFill>
                            <a:srgbClr val="000000"/>
                          </a:solidFill>
                          <a:latin typeface="Calibri"/>
                        </a:rPr>
                        <a:t>Average</a:t>
                      </a:r>
                    </a:p>
                  </a:txBody>
                  <a:tcPr marL="9525" marR="9525" marT="9525" marB="0"/>
                </a:tc>
              </a:tr>
              <a:tr h="370840">
                <a:tc>
                  <a:txBody>
                    <a:bodyPr/>
                    <a:lstStyle/>
                    <a:p>
                      <a:pPr algn="l" fontAlgn="t"/>
                      <a:r>
                        <a:rPr lang="en-US" sz="1100" b="0" i="1" u="none" strike="noStrike">
                          <a:solidFill>
                            <a:srgbClr val="000000"/>
                          </a:solidFill>
                          <a:latin typeface="Calibri"/>
                        </a:rPr>
                        <a:t>Language</a:t>
                      </a:r>
                    </a:p>
                  </a:txBody>
                  <a:tcPr marL="9525" marR="9525" marT="9525" marB="0"/>
                </a:tc>
                <a:tc>
                  <a:txBody>
                    <a:bodyPr/>
                    <a:lstStyle/>
                    <a:p>
                      <a:pPr algn="ctr" fontAlgn="t"/>
                      <a:r>
                        <a:rPr lang="en-US" sz="1100" b="0" i="0" u="none" strike="noStrike">
                          <a:solidFill>
                            <a:srgbClr val="000000"/>
                          </a:solidFill>
                          <a:latin typeface="Calibri"/>
                        </a:rPr>
                        <a:t>57</a:t>
                      </a:r>
                    </a:p>
                  </a:txBody>
                  <a:tcPr marL="9525" marR="9525" marT="9525" marB="0"/>
                </a:tc>
                <a:tc>
                  <a:txBody>
                    <a:bodyPr/>
                    <a:lstStyle/>
                    <a:p>
                      <a:pPr algn="ctr" fontAlgn="t"/>
                      <a:r>
                        <a:rPr lang="en-US" sz="1100" b="0" i="0" u="none" strike="noStrike">
                          <a:solidFill>
                            <a:srgbClr val="000000"/>
                          </a:solidFill>
                          <a:latin typeface="Calibri"/>
                        </a:rPr>
                        <a:t>0.2</a:t>
                      </a:r>
                    </a:p>
                  </a:txBody>
                  <a:tcPr marL="9525" marR="9525" marT="9525" marB="0"/>
                </a:tc>
                <a:tc>
                  <a:txBody>
                    <a:bodyPr/>
                    <a:lstStyle/>
                    <a:p>
                      <a:pPr algn="ctr" fontAlgn="t"/>
                      <a:r>
                        <a:rPr lang="en-US" sz="1100" b="0" i="0" u="none" strike="noStrike">
                          <a:solidFill>
                            <a:srgbClr val="000000"/>
                          </a:solidFill>
                          <a:latin typeface="Calibri"/>
                        </a:rPr>
                        <a:t>Extremely Low</a:t>
                      </a:r>
                    </a:p>
                  </a:txBody>
                  <a:tcPr marL="9525" marR="9525" marT="9525" marB="0"/>
                </a:tc>
                <a:tc>
                  <a:txBody>
                    <a:bodyPr/>
                    <a:lstStyle/>
                    <a:p>
                      <a:pPr algn="ctr" fontAlgn="t"/>
                      <a:r>
                        <a:rPr lang="en-US" sz="1100" b="0" i="0" u="none" strike="noStrike">
                          <a:solidFill>
                            <a:srgbClr val="000000"/>
                          </a:solidFill>
                          <a:latin typeface="Calibri"/>
                        </a:rPr>
                        <a:t>83</a:t>
                      </a:r>
                    </a:p>
                  </a:txBody>
                  <a:tcPr marL="9525" marR="9525" marT="9525" marB="0"/>
                </a:tc>
                <a:tc>
                  <a:txBody>
                    <a:bodyPr/>
                    <a:lstStyle/>
                    <a:p>
                      <a:pPr algn="ctr" fontAlgn="t"/>
                      <a:r>
                        <a:rPr lang="en-US" sz="1100" b="0" i="0" u="none" strike="noStrike">
                          <a:solidFill>
                            <a:srgbClr val="000000"/>
                          </a:solidFill>
                          <a:latin typeface="Calibri"/>
                        </a:rPr>
                        <a:t>13</a:t>
                      </a:r>
                    </a:p>
                  </a:txBody>
                  <a:tcPr marL="9525" marR="9525" marT="9525" marB="0"/>
                </a:tc>
                <a:tc>
                  <a:txBody>
                    <a:bodyPr/>
                    <a:lstStyle/>
                    <a:p>
                      <a:pPr algn="ctr" fontAlgn="t"/>
                      <a:r>
                        <a:rPr lang="en-US" sz="1100" b="0" i="0" u="none" strike="noStrike">
                          <a:solidFill>
                            <a:srgbClr val="000000"/>
                          </a:solidFill>
                          <a:latin typeface="Calibri"/>
                        </a:rPr>
                        <a:t>Low Average</a:t>
                      </a:r>
                    </a:p>
                  </a:txBody>
                  <a:tcPr marL="9525" marR="9525" marT="9525" marB="0"/>
                </a:tc>
              </a:tr>
              <a:tr h="370840">
                <a:tc>
                  <a:txBody>
                    <a:bodyPr/>
                    <a:lstStyle/>
                    <a:p>
                      <a:pPr algn="l" fontAlgn="t"/>
                      <a:r>
                        <a:rPr lang="en-US" sz="1100" b="0" i="1" u="none" strike="noStrike">
                          <a:solidFill>
                            <a:srgbClr val="000000"/>
                          </a:solidFill>
                          <a:latin typeface="Calibri"/>
                        </a:rPr>
                        <a:t>Attention</a:t>
                      </a:r>
                    </a:p>
                  </a:txBody>
                  <a:tcPr marL="9525" marR="9525" marT="9525" marB="0"/>
                </a:tc>
                <a:tc>
                  <a:txBody>
                    <a:bodyPr/>
                    <a:lstStyle/>
                    <a:p>
                      <a:pPr algn="ctr" fontAlgn="t"/>
                      <a:r>
                        <a:rPr lang="en-US" sz="1100" b="0" i="0" u="none" strike="noStrike">
                          <a:solidFill>
                            <a:srgbClr val="000000"/>
                          </a:solidFill>
                          <a:latin typeface="Calibri"/>
                        </a:rPr>
                        <a:t>75</a:t>
                      </a:r>
                    </a:p>
                  </a:txBody>
                  <a:tcPr marL="9525" marR="9525" marT="9525" marB="0"/>
                </a:tc>
                <a:tc>
                  <a:txBody>
                    <a:bodyPr/>
                    <a:lstStyle/>
                    <a:p>
                      <a:pPr algn="ctr" fontAlgn="t"/>
                      <a:r>
                        <a:rPr lang="en-US" sz="1100" b="0" i="0" u="none" strike="noStrike">
                          <a:solidFill>
                            <a:srgbClr val="000000"/>
                          </a:solidFill>
                          <a:latin typeface="Calibri"/>
                        </a:rPr>
                        <a:t>5</a:t>
                      </a:r>
                    </a:p>
                  </a:txBody>
                  <a:tcPr marL="9525" marR="9525" marT="9525" marB="0"/>
                </a:tc>
                <a:tc>
                  <a:txBody>
                    <a:bodyPr/>
                    <a:lstStyle/>
                    <a:p>
                      <a:pPr algn="ctr" fontAlgn="t"/>
                      <a:r>
                        <a:rPr lang="en-US" sz="1100" b="0" i="0" u="none" strike="noStrike">
                          <a:solidFill>
                            <a:srgbClr val="000000"/>
                          </a:solidFill>
                          <a:latin typeface="Calibri"/>
                        </a:rPr>
                        <a:t>Borderline</a:t>
                      </a:r>
                    </a:p>
                  </a:txBody>
                  <a:tcPr marL="9525" marR="9525" marT="9525" marB="0"/>
                </a:tc>
                <a:tc>
                  <a:txBody>
                    <a:bodyPr/>
                    <a:lstStyle/>
                    <a:p>
                      <a:pPr algn="ctr" fontAlgn="t"/>
                      <a:r>
                        <a:rPr lang="en-US" sz="1100" b="0" i="0" u="none" strike="noStrike">
                          <a:solidFill>
                            <a:srgbClr val="000000"/>
                          </a:solidFill>
                          <a:latin typeface="Calibri"/>
                        </a:rPr>
                        <a:t>91</a:t>
                      </a:r>
                    </a:p>
                  </a:txBody>
                  <a:tcPr marL="9525" marR="9525" marT="9525" marB="0"/>
                </a:tc>
                <a:tc>
                  <a:txBody>
                    <a:bodyPr/>
                    <a:lstStyle/>
                    <a:p>
                      <a:pPr algn="ctr" fontAlgn="t"/>
                      <a:r>
                        <a:rPr lang="en-US" sz="1100" b="0" i="0" u="none" strike="noStrike">
                          <a:solidFill>
                            <a:srgbClr val="000000"/>
                          </a:solidFill>
                          <a:latin typeface="Calibri"/>
                        </a:rPr>
                        <a:t>27</a:t>
                      </a:r>
                    </a:p>
                  </a:txBody>
                  <a:tcPr marL="9525" marR="9525" marT="9525" marB="0"/>
                </a:tc>
                <a:tc>
                  <a:txBody>
                    <a:bodyPr/>
                    <a:lstStyle/>
                    <a:p>
                      <a:pPr algn="ctr" fontAlgn="t"/>
                      <a:r>
                        <a:rPr lang="en-US" sz="1100" b="0" i="0" u="none" strike="noStrike">
                          <a:solidFill>
                            <a:srgbClr val="000000"/>
                          </a:solidFill>
                          <a:latin typeface="Calibri"/>
                        </a:rPr>
                        <a:t>Average</a:t>
                      </a:r>
                    </a:p>
                  </a:txBody>
                  <a:tcPr marL="9525" marR="9525" marT="9525" marB="0"/>
                </a:tc>
              </a:tr>
              <a:tr h="370840">
                <a:tc>
                  <a:txBody>
                    <a:bodyPr/>
                    <a:lstStyle/>
                    <a:p>
                      <a:pPr algn="l" fontAlgn="t"/>
                      <a:r>
                        <a:rPr lang="en-US" sz="1100" b="0" i="1" u="none" strike="noStrike">
                          <a:solidFill>
                            <a:srgbClr val="000000"/>
                          </a:solidFill>
                          <a:latin typeface="Calibri"/>
                        </a:rPr>
                        <a:t>Delayed Memory</a:t>
                      </a:r>
                    </a:p>
                  </a:txBody>
                  <a:tcPr marL="9525" marR="9525" marT="9525" marB="0"/>
                </a:tc>
                <a:tc>
                  <a:txBody>
                    <a:bodyPr/>
                    <a:lstStyle/>
                    <a:p>
                      <a:pPr algn="ctr" fontAlgn="t"/>
                      <a:r>
                        <a:rPr lang="en-US" sz="1100" b="0" i="0" u="none" strike="noStrike">
                          <a:solidFill>
                            <a:srgbClr val="000000"/>
                          </a:solidFill>
                          <a:latin typeface="Calibri"/>
                        </a:rPr>
                        <a:t>75</a:t>
                      </a:r>
                    </a:p>
                  </a:txBody>
                  <a:tcPr marL="9525" marR="9525" marT="9525" marB="0"/>
                </a:tc>
                <a:tc>
                  <a:txBody>
                    <a:bodyPr/>
                    <a:lstStyle/>
                    <a:p>
                      <a:pPr algn="ctr" fontAlgn="t"/>
                      <a:r>
                        <a:rPr lang="en-US" sz="1100" b="0" i="0" u="none" strike="noStrike">
                          <a:solidFill>
                            <a:srgbClr val="000000"/>
                          </a:solidFill>
                          <a:latin typeface="Calibri"/>
                        </a:rPr>
                        <a:t>5</a:t>
                      </a:r>
                    </a:p>
                  </a:txBody>
                  <a:tcPr marL="9525" marR="9525" marT="9525" marB="0"/>
                </a:tc>
                <a:tc>
                  <a:txBody>
                    <a:bodyPr/>
                    <a:lstStyle/>
                    <a:p>
                      <a:pPr algn="ctr" fontAlgn="t"/>
                      <a:r>
                        <a:rPr lang="en-US" sz="1100" b="0" i="0" u="none" strike="noStrike">
                          <a:solidFill>
                            <a:srgbClr val="000000"/>
                          </a:solidFill>
                          <a:latin typeface="Calibri"/>
                        </a:rPr>
                        <a:t>Borderline</a:t>
                      </a:r>
                    </a:p>
                  </a:txBody>
                  <a:tcPr marL="9525" marR="9525" marT="9525" marB="0"/>
                </a:tc>
                <a:tc>
                  <a:txBody>
                    <a:bodyPr/>
                    <a:lstStyle/>
                    <a:p>
                      <a:pPr algn="ctr" fontAlgn="t"/>
                      <a:r>
                        <a:rPr lang="en-US" sz="1100" b="0" i="0" u="none" strike="noStrike">
                          <a:solidFill>
                            <a:srgbClr val="000000"/>
                          </a:solidFill>
                          <a:latin typeface="Calibri"/>
                        </a:rPr>
                        <a:t>60</a:t>
                      </a:r>
                    </a:p>
                  </a:txBody>
                  <a:tcPr marL="9525" marR="9525" marT="9525" marB="0"/>
                </a:tc>
                <a:tc>
                  <a:txBody>
                    <a:bodyPr/>
                    <a:lstStyle/>
                    <a:p>
                      <a:pPr algn="ctr" fontAlgn="t"/>
                      <a:r>
                        <a:rPr lang="en-US" sz="1100" b="0" i="0" u="none" strike="noStrike">
                          <a:solidFill>
                            <a:srgbClr val="000000"/>
                          </a:solidFill>
                          <a:latin typeface="Calibri"/>
                        </a:rPr>
                        <a:t>0.4</a:t>
                      </a:r>
                    </a:p>
                  </a:txBody>
                  <a:tcPr marL="9525" marR="9525" marT="9525" marB="0"/>
                </a:tc>
                <a:tc>
                  <a:txBody>
                    <a:bodyPr/>
                    <a:lstStyle/>
                    <a:p>
                      <a:pPr algn="ctr" fontAlgn="t"/>
                      <a:r>
                        <a:rPr lang="en-US" sz="1100" b="0" i="0" u="none" strike="noStrike">
                          <a:solidFill>
                            <a:srgbClr val="000000"/>
                          </a:solidFill>
                          <a:latin typeface="Calibri"/>
                        </a:rPr>
                        <a:t>Extremely Low</a:t>
                      </a:r>
                    </a:p>
                  </a:txBody>
                  <a:tcPr marL="9525" marR="9525" marT="9525" marB="0"/>
                </a:tc>
              </a:tr>
              <a:tr h="370840">
                <a:tc>
                  <a:txBody>
                    <a:bodyPr/>
                    <a:lstStyle/>
                    <a:p>
                      <a:pPr algn="l" fontAlgn="t"/>
                      <a:r>
                        <a:rPr lang="en-US" sz="1100" b="0" i="1" u="none" strike="noStrike">
                          <a:solidFill>
                            <a:srgbClr val="000000"/>
                          </a:solidFill>
                          <a:latin typeface="Calibri"/>
                        </a:rPr>
                        <a:t> </a:t>
                      </a:r>
                    </a:p>
                  </a:txBody>
                  <a:tcPr marL="9525" marR="9525" marT="9525" marB="0"/>
                </a:tc>
                <a:tc gridSpan="3">
                  <a:txBody>
                    <a:bodyPr/>
                    <a:lstStyle/>
                    <a:p>
                      <a:pPr algn="ctr" fontAlgn="t"/>
                      <a:r>
                        <a:rPr lang="en-US" sz="1100" b="0" i="0" u="none" strike="noStrike">
                          <a:solidFill>
                            <a:srgbClr val="000000"/>
                          </a:solidFill>
                          <a:latin typeface="Calibri"/>
                        </a:rPr>
                        <a:t> </a:t>
                      </a:r>
                    </a:p>
                  </a:txBody>
                  <a:tcPr marL="9525" marR="9525" marT="9525" marB="0"/>
                </a:tc>
                <a:tc hMerge="1">
                  <a:txBody>
                    <a:bodyPr/>
                    <a:lstStyle/>
                    <a:p>
                      <a:endParaRPr lang="en-US"/>
                    </a:p>
                  </a:txBody>
                  <a:tcPr/>
                </a:tc>
                <a:tc hMerge="1">
                  <a:txBody>
                    <a:bodyPr/>
                    <a:lstStyle/>
                    <a:p>
                      <a:endParaRPr lang="en-US"/>
                    </a:p>
                  </a:txBody>
                  <a:tcPr/>
                </a:tc>
                <a:tc gridSpan="3">
                  <a:txBody>
                    <a:bodyPr/>
                    <a:lstStyle/>
                    <a:p>
                      <a:pPr algn="ctr" fontAlgn="t"/>
                      <a:r>
                        <a:rPr lang="en-US" sz="1100" b="0" i="0" u="none" strike="noStrike">
                          <a:solidFill>
                            <a:srgbClr val="000000"/>
                          </a:solidFill>
                          <a:latin typeface="Calibri"/>
                        </a:rPr>
                        <a:t> </a:t>
                      </a:r>
                    </a:p>
                  </a:txBody>
                  <a:tcPr marL="9525" marR="9525" marT="9525" marB="0"/>
                </a:tc>
                <a:tc hMerge="1">
                  <a:txBody>
                    <a:bodyPr/>
                    <a:lstStyle/>
                    <a:p>
                      <a:endParaRPr lang="en-US"/>
                    </a:p>
                  </a:txBody>
                  <a:tcPr/>
                </a:tc>
                <a:tc hMerge="1">
                  <a:txBody>
                    <a:bodyPr/>
                    <a:lstStyle/>
                    <a:p>
                      <a:endParaRPr lang="en-US"/>
                    </a:p>
                  </a:txBody>
                  <a:tcPr/>
                </a:tc>
              </a:tr>
              <a:tr h="370840">
                <a:tc>
                  <a:txBody>
                    <a:bodyPr/>
                    <a:lstStyle/>
                    <a:p>
                      <a:pPr algn="l" fontAlgn="t"/>
                      <a:r>
                        <a:rPr lang="en-US" sz="1100" b="0" i="1" u="none" strike="noStrike">
                          <a:solidFill>
                            <a:srgbClr val="000000"/>
                          </a:solidFill>
                          <a:latin typeface="Calibri"/>
                        </a:rPr>
                        <a:t>Total Scale</a:t>
                      </a:r>
                    </a:p>
                  </a:txBody>
                  <a:tcPr marL="9525" marR="9525" marT="9525" marB="0"/>
                </a:tc>
                <a:tc>
                  <a:txBody>
                    <a:bodyPr/>
                    <a:lstStyle/>
                    <a:p>
                      <a:pPr algn="ctr" fontAlgn="t"/>
                      <a:r>
                        <a:rPr lang="en-US" sz="1100" b="0" i="0" u="none" strike="noStrike">
                          <a:solidFill>
                            <a:srgbClr val="000000"/>
                          </a:solidFill>
                          <a:latin typeface="Calibri"/>
                        </a:rPr>
                        <a:t>60</a:t>
                      </a:r>
                    </a:p>
                  </a:txBody>
                  <a:tcPr marL="9525" marR="9525" marT="9525" marB="0"/>
                </a:tc>
                <a:tc>
                  <a:txBody>
                    <a:bodyPr/>
                    <a:lstStyle/>
                    <a:p>
                      <a:pPr algn="ctr" fontAlgn="t"/>
                      <a:r>
                        <a:rPr lang="en-US" sz="1100" b="0" i="0" u="none" strike="noStrike">
                          <a:solidFill>
                            <a:srgbClr val="000000"/>
                          </a:solidFill>
                          <a:latin typeface="Calibri"/>
                        </a:rPr>
                        <a:t>0.4</a:t>
                      </a:r>
                    </a:p>
                  </a:txBody>
                  <a:tcPr marL="9525" marR="9525" marT="9525" marB="0"/>
                </a:tc>
                <a:tc>
                  <a:txBody>
                    <a:bodyPr/>
                    <a:lstStyle/>
                    <a:p>
                      <a:pPr algn="ctr" fontAlgn="t"/>
                      <a:r>
                        <a:rPr lang="en-US" sz="1100" b="0" i="0" u="none" strike="noStrike">
                          <a:solidFill>
                            <a:srgbClr val="000000"/>
                          </a:solidFill>
                          <a:latin typeface="Calibri"/>
                        </a:rPr>
                        <a:t>Extremely Low</a:t>
                      </a:r>
                    </a:p>
                  </a:txBody>
                  <a:tcPr marL="9525" marR="9525" marT="9525" marB="0"/>
                </a:tc>
                <a:tc>
                  <a:txBody>
                    <a:bodyPr/>
                    <a:lstStyle/>
                    <a:p>
                      <a:pPr algn="ctr" fontAlgn="t"/>
                      <a:r>
                        <a:rPr lang="en-US" sz="1100" b="0" i="0" u="none" strike="noStrike">
                          <a:solidFill>
                            <a:srgbClr val="000000"/>
                          </a:solidFill>
                          <a:latin typeface="Calibri"/>
                        </a:rPr>
                        <a:t>70</a:t>
                      </a:r>
                    </a:p>
                  </a:txBody>
                  <a:tcPr marL="9525" marR="9525" marT="9525" marB="0"/>
                </a:tc>
                <a:tc>
                  <a:txBody>
                    <a:bodyPr/>
                    <a:lstStyle/>
                    <a:p>
                      <a:pPr algn="ctr" fontAlgn="t"/>
                      <a:r>
                        <a:rPr lang="en-US" sz="1100" b="0" i="0" u="none" strike="noStrike">
                          <a:solidFill>
                            <a:srgbClr val="000000"/>
                          </a:solidFill>
                          <a:latin typeface="Calibri"/>
                        </a:rPr>
                        <a:t>2</a:t>
                      </a:r>
                    </a:p>
                  </a:txBody>
                  <a:tcPr marL="9525" marR="9525" marT="9525" marB="0"/>
                </a:tc>
                <a:tc>
                  <a:txBody>
                    <a:bodyPr/>
                    <a:lstStyle/>
                    <a:p>
                      <a:pPr algn="ctr" fontAlgn="t"/>
                      <a:r>
                        <a:rPr lang="en-US" sz="1100" b="0" i="0" u="none" strike="noStrike" dirty="0">
                          <a:solidFill>
                            <a:srgbClr val="000000"/>
                          </a:solidFill>
                          <a:latin typeface="Calibri"/>
                        </a:rPr>
                        <a:t>Borderline</a:t>
                      </a:r>
                    </a:p>
                  </a:txBody>
                  <a:tcPr marL="9525" marR="9525" marT="9525" marB="0"/>
                </a:tc>
              </a:tr>
              <a:tr h="370840">
                <a:tc>
                  <a:txBody>
                    <a:bodyPr/>
                    <a:lstStyle/>
                    <a:p>
                      <a:pPr algn="l" fontAlgn="t"/>
                      <a:r>
                        <a:rPr lang="en-US" sz="1100" b="0" i="0" u="none" strike="noStrike">
                          <a:solidFill>
                            <a:srgbClr val="000000"/>
                          </a:solidFill>
                          <a:latin typeface="Calibri"/>
                        </a:rPr>
                        <a:t> </a:t>
                      </a:r>
                    </a:p>
                  </a:txBody>
                  <a:tcPr marL="9525" marR="9525" marT="9525" marB="0"/>
                </a:tc>
                <a:tc gridSpan="3">
                  <a:txBody>
                    <a:bodyPr/>
                    <a:lstStyle/>
                    <a:p>
                      <a:pPr algn="l" fontAlgn="t"/>
                      <a:r>
                        <a:rPr lang="en-US" sz="1100" b="0" i="0" u="none" strike="noStrike">
                          <a:solidFill>
                            <a:srgbClr val="000000"/>
                          </a:solidFill>
                          <a:latin typeface="Calibri"/>
                        </a:rPr>
                        <a:t> </a:t>
                      </a:r>
                    </a:p>
                  </a:txBody>
                  <a:tcPr marL="9525" marR="9525" marT="9525" marB="0"/>
                </a:tc>
                <a:tc hMerge="1">
                  <a:txBody>
                    <a:bodyPr/>
                    <a:lstStyle/>
                    <a:p>
                      <a:endParaRPr lang="en-US"/>
                    </a:p>
                  </a:txBody>
                  <a:tcPr/>
                </a:tc>
                <a:tc hMerge="1">
                  <a:txBody>
                    <a:bodyPr/>
                    <a:lstStyle/>
                    <a:p>
                      <a:endParaRPr lang="en-US"/>
                    </a:p>
                  </a:txBody>
                  <a:tcPr/>
                </a:tc>
                <a:tc gridSpan="3">
                  <a:txBody>
                    <a:bodyPr/>
                    <a:lstStyle/>
                    <a:p>
                      <a:pPr algn="l" fontAlgn="t"/>
                      <a:r>
                        <a:rPr lang="en-US" sz="1100" b="0" i="0" u="none" strike="noStrike" dirty="0">
                          <a:solidFill>
                            <a:srgbClr val="000000"/>
                          </a:solidFill>
                          <a:latin typeface="Calibri"/>
                        </a:rPr>
                        <a:t> </a:t>
                      </a:r>
                    </a:p>
                  </a:txBody>
                  <a:tcPr marL="9525" marR="9525" marT="9525" marB="0"/>
                </a:tc>
                <a:tc hMerge="1">
                  <a:txBody>
                    <a:bodyPr/>
                    <a:lstStyle/>
                    <a:p>
                      <a:endParaRPr lang="en-US"/>
                    </a:p>
                  </a:txBody>
                  <a:tcPr/>
                </a:tc>
                <a:tc hMerge="1">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Cognitive Improvement</a:t>
            </a:r>
            <a:endParaRPr lang="en-US" dirty="0"/>
          </a:p>
        </p:txBody>
      </p:sp>
      <p:sp>
        <p:nvSpPr>
          <p:cNvPr id="3" name="Content Placeholder 2"/>
          <p:cNvSpPr>
            <a:spLocks noGrp="1"/>
          </p:cNvSpPr>
          <p:nvPr>
            <p:ph idx="1"/>
          </p:nvPr>
        </p:nvSpPr>
        <p:spPr/>
        <p:txBody>
          <a:bodyPr/>
          <a:lstStyle/>
          <a:p>
            <a:r>
              <a:rPr lang="en-US" dirty="0" smtClean="0"/>
              <a:t>MMSE:   7/18/16:  25/30    8/18/16:  27/30</a:t>
            </a:r>
          </a:p>
          <a:p>
            <a:r>
              <a:rPr lang="en-US" dirty="0" smtClean="0"/>
              <a:t>Trails Making Test 7/18/16  A:  1:07  B:  2:39</a:t>
            </a:r>
          </a:p>
          <a:p>
            <a:r>
              <a:rPr lang="en-US" dirty="0" smtClean="0"/>
              <a:t>Trails Making Test  8/18/16: A: 29.23  B:  1:34</a:t>
            </a:r>
          </a:p>
          <a:p>
            <a:r>
              <a:rPr lang="en-US" dirty="0" smtClean="0"/>
              <a:t>PA Drivers Permit Test: 8/18/16:  72%  9/5/16: 94%</a:t>
            </a:r>
          </a:p>
          <a:p>
            <a:pPr>
              <a:buNone/>
            </a:pPr>
            <a:endParaRPr lang="en-US" dirty="0"/>
          </a:p>
        </p:txBody>
      </p:sp>
    </p:spTree>
    <p:extLst>
      <p:ext uri="{BB962C8B-B14F-4D97-AF65-F5344CB8AC3E}">
        <p14:creationId xmlns:p14="http://schemas.microsoft.com/office/powerpoint/2010/main" xmlns="" val="1410569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1000" dirty="0" smtClean="0">
                <a:solidFill>
                  <a:schemeClr val="tx1"/>
                </a:solidFill>
              </a:rPr>
              <a:t>Brain Injury Association , 1997 (retrieved on August 23, 2016)</a:t>
            </a:r>
          </a:p>
          <a:p>
            <a:r>
              <a:rPr lang="en-US" sz="1000" dirty="0" smtClean="0">
                <a:solidFill>
                  <a:schemeClr val="tx1"/>
                </a:solidFill>
              </a:rPr>
              <a:t>Centers </a:t>
            </a:r>
            <a:r>
              <a:rPr lang="en-US" sz="1000" dirty="0">
                <a:solidFill>
                  <a:schemeClr val="tx1"/>
                </a:solidFill>
              </a:rPr>
              <a:t>for Disease Control and Prevention. (2015). Report to Congress on Traumatic Brain Injury in the United States: Epidemiology and Rehabilitation. National Center for Injury Prevention and Control; Division of Unintentional Injury Prevention. Atlanta, GA</a:t>
            </a:r>
            <a:r>
              <a:rPr lang="en-US" sz="1000" dirty="0" smtClean="0">
                <a:solidFill>
                  <a:schemeClr val="tx1"/>
                </a:solidFill>
              </a:rPr>
              <a:t>.</a:t>
            </a:r>
          </a:p>
          <a:p>
            <a:r>
              <a:rPr lang="en-US" sz="1000" dirty="0" smtClean="0">
                <a:solidFill>
                  <a:schemeClr val="tx1"/>
                </a:solidFill>
              </a:rPr>
              <a:t>Chan and Feinstein, (2015) Persistent sleep disturbances independently predict poorer functional and social outcomes 1 year after mild TBI,  J head Trauma </a:t>
            </a:r>
            <a:r>
              <a:rPr lang="en-US" sz="1000" dirty="0" err="1" smtClean="0">
                <a:solidFill>
                  <a:schemeClr val="tx1"/>
                </a:solidFill>
              </a:rPr>
              <a:t>Rehabil</a:t>
            </a:r>
            <a:r>
              <a:rPr lang="en-US" sz="1000" dirty="0" smtClean="0">
                <a:solidFill>
                  <a:schemeClr val="tx1"/>
                </a:solidFill>
              </a:rPr>
              <a:t>.  30  E67-E75)</a:t>
            </a:r>
          </a:p>
          <a:p>
            <a:r>
              <a:rPr lang="en-US" sz="1000" dirty="0" smtClean="0">
                <a:solidFill>
                  <a:schemeClr val="tx1"/>
                </a:solidFill>
              </a:rPr>
              <a:t>Hereford, J. Sleep and Rehabilitation. A Guide for Health Professionals,.  Slack Inc.  2014.</a:t>
            </a:r>
          </a:p>
          <a:p>
            <a:r>
              <a:rPr lang="en-US" sz="1000" dirty="0" err="1" smtClean="0">
                <a:solidFill>
                  <a:schemeClr val="tx1"/>
                </a:solidFill>
              </a:rPr>
              <a:t>Massimiliano</a:t>
            </a:r>
            <a:r>
              <a:rPr lang="en-US" sz="1000" dirty="0" smtClean="0">
                <a:solidFill>
                  <a:schemeClr val="tx1"/>
                </a:solidFill>
              </a:rPr>
              <a:t> de </a:t>
            </a:r>
            <a:r>
              <a:rPr lang="en-US" sz="1000" dirty="0" err="1" smtClean="0">
                <a:solidFill>
                  <a:schemeClr val="tx1"/>
                </a:solidFill>
              </a:rPr>
              <a:t>Zambotti</a:t>
            </a:r>
            <a:r>
              <a:rPr lang="en-US" sz="1000" dirty="0" smtClean="0">
                <a:solidFill>
                  <a:schemeClr val="tx1"/>
                </a:solidFill>
              </a:rPr>
              <a:t>, PhD,1 Fiona C. Baker, PhD,1,2 and Ian M. </a:t>
            </a:r>
            <a:r>
              <a:rPr lang="en-US" sz="1000" dirty="0" err="1" smtClean="0">
                <a:solidFill>
                  <a:schemeClr val="tx1"/>
                </a:solidFill>
              </a:rPr>
              <a:t>Colrain</a:t>
            </a:r>
            <a:r>
              <a:rPr lang="en-US" sz="1000" dirty="0" smtClean="0">
                <a:solidFill>
                  <a:schemeClr val="tx1"/>
                </a:solidFill>
              </a:rPr>
              <a:t>, PhD1,3  (2015)  Validation of sleep tracking technology compared to </a:t>
            </a:r>
            <a:r>
              <a:rPr lang="en-US" sz="1000" dirty="0" err="1" smtClean="0">
                <a:solidFill>
                  <a:schemeClr val="tx1"/>
                </a:solidFill>
              </a:rPr>
              <a:t>polysomnogragpy</a:t>
            </a:r>
            <a:r>
              <a:rPr lang="en-US" sz="1000" dirty="0" smtClean="0">
                <a:solidFill>
                  <a:schemeClr val="tx1"/>
                </a:solidFill>
              </a:rPr>
              <a:t> in adolescents. Sleep 1461-1468.</a:t>
            </a:r>
          </a:p>
          <a:p>
            <a:r>
              <a:rPr lang="en-US" sz="1000" dirty="0" smtClean="0">
                <a:solidFill>
                  <a:schemeClr val="tx1"/>
                </a:solidFill>
              </a:rPr>
              <a:t>Model Systems Knowledge Translation Center, 2010  Sleep and Traumatic Brain Injury</a:t>
            </a:r>
          </a:p>
          <a:p>
            <a:r>
              <a:rPr lang="en-US" sz="1000" dirty="0" smtClean="0">
                <a:solidFill>
                  <a:schemeClr val="tx1"/>
                </a:solidFill>
              </a:rPr>
              <a:t>Wiseman-Hakes, Victor, JC, </a:t>
            </a:r>
            <a:r>
              <a:rPr lang="en-US" sz="1000" dirty="0" err="1" smtClean="0">
                <a:solidFill>
                  <a:schemeClr val="tx1"/>
                </a:solidFill>
              </a:rPr>
              <a:t>Brandys</a:t>
            </a:r>
            <a:r>
              <a:rPr lang="en-US" sz="1000" dirty="0" smtClean="0">
                <a:solidFill>
                  <a:schemeClr val="tx1"/>
                </a:solidFill>
              </a:rPr>
              <a:t>, C, , Murray, BJ (2011) Impact of post traumatic hypersomnia on Functional recovery of cognition and communications , Brain Injury 2011  1256-65</a:t>
            </a:r>
          </a:p>
          <a:p>
            <a:r>
              <a:rPr lang="en-US" sz="1000" dirty="0" smtClean="0">
                <a:solidFill>
                  <a:schemeClr val="tx1"/>
                </a:solidFill>
              </a:rPr>
              <a:t>Turner, TH, Drummond, SPA, Salam at, JS, Brown GG, Effects of 42 hour sleep deprivation on component processes of verbal working Memory.  Neuropsychology. 2007.</a:t>
            </a:r>
          </a:p>
          <a:p>
            <a:r>
              <a:rPr lang="en-US" sz="1000" u="sng" dirty="0" err="1" smtClean="0">
                <a:solidFill>
                  <a:schemeClr val="tx1"/>
                </a:solidFill>
                <a:latin typeface="Agency FB" pitchFamily="34" charset="0"/>
                <a:hlinkClick r:id="rId2"/>
              </a:rPr>
              <a:t>Verfaellie</a:t>
            </a:r>
            <a:r>
              <a:rPr lang="en-US" sz="1000" u="sng" dirty="0" smtClean="0">
                <a:solidFill>
                  <a:schemeClr val="tx1"/>
                </a:solidFill>
                <a:latin typeface="Agency FB" pitchFamily="34" charset="0"/>
                <a:hlinkClick r:id="rId2"/>
              </a:rPr>
              <a:t> M</a:t>
            </a:r>
            <a:r>
              <a:rPr lang="en-US" sz="1000" baseline="30000" dirty="0" smtClean="0">
                <a:solidFill>
                  <a:schemeClr val="tx1"/>
                </a:solidFill>
                <a:latin typeface="Agency FB" pitchFamily="34" charset="0"/>
              </a:rPr>
              <a:t>1</a:t>
            </a:r>
            <a:r>
              <a:rPr lang="en-US" sz="1000" dirty="0" smtClean="0">
                <a:solidFill>
                  <a:schemeClr val="tx1"/>
                </a:solidFill>
                <a:latin typeface="Agency FB" pitchFamily="34" charset="0"/>
              </a:rPr>
              <a:t>, </a:t>
            </a:r>
            <a:r>
              <a:rPr lang="en-US" sz="1000" u="sng" dirty="0" smtClean="0">
                <a:solidFill>
                  <a:schemeClr val="tx1"/>
                </a:solidFill>
                <a:latin typeface="Agency FB" pitchFamily="34" charset="0"/>
                <a:hlinkClick r:id="rId3"/>
              </a:rPr>
              <a:t>Lee LO</a:t>
            </a:r>
            <a:r>
              <a:rPr lang="en-US" sz="1000" dirty="0" smtClean="0">
                <a:solidFill>
                  <a:schemeClr val="tx1"/>
                </a:solidFill>
                <a:latin typeface="Agency FB" pitchFamily="34" charset="0"/>
              </a:rPr>
              <a:t>, </a:t>
            </a:r>
            <a:r>
              <a:rPr lang="en-US" sz="1000" u="sng" dirty="0" err="1" smtClean="0">
                <a:solidFill>
                  <a:schemeClr val="tx1"/>
                </a:solidFill>
                <a:latin typeface="Agency FB" pitchFamily="34" charset="0"/>
                <a:hlinkClick r:id="rId4"/>
              </a:rPr>
              <a:t>Lafleche</a:t>
            </a:r>
            <a:r>
              <a:rPr lang="en-US" sz="1000" u="sng" dirty="0" smtClean="0">
                <a:solidFill>
                  <a:schemeClr val="tx1"/>
                </a:solidFill>
                <a:latin typeface="Agency FB" pitchFamily="34" charset="0"/>
                <a:hlinkClick r:id="rId4"/>
              </a:rPr>
              <a:t> G</a:t>
            </a:r>
            <a:r>
              <a:rPr lang="en-US" sz="1000" dirty="0" smtClean="0">
                <a:solidFill>
                  <a:schemeClr val="tx1"/>
                </a:solidFill>
                <a:latin typeface="Agency FB" pitchFamily="34" charset="0"/>
              </a:rPr>
              <a:t>, </a:t>
            </a:r>
            <a:r>
              <a:rPr lang="en-US" sz="1000" u="sng" dirty="0" smtClean="0">
                <a:solidFill>
                  <a:schemeClr val="tx1"/>
                </a:solidFill>
                <a:latin typeface="Agency FB" pitchFamily="34" charset="0"/>
                <a:hlinkClick r:id="rId5"/>
              </a:rPr>
              <a:t>Spiro A</a:t>
            </a:r>
            <a:r>
              <a:rPr lang="en-US" sz="1000" u="sng" dirty="0" smtClean="0">
                <a:solidFill>
                  <a:schemeClr val="tx1"/>
                </a:solidFill>
                <a:latin typeface="Agency FB" pitchFamily="34" charset="0"/>
              </a:rPr>
              <a:t> </a:t>
            </a:r>
            <a:r>
              <a:rPr lang="en-US" sz="1000" u="sng" dirty="0" smtClean="0">
                <a:solidFill>
                  <a:schemeClr val="tx1"/>
                </a:solidFill>
                <a:hlinkClick r:id="rId6" tooltip="The Journal of head trauma rehabilitation."/>
              </a:rPr>
              <a:t>J Head Trauma </a:t>
            </a:r>
            <a:r>
              <a:rPr lang="en-US" sz="1000" u="sng" dirty="0" err="1" smtClean="0">
                <a:solidFill>
                  <a:schemeClr val="tx1"/>
                </a:solidFill>
                <a:hlinkClick r:id="rId6" tooltip="The Journal of head trauma rehabilitation."/>
              </a:rPr>
              <a:t>Rehabil</a:t>
            </a:r>
            <a:r>
              <a:rPr lang="en-US" sz="1000" u="sng" dirty="0" smtClean="0">
                <a:solidFill>
                  <a:schemeClr val="tx1"/>
                </a:solidFill>
                <a:hlinkClick r:id="rId6" tooltip="The Journal of head trauma rehabilitation."/>
              </a:rPr>
              <a:t>.</a:t>
            </a:r>
            <a:r>
              <a:rPr lang="en-US" sz="1000" dirty="0" smtClean="0">
                <a:solidFill>
                  <a:schemeClr val="tx1"/>
                </a:solidFill>
              </a:rPr>
              <a:t> 2016 Sep-Oct;31(5):309-19. </a:t>
            </a:r>
            <a:r>
              <a:rPr lang="en-US" sz="1000" dirty="0" err="1" smtClean="0">
                <a:solidFill>
                  <a:schemeClr val="tx1"/>
                </a:solidFill>
              </a:rPr>
              <a:t>doi</a:t>
            </a:r>
            <a:r>
              <a:rPr lang="en-US" sz="1000" dirty="0" smtClean="0">
                <a:solidFill>
                  <a:schemeClr val="tx1"/>
                </a:solidFill>
              </a:rPr>
              <a:t>: 10.1097/HTR.0000000000000197.</a:t>
            </a:r>
          </a:p>
          <a:p>
            <a:r>
              <a:rPr lang="en-US" sz="1000" dirty="0" smtClean="0">
                <a:solidFill>
                  <a:schemeClr val="tx1"/>
                </a:solidFill>
              </a:rPr>
              <a:t>Self-Reported Sleep Disturbance Mediates the Relationship Between PTSD and Cognitive Outcome in Blast-Exposed OEF/OIF Veterans.</a:t>
            </a:r>
          </a:p>
          <a:p>
            <a:endParaRPr lang="en-US" sz="1000" dirty="0">
              <a:solidFill>
                <a:schemeClr val="tx1"/>
              </a:solidFill>
              <a:latin typeface="Agency FB" pitchFamily="34" charset="0"/>
            </a:endParaRPr>
          </a:p>
          <a:p>
            <a:endParaRPr lang="en-US" sz="1000" dirty="0">
              <a:solidFill>
                <a:schemeClr val="tx1"/>
              </a:solidFill>
            </a:endParaRPr>
          </a:p>
        </p:txBody>
      </p:sp>
    </p:spTree>
    <p:extLst>
      <p:ext uri="{BB962C8B-B14F-4D97-AF65-F5344CB8AC3E}">
        <p14:creationId xmlns:p14="http://schemas.microsoft.com/office/powerpoint/2010/main" xmlns="" val="3173693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609600"/>
            <a:ext cx="7772400" cy="4267200"/>
          </a:xfrm>
        </p:spPr>
        <p:txBody>
          <a:bodyPr/>
          <a:lstStyle/>
          <a:p>
            <a:pPr>
              <a:defRPr/>
            </a:pPr>
            <a:r>
              <a:rPr lang="en-US" dirty="0" smtClean="0"/>
              <a:t>Questions?</a:t>
            </a:r>
            <a:br>
              <a:rPr lang="en-US" dirty="0" smtClean="0"/>
            </a:br>
            <a:r>
              <a:rPr lang="en-US" dirty="0" smtClean="0"/>
              <a:t/>
            </a:r>
            <a:br>
              <a:rPr lang="en-US" dirty="0" smtClean="0"/>
            </a:br>
            <a:endParaRPr lang="en-US" dirty="0"/>
          </a:p>
        </p:txBody>
      </p:sp>
      <p:sp>
        <p:nvSpPr>
          <p:cNvPr id="5" name="Subtitle 4"/>
          <p:cNvSpPr>
            <a:spLocks noGrp="1"/>
          </p:cNvSpPr>
          <p:nvPr>
            <p:ph type="subTitle" idx="1"/>
          </p:nvPr>
        </p:nvSpPr>
        <p:spPr/>
        <p:txBody>
          <a:bodyPr>
            <a:normAutofit fontScale="92500"/>
          </a:bodyPr>
          <a:lstStyle/>
          <a:p>
            <a:pPr>
              <a:defRPr/>
            </a:pPr>
            <a:r>
              <a:rPr lang="en-US" sz="6000" dirty="0" smtClean="0"/>
              <a:t>ZZZZZZZZZZZZZZZZ..</a:t>
            </a:r>
            <a:endParaRPr lang="en-US" sz="6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Sleep?</a:t>
            </a:r>
            <a:endParaRPr lang="en-US" dirty="0"/>
          </a:p>
        </p:txBody>
      </p:sp>
      <p:sp>
        <p:nvSpPr>
          <p:cNvPr id="3" name="Content Placeholder 2"/>
          <p:cNvSpPr>
            <a:spLocks noGrp="1"/>
          </p:cNvSpPr>
          <p:nvPr>
            <p:ph idx="1"/>
          </p:nvPr>
        </p:nvSpPr>
        <p:spPr/>
        <p:txBody>
          <a:bodyPr/>
          <a:lstStyle/>
          <a:p>
            <a:r>
              <a:rPr lang="en-US" sz="3200" dirty="0" smtClean="0"/>
              <a:t>Inactivity or Preservation Theory</a:t>
            </a:r>
          </a:p>
          <a:p>
            <a:r>
              <a:rPr lang="en-US" sz="3200" dirty="0" smtClean="0"/>
              <a:t>Brain Plasticity Theory</a:t>
            </a:r>
          </a:p>
          <a:p>
            <a:r>
              <a:rPr lang="en-US" sz="3200" dirty="0" smtClean="0"/>
              <a:t> ”Having peace, happiness and healthiness is my definition of beauty. And you can't have any of that without sleep."   (Knowles, B  2011)</a:t>
            </a:r>
            <a:endParaRPr lang="en-US"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Not Enough Sleep?</a:t>
            </a:r>
            <a:endParaRPr lang="en-US" dirty="0"/>
          </a:p>
        </p:txBody>
      </p:sp>
      <p:sp>
        <p:nvSpPr>
          <p:cNvPr id="3" name="Content Placeholder 2"/>
          <p:cNvSpPr>
            <a:spLocks noGrp="1"/>
          </p:cNvSpPr>
          <p:nvPr>
            <p:ph sz="half" idx="2"/>
          </p:nvPr>
        </p:nvSpPr>
        <p:spPr>
          <a:xfrm>
            <a:off x="4648200" y="1143000"/>
            <a:ext cx="4038600" cy="5105399"/>
          </a:xfrm>
        </p:spPr>
        <p:txBody>
          <a:bodyPr/>
          <a:lstStyle/>
          <a:p>
            <a:r>
              <a:rPr lang="en-US" dirty="0" smtClean="0"/>
              <a:t>Chemical Plant Disaster in Bhopal, India 1984</a:t>
            </a:r>
          </a:p>
          <a:p>
            <a:r>
              <a:rPr lang="en-US" dirty="0" smtClean="0"/>
              <a:t>Three Mile Island 1979</a:t>
            </a:r>
          </a:p>
          <a:p>
            <a:r>
              <a:rPr lang="en-US" dirty="0" smtClean="0"/>
              <a:t>Chernobyl 1986</a:t>
            </a:r>
          </a:p>
          <a:p>
            <a:r>
              <a:rPr lang="en-US" dirty="0" smtClean="0"/>
              <a:t>Grounding of Star Princess cruise Ship, 2012</a:t>
            </a:r>
          </a:p>
          <a:p>
            <a:r>
              <a:rPr lang="en-US" dirty="0" smtClean="0"/>
              <a:t>Exxon Valdez Oil tanker 1989</a:t>
            </a:r>
          </a:p>
          <a:p>
            <a:r>
              <a:rPr lang="en-US" dirty="0" smtClean="0"/>
              <a:t>Sleep Deprivation of NASA engineers Challenger Shuttle, contributing factor.  </a:t>
            </a:r>
            <a:endParaRPr lang="en-US" dirty="0"/>
          </a:p>
        </p:txBody>
      </p:sp>
      <p:pic>
        <p:nvPicPr>
          <p:cNvPr id="8" name="Content Placeholder 7" descr="Rear-End-Car-Accidents"/>
          <p:cNvPicPr>
            <a:picLocks noGrp="1"/>
          </p:cNvPicPr>
          <p:nvPr>
            <p:ph sz="quarter" idx="13"/>
          </p:nvPr>
        </p:nvPicPr>
        <p:blipFill>
          <a:blip r:embed="rId3" cstate="print"/>
          <a:srcRect/>
          <a:stretch>
            <a:fillRect/>
          </a:stretch>
        </p:blipFill>
        <p:spPr bwMode="auto">
          <a:xfrm>
            <a:off x="609600" y="1524000"/>
            <a:ext cx="3429000" cy="4114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fontAlgn="auto" hangingPunct="1">
              <a:spcAft>
                <a:spcPts val="0"/>
              </a:spcAft>
              <a:defRPr/>
            </a:pPr>
            <a:r>
              <a:rPr lang="en-US" altLang="en-US" dirty="0" smtClean="0"/>
              <a:t>Attitudes on Sleep</a:t>
            </a:r>
          </a:p>
        </p:txBody>
      </p:sp>
      <p:sp>
        <p:nvSpPr>
          <p:cNvPr id="13315" name="Content Placeholder 2"/>
          <p:cNvSpPr>
            <a:spLocks noGrp="1"/>
          </p:cNvSpPr>
          <p:nvPr>
            <p:ph idx="1"/>
          </p:nvPr>
        </p:nvSpPr>
        <p:spPr>
          <a:xfrm>
            <a:off x="533400" y="1219200"/>
            <a:ext cx="8229600" cy="4525963"/>
          </a:xfrm>
        </p:spPr>
        <p:txBody>
          <a:bodyPr rtlCol="0">
            <a:normAutofit fontScale="92500" lnSpcReduction="10000"/>
          </a:bodyPr>
          <a:lstStyle/>
          <a:p>
            <a:pPr marL="0" indent="0" eaLnBrk="1" fontAlgn="auto" hangingPunct="1">
              <a:spcAft>
                <a:spcPts val="0"/>
              </a:spcAft>
              <a:buFont typeface="Arial" pitchFamily="34" charset="0"/>
              <a:buNone/>
              <a:defRPr/>
            </a:pPr>
            <a:r>
              <a:rPr lang="en-US" altLang="en-US" sz="4300" dirty="0">
                <a:solidFill>
                  <a:schemeClr val="tx1">
                    <a:lumMod val="50000"/>
                    <a:lumOff val="50000"/>
                  </a:schemeClr>
                </a:solidFill>
                <a:latin typeface="+mn-lt"/>
              </a:rPr>
              <a:t>“Sleep is the golden chain that ties our health and bodies together.” </a:t>
            </a:r>
          </a:p>
          <a:p>
            <a:pPr marL="0" indent="0" algn="r" eaLnBrk="1" fontAlgn="auto" hangingPunct="1">
              <a:spcAft>
                <a:spcPts val="0"/>
              </a:spcAft>
              <a:buFont typeface="Arial" pitchFamily="34" charset="0"/>
              <a:buNone/>
              <a:defRPr/>
            </a:pPr>
            <a:r>
              <a:rPr lang="en-US" altLang="en-US" sz="3900" dirty="0">
                <a:solidFill>
                  <a:schemeClr val="tx1">
                    <a:lumMod val="50000"/>
                    <a:lumOff val="50000"/>
                  </a:schemeClr>
                </a:solidFill>
                <a:latin typeface="+mn-lt"/>
              </a:rPr>
              <a:t>-Thomas Decker</a:t>
            </a:r>
          </a:p>
          <a:p>
            <a:pPr marL="0" indent="0" eaLnBrk="1" fontAlgn="auto" hangingPunct="1">
              <a:spcAft>
                <a:spcPts val="0"/>
              </a:spcAft>
              <a:buFont typeface="Arial" pitchFamily="34" charset="0"/>
              <a:buNone/>
              <a:defRPr/>
            </a:pPr>
            <a:endParaRPr lang="en-US" altLang="en-US" sz="4400" dirty="0" smtClean="0">
              <a:solidFill>
                <a:schemeClr val="tx1">
                  <a:lumMod val="50000"/>
                  <a:lumOff val="50000"/>
                </a:schemeClr>
              </a:solidFill>
              <a:latin typeface="+mn-lt"/>
            </a:endParaRPr>
          </a:p>
          <a:p>
            <a:pPr marL="0" indent="0" eaLnBrk="1" fontAlgn="auto" hangingPunct="1">
              <a:spcAft>
                <a:spcPts val="0"/>
              </a:spcAft>
              <a:buFont typeface="Arial" pitchFamily="34" charset="0"/>
              <a:buNone/>
              <a:defRPr/>
            </a:pPr>
            <a:r>
              <a:rPr lang="en-US" altLang="en-US" sz="4300" dirty="0" smtClean="0">
                <a:solidFill>
                  <a:schemeClr val="tx1">
                    <a:lumMod val="50000"/>
                    <a:lumOff val="50000"/>
                  </a:schemeClr>
                </a:solidFill>
                <a:latin typeface="+mn-lt"/>
              </a:rPr>
              <a:t>“Enjoy the honey heavy dew of slumbers.”</a:t>
            </a:r>
          </a:p>
          <a:p>
            <a:pPr marL="0" indent="0" algn="r" eaLnBrk="1" fontAlgn="auto" hangingPunct="1">
              <a:spcAft>
                <a:spcPts val="0"/>
              </a:spcAft>
              <a:buFont typeface="Arial" pitchFamily="34" charset="0"/>
              <a:buNone/>
              <a:defRPr/>
            </a:pPr>
            <a:r>
              <a:rPr lang="en-US" altLang="en-US" sz="3900" dirty="0" smtClean="0">
                <a:solidFill>
                  <a:schemeClr val="tx1">
                    <a:lumMod val="50000"/>
                    <a:lumOff val="50000"/>
                  </a:schemeClr>
                </a:solidFill>
                <a:latin typeface="+mn-lt"/>
              </a:rPr>
              <a:t>-Julius Caesar</a:t>
            </a:r>
          </a:p>
          <a:p>
            <a:pPr marL="0" indent="0" algn="r" eaLnBrk="1" fontAlgn="auto" hangingPunct="1">
              <a:spcAft>
                <a:spcPts val="0"/>
              </a:spcAft>
              <a:buFont typeface="Arial" pitchFamily="34" charset="0"/>
              <a:buNone/>
              <a:defRPr/>
            </a:pPr>
            <a:endParaRPr lang="en-US" altLang="en-US" sz="4400" dirty="0" smtClean="0">
              <a:solidFill>
                <a:schemeClr val="tx1">
                  <a:lumMod val="50000"/>
                  <a:lumOff val="50000"/>
                </a:schemeClr>
              </a:solidFill>
              <a:latin typeface="+mn-lt"/>
            </a:endParaRPr>
          </a:p>
        </p:txBody>
      </p:sp>
      <p:pic>
        <p:nvPicPr>
          <p:cNvPr id="11268" name="Picture 5" descr="Image result for sleeping roman"/>
          <p:cNvPicPr>
            <a:picLocks noChangeAspect="1" noChangeArrowheads="1"/>
          </p:cNvPicPr>
          <p:nvPr/>
        </p:nvPicPr>
        <p:blipFill>
          <a:blip r:embed="rId3" cstate="print"/>
          <a:srcRect/>
          <a:stretch>
            <a:fillRect/>
          </a:stretch>
        </p:blipFill>
        <p:spPr bwMode="auto">
          <a:xfrm rot="-235655">
            <a:off x="838200" y="5257800"/>
            <a:ext cx="4254500" cy="146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457200" y="1295400"/>
            <a:ext cx="6248400" cy="4525963"/>
          </a:xfrm>
        </p:spPr>
        <p:txBody>
          <a:bodyPr rtlCol="0">
            <a:normAutofit/>
          </a:bodyPr>
          <a:lstStyle/>
          <a:p>
            <a:pPr marL="0" indent="0" eaLnBrk="1" fontAlgn="auto" hangingPunct="1">
              <a:spcAft>
                <a:spcPts val="0"/>
              </a:spcAft>
              <a:buFont typeface="Arial" pitchFamily="34" charset="0"/>
              <a:buNone/>
              <a:defRPr/>
            </a:pPr>
            <a:r>
              <a:rPr lang="en-US" altLang="en-US" sz="4000" dirty="0" smtClean="0">
                <a:solidFill>
                  <a:schemeClr val="tx1">
                    <a:lumMod val="50000"/>
                    <a:lumOff val="50000"/>
                  </a:schemeClr>
                </a:solidFill>
                <a:latin typeface="+mn-lt"/>
              </a:rPr>
              <a:t>“Sleep is for wimps”.  </a:t>
            </a:r>
          </a:p>
          <a:p>
            <a:pPr marL="0" indent="0" algn="r" eaLnBrk="1" fontAlgn="auto" hangingPunct="1">
              <a:spcAft>
                <a:spcPts val="0"/>
              </a:spcAft>
              <a:buFont typeface="Arial" pitchFamily="34" charset="0"/>
              <a:buNone/>
              <a:defRPr/>
            </a:pPr>
            <a:r>
              <a:rPr lang="en-US" altLang="en-US" sz="3600" dirty="0" smtClean="0">
                <a:solidFill>
                  <a:schemeClr val="tx1">
                    <a:lumMod val="50000"/>
                    <a:lumOff val="50000"/>
                  </a:schemeClr>
                </a:solidFill>
                <a:latin typeface="+mn-lt"/>
              </a:rPr>
              <a:t>-Margaret Thatcher</a:t>
            </a:r>
          </a:p>
          <a:p>
            <a:pPr marL="0" indent="0" algn="r" eaLnBrk="1" fontAlgn="auto" hangingPunct="1">
              <a:spcAft>
                <a:spcPts val="0"/>
              </a:spcAft>
              <a:buFont typeface="Arial" pitchFamily="34" charset="0"/>
              <a:buNone/>
              <a:defRPr/>
            </a:pPr>
            <a:endParaRPr lang="en-US" altLang="en-US" sz="4000" dirty="0" smtClean="0">
              <a:solidFill>
                <a:schemeClr val="tx1">
                  <a:lumMod val="50000"/>
                  <a:lumOff val="50000"/>
                </a:schemeClr>
              </a:solidFill>
              <a:latin typeface="+mn-lt"/>
            </a:endParaRPr>
          </a:p>
          <a:p>
            <a:pPr marL="0" indent="0" eaLnBrk="1" fontAlgn="auto" hangingPunct="1">
              <a:spcAft>
                <a:spcPts val="0"/>
              </a:spcAft>
              <a:buFont typeface="Arial" pitchFamily="34" charset="0"/>
              <a:buNone/>
              <a:defRPr/>
            </a:pPr>
            <a:endParaRPr lang="en-US" altLang="en-US" sz="4000" dirty="0" smtClean="0">
              <a:solidFill>
                <a:schemeClr val="tx1">
                  <a:lumMod val="50000"/>
                  <a:lumOff val="50000"/>
                </a:schemeClr>
              </a:solidFill>
              <a:latin typeface="+mn-lt"/>
            </a:endParaRPr>
          </a:p>
          <a:p>
            <a:pPr marL="0" indent="0" eaLnBrk="1" fontAlgn="auto" hangingPunct="1">
              <a:spcAft>
                <a:spcPts val="0"/>
              </a:spcAft>
              <a:buFont typeface="Arial" pitchFamily="34" charset="0"/>
              <a:buNone/>
              <a:defRPr/>
            </a:pPr>
            <a:r>
              <a:rPr lang="en-US" altLang="en-US" sz="4000" dirty="0" smtClean="0">
                <a:solidFill>
                  <a:schemeClr val="tx1">
                    <a:lumMod val="50000"/>
                    <a:lumOff val="50000"/>
                  </a:schemeClr>
                </a:solidFill>
                <a:latin typeface="+mn-lt"/>
              </a:rPr>
              <a:t>“Money never sleeps.”</a:t>
            </a:r>
          </a:p>
          <a:p>
            <a:pPr marL="0" indent="0" algn="r" eaLnBrk="1" fontAlgn="auto" hangingPunct="1">
              <a:spcAft>
                <a:spcPts val="0"/>
              </a:spcAft>
              <a:buFont typeface="Arial" pitchFamily="34" charset="0"/>
              <a:buNone/>
              <a:defRPr/>
            </a:pPr>
            <a:r>
              <a:rPr lang="en-US" altLang="en-US" sz="3600" dirty="0" smtClean="0">
                <a:solidFill>
                  <a:schemeClr val="tx1">
                    <a:lumMod val="50000"/>
                    <a:lumOff val="50000"/>
                  </a:schemeClr>
                </a:solidFill>
                <a:latin typeface="+mn-lt"/>
              </a:rPr>
              <a:t>-Gordon </a:t>
            </a:r>
            <a:r>
              <a:rPr lang="en-US" altLang="en-US" sz="3600" dirty="0" err="1" smtClean="0">
                <a:solidFill>
                  <a:schemeClr val="tx1">
                    <a:lumMod val="50000"/>
                    <a:lumOff val="50000"/>
                  </a:schemeClr>
                </a:solidFill>
                <a:latin typeface="+mn-lt"/>
              </a:rPr>
              <a:t>Gekko</a:t>
            </a:r>
            <a:endParaRPr lang="en-US" altLang="en-US" sz="3600" dirty="0" smtClean="0">
              <a:solidFill>
                <a:schemeClr val="tx1">
                  <a:lumMod val="50000"/>
                  <a:lumOff val="50000"/>
                </a:schemeClr>
              </a:solidFill>
              <a:latin typeface="+mn-lt"/>
            </a:endParaRPr>
          </a:p>
        </p:txBody>
      </p:sp>
      <p:sp>
        <p:nvSpPr>
          <p:cNvPr id="5" name="Title 1"/>
          <p:cNvSpPr>
            <a:spLocks noGrp="1"/>
          </p:cNvSpPr>
          <p:nvPr>
            <p:ph type="title"/>
          </p:nvPr>
        </p:nvSpPr>
        <p:spPr/>
        <p:txBody>
          <a:bodyPr/>
          <a:lstStyle/>
          <a:p>
            <a:pPr eaLnBrk="1" fontAlgn="auto" hangingPunct="1">
              <a:spcAft>
                <a:spcPts val="0"/>
              </a:spcAft>
              <a:defRPr/>
            </a:pPr>
            <a:r>
              <a:rPr lang="en-US" altLang="en-US" dirty="0" smtClean="0"/>
              <a:t>Attitudes on Sleep</a:t>
            </a:r>
          </a:p>
        </p:txBody>
      </p:sp>
      <p:pic>
        <p:nvPicPr>
          <p:cNvPr id="12292" name="Picture 5" descr="Image result for gordon gekko"/>
          <p:cNvPicPr>
            <a:picLocks noChangeAspect="1" noChangeArrowheads="1"/>
          </p:cNvPicPr>
          <p:nvPr/>
        </p:nvPicPr>
        <p:blipFill>
          <a:blip r:embed="rId2" cstate="print"/>
          <a:srcRect b="10001"/>
          <a:stretch>
            <a:fillRect/>
          </a:stretch>
        </p:blipFill>
        <p:spPr bwMode="auto">
          <a:xfrm>
            <a:off x="6400800" y="3767138"/>
            <a:ext cx="2566988" cy="307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fontAlgn="auto" hangingPunct="1">
              <a:spcAft>
                <a:spcPts val="0"/>
              </a:spcAft>
              <a:defRPr/>
            </a:pPr>
            <a:endParaRPr lang="en-US" altLang="en-US" smtClean="0"/>
          </a:p>
        </p:txBody>
      </p:sp>
      <p:pic>
        <p:nvPicPr>
          <p:cNvPr id="13315" name="Picture 3" descr="C:\Users\jfoster\Desktop\logo_7.jpg"/>
          <p:cNvPicPr>
            <a:picLocks noGrp="1" noChangeAspect="1" noChangeArrowheads="1"/>
          </p:cNvPicPr>
          <p:nvPr>
            <p:ph idx="1"/>
          </p:nvPr>
        </p:nvPicPr>
        <p:blipFill>
          <a:blip r:embed="rId3" cstate="print"/>
          <a:srcRect/>
          <a:stretch>
            <a:fillRect/>
          </a:stretch>
        </p:blipFill>
        <p:spPr>
          <a:xfrm>
            <a:off x="0" y="-152400"/>
            <a:ext cx="9144000" cy="7010400"/>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1447800"/>
          </a:xfrm>
        </p:spPr>
        <p:txBody>
          <a:bodyPr>
            <a:normAutofit fontScale="90000"/>
          </a:bodyPr>
          <a:lstStyle/>
          <a:p>
            <a:pPr eaLnBrk="1" fontAlgn="auto" hangingPunct="1">
              <a:spcAft>
                <a:spcPts val="0"/>
              </a:spcAft>
              <a:defRPr/>
            </a:pPr>
            <a:r>
              <a:rPr lang="en-US" altLang="en-US" dirty="0" smtClean="0"/>
              <a:t>International Classification of Sleep Disorders </a:t>
            </a:r>
          </a:p>
        </p:txBody>
      </p:sp>
      <p:sp>
        <p:nvSpPr>
          <p:cNvPr id="16387" name="Content Placeholder 2"/>
          <p:cNvSpPr>
            <a:spLocks noGrp="1"/>
          </p:cNvSpPr>
          <p:nvPr>
            <p:ph sz="half" idx="2"/>
          </p:nvPr>
        </p:nvSpPr>
        <p:spPr>
          <a:xfrm>
            <a:off x="4953000" y="1676400"/>
            <a:ext cx="4038600" cy="4525963"/>
          </a:xfrm>
        </p:spPr>
        <p:txBody>
          <a:bodyPr rtlCol="0">
            <a:normAutofit fontScale="92500" lnSpcReduction="20000"/>
          </a:bodyPr>
          <a:lstStyle/>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Insomnia</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Sleep Related Breathing Disorders</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Central Disorders of </a:t>
            </a:r>
            <a:r>
              <a:rPr lang="en-US" altLang="en-US" sz="2800" dirty="0" err="1" smtClean="0">
                <a:solidFill>
                  <a:schemeClr val="tx1">
                    <a:lumMod val="50000"/>
                    <a:lumOff val="50000"/>
                  </a:schemeClr>
                </a:solidFill>
                <a:latin typeface="+mn-lt"/>
              </a:rPr>
              <a:t>hypersomnolence</a:t>
            </a:r>
            <a:endParaRPr lang="en-US" altLang="en-US" sz="2800" dirty="0" smtClean="0">
              <a:solidFill>
                <a:schemeClr val="tx1">
                  <a:lumMod val="50000"/>
                  <a:lumOff val="50000"/>
                </a:schemeClr>
              </a:solidFill>
              <a:latin typeface="+mn-lt"/>
            </a:endParaRP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Circadian rhythm sleep-wake disorders</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Parasomnias</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Sleep related movement disorders</a:t>
            </a:r>
          </a:p>
          <a:p>
            <a:pPr eaLnBrk="1" fontAlgn="auto" hangingPunct="1">
              <a:spcAft>
                <a:spcPts val="0"/>
              </a:spcAft>
              <a:buFont typeface="Arial" pitchFamily="34" charset="0"/>
              <a:buChar char="•"/>
              <a:defRPr/>
            </a:pPr>
            <a:r>
              <a:rPr lang="en-US" altLang="en-US" sz="2800" dirty="0" smtClean="0">
                <a:solidFill>
                  <a:schemeClr val="tx1">
                    <a:lumMod val="50000"/>
                    <a:lumOff val="50000"/>
                  </a:schemeClr>
                </a:solidFill>
                <a:latin typeface="+mn-lt"/>
              </a:rPr>
              <a:t>Other sleep disorders</a:t>
            </a:r>
          </a:p>
          <a:p>
            <a:pPr eaLnBrk="1" fontAlgn="auto" hangingPunct="1">
              <a:spcAft>
                <a:spcPts val="0"/>
              </a:spcAft>
              <a:buFont typeface="Arial" charset="0"/>
              <a:buNone/>
              <a:defRPr/>
            </a:pPr>
            <a:r>
              <a:rPr lang="en-US" altLang="en-US" sz="2800" dirty="0" smtClean="0">
                <a:solidFill>
                  <a:schemeClr val="tx1">
                    <a:lumMod val="50000"/>
                    <a:lumOff val="50000"/>
                  </a:schemeClr>
                </a:solidFill>
                <a:latin typeface="+mn-lt"/>
              </a:rPr>
              <a:t> (ICD 10, 2015)</a:t>
            </a:r>
          </a:p>
        </p:txBody>
      </p:sp>
      <p:pic>
        <p:nvPicPr>
          <p:cNvPr id="3" name="Cookie iOS.wmv">
            <a:hlinkClick r:id="" action="ppaction://media"/>
          </p:cNvPr>
          <p:cNvPicPr>
            <a:picLocks noGrp="1" noChangeAspect="1"/>
          </p:cNvPicPr>
          <p:nvPr>
            <p:ph sz="quarter" idx="13"/>
            <a:videoFile r:link="rId1"/>
            <p:extLst>
              <p:ext uri="{DAA4B4D4-6D71-4841-9C94-3DE7FCFB9230}">
                <p14:media xmlns:p14="http://schemas.microsoft.com/office/powerpoint/2010/main" xmlns="" r:embed="rId4"/>
              </p:ext>
            </p:extLst>
          </p:nvPr>
        </p:nvPicPr>
        <p:blipFill>
          <a:blip r:embed="rId5" cstate="print"/>
          <a:stretch>
            <a:fillRect/>
          </a:stretch>
        </p:blipFill>
        <p:spPr>
          <a:xfrm>
            <a:off x="228600" y="2362200"/>
            <a:ext cx="4688122" cy="2636838"/>
          </a:xfrm>
        </p:spPr>
      </p:pic>
      <p:sp>
        <p:nvSpPr>
          <p:cNvPr id="4" name="TextBox 3"/>
          <p:cNvSpPr txBox="1"/>
          <p:nvPr/>
        </p:nvSpPr>
        <p:spPr>
          <a:xfrm>
            <a:off x="1752600" y="5495702"/>
            <a:ext cx="1447800" cy="369332"/>
          </a:xfrm>
          <a:prstGeom prst="rect">
            <a:avLst/>
          </a:prstGeom>
          <a:noFill/>
        </p:spPr>
        <p:txBody>
          <a:bodyPr wrap="square" rtlCol="0">
            <a:spAutoFit/>
          </a:bodyPr>
          <a:lstStyle/>
          <a:p>
            <a:r>
              <a:rPr lang="en-US" dirty="0" smtClean="0">
                <a:latin typeface="+mn-lt"/>
                <a:hlinkClick r:id="rId6" action="ppaction://hlinkfile"/>
              </a:rPr>
              <a:t>Cookie iOS</a:t>
            </a:r>
            <a:endParaRPr lang="en-US"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2057</TotalTime>
  <Words>2958</Words>
  <Application>Microsoft Office PowerPoint</Application>
  <PresentationFormat>On-screen Show (4:3)</PresentationFormat>
  <Paragraphs>321</Paragraphs>
  <Slides>34</Slides>
  <Notes>20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Executive</vt:lpstr>
      <vt:lpstr>Document</vt:lpstr>
      <vt:lpstr>Traumatic Brain Injury Survivors: Thinking Deep Through Improved Sleep</vt:lpstr>
      <vt:lpstr>Sleep?</vt:lpstr>
      <vt:lpstr>Why Do We Sleep?</vt:lpstr>
      <vt:lpstr>Why Do Sleep?</vt:lpstr>
      <vt:lpstr>What If Not Enough Sleep?</vt:lpstr>
      <vt:lpstr>Attitudes on Sleep</vt:lpstr>
      <vt:lpstr>Attitudes on Sleep</vt:lpstr>
      <vt:lpstr>Slide 8</vt:lpstr>
      <vt:lpstr>International Classification of Sleep Disorders </vt:lpstr>
      <vt:lpstr>Sleep Architecture</vt:lpstr>
      <vt:lpstr>Role of Melatonin</vt:lpstr>
      <vt:lpstr>Sleep and TBI</vt:lpstr>
      <vt:lpstr>Causes of Sleep Disorders Within TBI Population</vt:lpstr>
      <vt:lpstr>PTSD in Veterans</vt:lpstr>
      <vt:lpstr>Causes of Sleep Disorders Within TBI Population</vt:lpstr>
      <vt:lpstr>  So What? </vt:lpstr>
      <vt:lpstr>Sleep/Cognition Literature</vt:lpstr>
      <vt:lpstr>Slide 18</vt:lpstr>
      <vt:lpstr>Slide 19</vt:lpstr>
      <vt:lpstr>Pharmacological Sleep Interventions</vt:lpstr>
      <vt:lpstr>Interdisciplinary Interventions to Improve Sleep</vt:lpstr>
      <vt:lpstr>Interventions</vt:lpstr>
      <vt:lpstr>Methods of Collecting Sleep Data</vt:lpstr>
      <vt:lpstr>Electronic Sleep Monitoring</vt:lpstr>
      <vt:lpstr>Cognitive Measurements</vt:lpstr>
      <vt:lpstr>Slide 26</vt:lpstr>
      <vt:lpstr>Slide 27</vt:lpstr>
      <vt:lpstr>Case Study </vt:lpstr>
      <vt:lpstr>D.R. Continued</vt:lpstr>
      <vt:lpstr>Slide 30</vt:lpstr>
      <vt:lpstr>RBANS</vt:lpstr>
      <vt:lpstr>D.R. Cognitive Improvement</vt:lpstr>
      <vt:lpstr>References</vt:lpstr>
      <vt:lpstr>Questions?  </vt:lpstr>
    </vt:vector>
  </TitlesOfParts>
  <Company>Remed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Traumatic Brain Injury Survivors: Thinking Deep Through Improved Sleep</dc:title>
  <dc:creator>jfoster</dc:creator>
  <cp:lastModifiedBy>jfoster</cp:lastModifiedBy>
  <cp:revision>145</cp:revision>
  <dcterms:created xsi:type="dcterms:W3CDTF">2016-08-14T15:57:30Z</dcterms:created>
  <dcterms:modified xsi:type="dcterms:W3CDTF">2017-03-06T21:07:58Z</dcterms:modified>
</cp:coreProperties>
</file>