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 id="2147483694" r:id="rId2"/>
    <p:sldMasterId id="2147483651" r:id="rId3"/>
    <p:sldMasterId id="2147483700" r:id="rId4"/>
    <p:sldMasterId id="2147483707" r:id="rId5"/>
  </p:sldMasterIdLst>
  <p:notesMasterIdLst>
    <p:notesMasterId r:id="rId31"/>
  </p:notesMasterIdLst>
  <p:handoutMasterIdLst>
    <p:handoutMasterId r:id="rId32"/>
  </p:handoutMasterIdLst>
  <p:sldIdLst>
    <p:sldId id="256" r:id="rId6"/>
    <p:sldId id="265" r:id="rId7"/>
    <p:sldId id="266" r:id="rId8"/>
    <p:sldId id="269" r:id="rId9"/>
    <p:sldId id="267" r:id="rId10"/>
    <p:sldId id="283" r:id="rId11"/>
    <p:sldId id="285" r:id="rId12"/>
    <p:sldId id="286" r:id="rId13"/>
    <p:sldId id="287" r:id="rId14"/>
    <p:sldId id="284" r:id="rId15"/>
    <p:sldId id="268" r:id="rId16"/>
    <p:sldId id="273" r:id="rId17"/>
    <p:sldId id="270" r:id="rId18"/>
    <p:sldId id="271" r:id="rId19"/>
    <p:sldId id="277" r:id="rId20"/>
    <p:sldId id="278" r:id="rId21"/>
    <p:sldId id="279" r:id="rId22"/>
    <p:sldId id="280" r:id="rId23"/>
    <p:sldId id="281" r:id="rId24"/>
    <p:sldId id="272" r:id="rId25"/>
    <p:sldId id="274" r:id="rId26"/>
    <p:sldId id="282" r:id="rId27"/>
    <p:sldId id="275" r:id="rId28"/>
    <p:sldId id="288" r:id="rId29"/>
    <p:sldId id="289" r:id="rId30"/>
  </p:sldIdLst>
  <p:sldSz cx="9144000" cy="6858000" type="screen4x3"/>
  <p:notesSz cx="6946900" cy="9207500"/>
  <p:defaultTex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EAEBB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3" autoAdjust="0"/>
    <p:restoredTop sz="88760" autoAdjust="0"/>
  </p:normalViewPr>
  <p:slideViewPr>
    <p:cSldViewPr>
      <p:cViewPr varScale="1">
        <p:scale>
          <a:sx n="101" d="100"/>
          <a:sy n="101" d="100"/>
        </p:scale>
        <p:origin x="157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0323" cy="460375"/>
          </a:xfrm>
          <a:prstGeom prst="rect">
            <a:avLst/>
          </a:prstGeom>
        </p:spPr>
        <p:txBody>
          <a:bodyPr vert="horz" lIns="90841" tIns="45421" rIns="90841" bIns="45421" rtlCol="0"/>
          <a:lstStyle>
            <a:lvl1pPr algn="l">
              <a:defRPr sz="1100"/>
            </a:lvl1pPr>
          </a:lstStyle>
          <a:p>
            <a:endParaRPr lang="en-US"/>
          </a:p>
        </p:txBody>
      </p:sp>
      <p:sp>
        <p:nvSpPr>
          <p:cNvPr id="3" name="Date Placeholder 2"/>
          <p:cNvSpPr>
            <a:spLocks noGrp="1"/>
          </p:cNvSpPr>
          <p:nvPr>
            <p:ph type="dt" sz="quarter" idx="1"/>
          </p:nvPr>
        </p:nvSpPr>
        <p:spPr>
          <a:xfrm>
            <a:off x="3934972" y="0"/>
            <a:ext cx="3010323" cy="460375"/>
          </a:xfrm>
          <a:prstGeom prst="rect">
            <a:avLst/>
          </a:prstGeom>
        </p:spPr>
        <p:txBody>
          <a:bodyPr vert="horz" lIns="90841" tIns="45421" rIns="90841" bIns="45421" rtlCol="0"/>
          <a:lstStyle>
            <a:lvl1pPr algn="r">
              <a:defRPr sz="1100"/>
            </a:lvl1pPr>
          </a:lstStyle>
          <a:p>
            <a:fld id="{30B9D601-85EF-494F-A612-32712A1CCE11}" type="datetimeFigureOut">
              <a:rPr lang="en-US" smtClean="0"/>
              <a:pPr/>
              <a:t>3/21/2017</a:t>
            </a:fld>
            <a:endParaRPr lang="en-US"/>
          </a:p>
        </p:txBody>
      </p:sp>
      <p:sp>
        <p:nvSpPr>
          <p:cNvPr id="4" name="Footer Placeholder 3"/>
          <p:cNvSpPr>
            <a:spLocks noGrp="1"/>
          </p:cNvSpPr>
          <p:nvPr>
            <p:ph type="ftr" sz="quarter" idx="2"/>
          </p:nvPr>
        </p:nvSpPr>
        <p:spPr>
          <a:xfrm>
            <a:off x="3" y="8745527"/>
            <a:ext cx="3010323" cy="460375"/>
          </a:xfrm>
          <a:prstGeom prst="rect">
            <a:avLst/>
          </a:prstGeom>
        </p:spPr>
        <p:txBody>
          <a:bodyPr vert="horz" lIns="90841" tIns="45421" rIns="90841" bIns="45421" rtlCol="0" anchor="b"/>
          <a:lstStyle>
            <a:lvl1pPr algn="l">
              <a:defRPr sz="1100"/>
            </a:lvl1pPr>
          </a:lstStyle>
          <a:p>
            <a:endParaRPr lang="en-US"/>
          </a:p>
        </p:txBody>
      </p:sp>
      <p:sp>
        <p:nvSpPr>
          <p:cNvPr id="5" name="Slide Number Placeholder 4"/>
          <p:cNvSpPr>
            <a:spLocks noGrp="1"/>
          </p:cNvSpPr>
          <p:nvPr>
            <p:ph type="sldNum" sz="quarter" idx="3"/>
          </p:nvPr>
        </p:nvSpPr>
        <p:spPr>
          <a:xfrm>
            <a:off x="3934972" y="8745527"/>
            <a:ext cx="3010323" cy="460375"/>
          </a:xfrm>
          <a:prstGeom prst="rect">
            <a:avLst/>
          </a:prstGeom>
        </p:spPr>
        <p:txBody>
          <a:bodyPr vert="horz" lIns="90841" tIns="45421" rIns="90841" bIns="45421" rtlCol="0" anchor="b"/>
          <a:lstStyle>
            <a:lvl1pPr algn="r">
              <a:defRPr sz="1100"/>
            </a:lvl1pPr>
          </a:lstStyle>
          <a:p>
            <a:fld id="{EDBC60EF-7F26-4661-B2E8-8A0EFD176B21}" type="slidenum">
              <a:rPr lang="en-US" smtClean="0"/>
              <a:pPr/>
              <a:t>‹#›</a:t>
            </a:fld>
            <a:endParaRPr lang="en-US"/>
          </a:p>
        </p:txBody>
      </p:sp>
    </p:spTree>
    <p:extLst>
      <p:ext uri="{BB962C8B-B14F-4D97-AF65-F5344CB8AC3E}">
        <p14:creationId xmlns:p14="http://schemas.microsoft.com/office/powerpoint/2010/main" val="37202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0323" cy="460375"/>
          </a:xfrm>
          <a:prstGeom prst="rect">
            <a:avLst/>
          </a:prstGeom>
        </p:spPr>
        <p:txBody>
          <a:bodyPr vert="horz" lIns="90841" tIns="45421" rIns="90841" bIns="45421" rtlCol="0"/>
          <a:lstStyle>
            <a:lvl1pPr algn="l">
              <a:defRPr sz="1100"/>
            </a:lvl1pPr>
          </a:lstStyle>
          <a:p>
            <a:endParaRPr lang="en-US"/>
          </a:p>
        </p:txBody>
      </p:sp>
      <p:sp>
        <p:nvSpPr>
          <p:cNvPr id="3" name="Date Placeholder 2"/>
          <p:cNvSpPr>
            <a:spLocks noGrp="1"/>
          </p:cNvSpPr>
          <p:nvPr>
            <p:ph type="dt" idx="1"/>
          </p:nvPr>
        </p:nvSpPr>
        <p:spPr>
          <a:xfrm>
            <a:off x="3934972" y="0"/>
            <a:ext cx="3010323" cy="460375"/>
          </a:xfrm>
          <a:prstGeom prst="rect">
            <a:avLst/>
          </a:prstGeom>
        </p:spPr>
        <p:txBody>
          <a:bodyPr vert="horz" lIns="90841" tIns="45421" rIns="90841" bIns="45421" rtlCol="0"/>
          <a:lstStyle>
            <a:lvl1pPr algn="r">
              <a:defRPr sz="1100"/>
            </a:lvl1pPr>
          </a:lstStyle>
          <a:p>
            <a:fld id="{FAA8314F-F304-4BCD-9896-D9A0D176903B}" type="datetimeFigureOut">
              <a:rPr lang="en-US" smtClean="0"/>
              <a:pPr/>
              <a:t>3/21/2017</a:t>
            </a:fld>
            <a:endParaRPr lang="en-US"/>
          </a:p>
        </p:txBody>
      </p:sp>
      <p:sp>
        <p:nvSpPr>
          <p:cNvPr id="4" name="Slide Image Placeholder 3"/>
          <p:cNvSpPr>
            <a:spLocks noGrp="1" noRot="1" noChangeAspect="1"/>
          </p:cNvSpPr>
          <p:nvPr>
            <p:ph type="sldImg" idx="2"/>
          </p:nvPr>
        </p:nvSpPr>
        <p:spPr>
          <a:xfrm>
            <a:off x="1171575" y="690563"/>
            <a:ext cx="4605338" cy="3452812"/>
          </a:xfrm>
          <a:prstGeom prst="rect">
            <a:avLst/>
          </a:prstGeom>
          <a:noFill/>
          <a:ln w="12700">
            <a:solidFill>
              <a:prstClr val="black"/>
            </a:solidFill>
          </a:ln>
        </p:spPr>
        <p:txBody>
          <a:bodyPr vert="horz" lIns="90841" tIns="45421" rIns="90841" bIns="45421" rtlCol="0" anchor="ctr"/>
          <a:lstStyle/>
          <a:p>
            <a:endParaRPr lang="en-US"/>
          </a:p>
        </p:txBody>
      </p:sp>
      <p:sp>
        <p:nvSpPr>
          <p:cNvPr id="5" name="Notes Placeholder 4"/>
          <p:cNvSpPr>
            <a:spLocks noGrp="1"/>
          </p:cNvSpPr>
          <p:nvPr>
            <p:ph type="body" sz="quarter" idx="3"/>
          </p:nvPr>
        </p:nvSpPr>
        <p:spPr>
          <a:xfrm>
            <a:off x="694691" y="4373563"/>
            <a:ext cx="5557520" cy="4143375"/>
          </a:xfrm>
          <a:prstGeom prst="rect">
            <a:avLst/>
          </a:prstGeom>
        </p:spPr>
        <p:txBody>
          <a:bodyPr vert="horz" lIns="90841" tIns="45421" rIns="90841" bIns="454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45527"/>
            <a:ext cx="3010323" cy="460375"/>
          </a:xfrm>
          <a:prstGeom prst="rect">
            <a:avLst/>
          </a:prstGeom>
        </p:spPr>
        <p:txBody>
          <a:bodyPr vert="horz" lIns="90841" tIns="45421" rIns="90841" bIns="45421" rtlCol="0" anchor="b"/>
          <a:lstStyle>
            <a:lvl1pPr algn="l">
              <a:defRPr sz="1100"/>
            </a:lvl1pPr>
          </a:lstStyle>
          <a:p>
            <a:endParaRPr lang="en-US"/>
          </a:p>
        </p:txBody>
      </p:sp>
      <p:sp>
        <p:nvSpPr>
          <p:cNvPr id="7" name="Slide Number Placeholder 6"/>
          <p:cNvSpPr>
            <a:spLocks noGrp="1"/>
          </p:cNvSpPr>
          <p:nvPr>
            <p:ph type="sldNum" sz="quarter" idx="5"/>
          </p:nvPr>
        </p:nvSpPr>
        <p:spPr>
          <a:xfrm>
            <a:off x="3934972" y="8745527"/>
            <a:ext cx="3010323" cy="460375"/>
          </a:xfrm>
          <a:prstGeom prst="rect">
            <a:avLst/>
          </a:prstGeom>
        </p:spPr>
        <p:txBody>
          <a:bodyPr vert="horz" lIns="90841" tIns="45421" rIns="90841" bIns="45421" rtlCol="0" anchor="b"/>
          <a:lstStyle>
            <a:lvl1pPr algn="r">
              <a:defRPr sz="1100"/>
            </a:lvl1pPr>
          </a:lstStyle>
          <a:p>
            <a:fld id="{4CDC7871-AF0C-4AD2-95AB-481207152E6D}" type="slidenum">
              <a:rPr lang="en-US" smtClean="0"/>
              <a:pPr/>
              <a:t>‹#›</a:t>
            </a:fld>
            <a:endParaRPr lang="en-US"/>
          </a:p>
        </p:txBody>
      </p:sp>
    </p:spTree>
    <p:extLst>
      <p:ext uri="{BB962C8B-B14F-4D97-AF65-F5344CB8AC3E}">
        <p14:creationId xmlns:p14="http://schemas.microsoft.com/office/powerpoint/2010/main" val="139116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risisprevention.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Agitation occurs in 70% of patients hospitalized with traumatic brain injury (</a:t>
            </a:r>
            <a:r>
              <a:rPr lang="en-US" dirty="0" err="1"/>
              <a:t>TBI</a:t>
            </a:r>
            <a:r>
              <a:rPr lang="en-US" dirty="0"/>
              <a:t>) and has adverse effects on length of stay and functional outcomes.  </a:t>
            </a:r>
          </a:p>
          <a:p>
            <a:pPr algn="ctr"/>
            <a:r>
              <a:rPr lang="en-US"/>
              <a:t>Agitated patients had longer lengths of stay and were less likely to be discharged home. </a:t>
            </a:r>
          </a:p>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5</a:t>
            </a:fld>
            <a:endParaRPr lang="en-US"/>
          </a:p>
        </p:txBody>
      </p:sp>
    </p:spTree>
    <p:extLst>
      <p:ext uri="{BB962C8B-B14F-4D97-AF65-F5344CB8AC3E}">
        <p14:creationId xmlns:p14="http://schemas.microsoft.com/office/powerpoint/2010/main" val="199311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external</a:t>
            </a:r>
            <a:r>
              <a:rPr lang="en-US" baseline="0" dirty="0"/>
              <a:t> factors -</a:t>
            </a:r>
            <a:r>
              <a:rPr lang="en-US" dirty="0"/>
              <a:t>an element that causes</a:t>
            </a:r>
            <a:r>
              <a:rPr lang="en-US" baseline="0" dirty="0"/>
              <a:t> or contributes to behaviors coming from outside of the body</a:t>
            </a:r>
          </a:p>
          <a:p>
            <a:endParaRPr lang="en-US" baseline="0" dirty="0"/>
          </a:p>
          <a:p>
            <a:pPr marL="342900" indent="-342900">
              <a:buFont typeface="Wingdings" pitchFamily="2" charset="2"/>
              <a:buChar char="§"/>
            </a:pPr>
            <a:r>
              <a:rPr lang="en-US" dirty="0"/>
              <a:t>Attitudes and behaviors of others around the patient.</a:t>
            </a:r>
          </a:p>
          <a:p>
            <a:pPr marL="342900" indent="-342900">
              <a:buFont typeface="Wingdings" pitchFamily="2" charset="2"/>
              <a:buChar char="§"/>
            </a:pPr>
            <a:r>
              <a:rPr lang="en-US" dirty="0"/>
              <a:t>Stimulus response (behavior occurs as an interaction between the person and his environment)</a:t>
            </a:r>
          </a:p>
          <a:p>
            <a:pPr marL="342900" indent="-342900">
              <a:buFont typeface="Wingdings" pitchFamily="2" charset="2"/>
              <a:buChar char="§"/>
            </a:pPr>
            <a:r>
              <a:rPr lang="en-US" dirty="0"/>
              <a:t>Physical environment -  Noise, temperature, smells, touch, light, taste (all 5 senses)</a:t>
            </a:r>
          </a:p>
          <a:p>
            <a:pPr marL="342900" indent="-342900">
              <a:buFont typeface="Wingdings" pitchFamily="2" charset="2"/>
              <a:buChar char="§"/>
            </a:pPr>
            <a:r>
              <a:rPr lang="en-US" dirty="0"/>
              <a:t>Level of value, dignity, and respect afforded to people </a:t>
            </a:r>
          </a:p>
          <a:p>
            <a:r>
              <a:rPr lang="en-US" dirty="0"/>
              <a:t>Story Brittany</a:t>
            </a:r>
            <a:r>
              <a:rPr lang="en-US" baseline="0" dirty="0"/>
              <a:t> </a:t>
            </a:r>
            <a:r>
              <a:rPr lang="en-US" baseline="0" dirty="0" err="1"/>
              <a:t>Tawney</a:t>
            </a:r>
            <a:r>
              <a:rPr lang="en-US" baseline="0" dirty="0"/>
              <a:t> – 24 year old woman, assault/fall down the stairs at a “party” </a:t>
            </a:r>
            <a:r>
              <a:rPr lang="en-US" baseline="0" dirty="0" err="1"/>
              <a:t>ETOH</a:t>
            </a:r>
            <a:r>
              <a:rPr lang="en-US" baseline="0" dirty="0"/>
              <a:t> and multiple substances.  Pt. physical restlessness, low frustration tolerance, easily agitated.  She was ambulatory, non compliance with medical devices and multiple attempts at elopement/smoking in her bathroom.  Agitated by multiple staff members  and attempted to elope to go see her son.  Numerous staff members responded to the code, which ramped her up even more.  We did not remove the audience and she escalated and needed assistance to return to her room by numerous staff members.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14</a:t>
            </a:fld>
            <a:endParaRPr lang="en-US"/>
          </a:p>
        </p:txBody>
      </p:sp>
    </p:spTree>
    <p:extLst>
      <p:ext uri="{BB962C8B-B14F-4D97-AF65-F5344CB8AC3E}">
        <p14:creationId xmlns:p14="http://schemas.microsoft.com/office/powerpoint/2010/main" val="111363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tx1"/>
                </a:solidFill>
              </a:rPr>
              <a:t>Unit Environmental Systems</a:t>
            </a:r>
          </a:p>
          <a:p>
            <a:pPr algn="ctr"/>
            <a:r>
              <a:rPr lang="en-US" sz="1200" dirty="0">
                <a:solidFill>
                  <a:schemeClr val="tx1"/>
                </a:solidFill>
              </a:rPr>
              <a:t>In our specialized brain injury unit, University of Maryland Rehabilitation &amp; Orthopaedic Institute has good results with minimizing external stimulation and maintaining a calm environment to maximize healing</a:t>
            </a:r>
            <a:r>
              <a:rPr lang="en-US" sz="1050" dirty="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15</a:t>
            </a:fld>
            <a:endParaRPr lang="en-US"/>
          </a:p>
        </p:txBody>
      </p:sp>
    </p:spTree>
    <p:extLst>
      <p:ext uri="{BB962C8B-B14F-4D97-AF65-F5344CB8AC3E}">
        <p14:creationId xmlns:p14="http://schemas.microsoft.com/office/powerpoint/2010/main" val="142761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highest</a:t>
            </a:r>
            <a:r>
              <a:rPr lang="en-US" baseline="0" dirty="0"/>
              <a:t> level of agitation and attempts to minimize the extra stimulation. Story?</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16</a:t>
            </a:fld>
            <a:endParaRPr lang="en-US"/>
          </a:p>
        </p:txBody>
      </p:sp>
    </p:spTree>
    <p:extLst>
      <p:ext uri="{BB962C8B-B14F-4D97-AF65-F5344CB8AC3E}">
        <p14:creationId xmlns:p14="http://schemas.microsoft.com/office/powerpoint/2010/main" val="187304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Medium</a:t>
            </a:r>
            <a:r>
              <a:rPr lang="en-US" baseline="0" dirty="0"/>
              <a:t> light level.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17</a:t>
            </a:fld>
            <a:endParaRPr lang="en-US"/>
          </a:p>
        </p:txBody>
      </p:sp>
    </p:spTree>
    <p:extLst>
      <p:ext uri="{BB962C8B-B14F-4D97-AF65-F5344CB8AC3E}">
        <p14:creationId xmlns:p14="http://schemas.microsoft.com/office/powerpoint/2010/main" val="339670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level of stimulation, low level of agitation</a:t>
            </a:r>
            <a:r>
              <a:rPr lang="en-US" baseline="0" dirty="0"/>
              <a:t> and stimulation.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18</a:t>
            </a:fld>
            <a:endParaRPr lang="en-US"/>
          </a:p>
        </p:txBody>
      </p:sp>
    </p:spTree>
    <p:extLst>
      <p:ext uri="{BB962C8B-B14F-4D97-AF65-F5344CB8AC3E}">
        <p14:creationId xmlns:p14="http://schemas.microsoft.com/office/powerpoint/2010/main" val="286282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often discuss patients every day on our units for restraints use, sitter use and their level of stimulation.  May change daily or as their progression is seen by the team members and neuropsychology.  We do not allow family members, or friend to take patients off unit who are red or red yellow.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the initial plan of care meeting, the team assigns all patients a UES level.  It is posted on a communication board and outside the room.  Sometimes, the patient may fall within 2 categories.  This also impacts our use of sitters, family members taking them off the secured unit to the cafeteria, and having time out doors on a secured court yard or healing garden.</a:t>
            </a:r>
          </a:p>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19</a:t>
            </a:fld>
            <a:endParaRPr lang="en-US"/>
          </a:p>
        </p:txBody>
      </p:sp>
    </p:spTree>
    <p:extLst>
      <p:ext uri="{BB962C8B-B14F-4D97-AF65-F5344CB8AC3E}">
        <p14:creationId xmlns:p14="http://schemas.microsoft.com/office/powerpoint/2010/main" val="233441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Stay calm</a:t>
            </a:r>
            <a:r>
              <a:rPr lang="en-US" dirty="0"/>
              <a:t>.  This is easier said than done, especially</a:t>
            </a:r>
            <a:r>
              <a:rPr lang="en-US" baseline="0" dirty="0"/>
              <a:t> when the person you are working with is screaming or making threats.  </a:t>
            </a:r>
            <a:r>
              <a:rPr lang="en-US" i="1" baseline="0" dirty="0"/>
              <a:t>Isolate.</a:t>
            </a:r>
            <a:r>
              <a:rPr lang="en-US" baseline="0" dirty="0"/>
              <a:t>  Clear the area.  Audiences watching tend to fuel the fires.  Ask for your teams assistance and don’t get caught isolated away from your team in case of your need of help</a:t>
            </a:r>
            <a:r>
              <a:rPr lang="en-US" i="1" baseline="0" dirty="0"/>
              <a:t>.  Body language</a:t>
            </a:r>
            <a:r>
              <a:rPr lang="en-US" baseline="0" dirty="0"/>
              <a:t>.  Use the supportive stance.  Be aware of your space, posture and gestures that may be interpreted as threatening.  Make your non verbal behavior consistent with your verbal message.  </a:t>
            </a:r>
            <a:r>
              <a:rPr lang="en-US" i="1" baseline="0" dirty="0"/>
              <a:t>Simple</a:t>
            </a:r>
            <a:r>
              <a:rPr lang="en-US" baseline="0" dirty="0"/>
              <a:t>.  Be clear and direct with your messages.  Avoid jargon or medical terms and choices.  When someone is beginning to lose rational control, complex information will increase the anxiety level.  </a:t>
            </a:r>
            <a:r>
              <a:rPr lang="en-US" i="1" baseline="0" dirty="0"/>
              <a:t>Questions.  </a:t>
            </a:r>
            <a:r>
              <a:rPr lang="en-US" baseline="0" dirty="0"/>
              <a:t>Restate their thoughts in your own words to show, you understand their messages.  By repeating or reflecting the message in the form of a question, you give them an opportunity to clarify and see that you care.  </a:t>
            </a:r>
            <a:r>
              <a:rPr lang="en-US" i="1" baseline="0" dirty="0"/>
              <a:t>Silence.  </a:t>
            </a:r>
            <a:r>
              <a:rPr lang="en-US" baseline="0" dirty="0"/>
              <a:t>This is an effective verbal intervention technique. Silence allows the person time to clarify their thoughts and restate ideas.  This often leads to a clearer understanding of the source of conflicts.  Quality of speech.  Specifically be aware of the tone, volume, and cadence of your speech.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20</a:t>
            </a:fld>
            <a:endParaRPr lang="en-US"/>
          </a:p>
        </p:txBody>
      </p:sp>
    </p:spTree>
    <p:extLst>
      <p:ext uri="{BB962C8B-B14F-4D97-AF65-F5344CB8AC3E}">
        <p14:creationId xmlns:p14="http://schemas.microsoft.com/office/powerpoint/2010/main" val="109327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FFFF00"/>
                </a:solidFill>
              </a:rPr>
              <a:t>Empathic.  </a:t>
            </a:r>
            <a:r>
              <a:rPr lang="en-US" dirty="0"/>
              <a:t>Try not to judge</a:t>
            </a:r>
            <a:r>
              <a:rPr lang="en-US" baseline="0" dirty="0"/>
              <a:t> or discount the feelings of an other.  </a:t>
            </a:r>
            <a:r>
              <a:rPr lang="en-US" i="1" baseline="0" dirty="0">
                <a:solidFill>
                  <a:srgbClr val="FFFF00"/>
                </a:solidFill>
              </a:rPr>
              <a:t>Clarify.  </a:t>
            </a:r>
            <a:r>
              <a:rPr lang="en-US" baseline="0" dirty="0"/>
              <a:t>Listen for the root of the problem or the facts.  Ask reflective questions and use restatements and silences. </a:t>
            </a:r>
            <a:r>
              <a:rPr lang="en-US" i="1" baseline="0" dirty="0"/>
              <a:t>Respect</a:t>
            </a:r>
            <a:r>
              <a:rPr lang="en-US" baseline="0" dirty="0"/>
              <a:t>. Stand at least 1.5 feet from the escalating person. Moving too close may increase anxiety or lead to acting out behaviors</a:t>
            </a:r>
            <a:r>
              <a:rPr lang="en-US" i="1" baseline="0" dirty="0"/>
              <a:t>.  Body position</a:t>
            </a:r>
            <a:r>
              <a:rPr lang="en-US" baseline="0" dirty="0"/>
              <a:t>.  Standing eye to eye and toe to toe with someone maybe interpreted as a challenge.  Use the supportive stance which communicates respect, coveys a nonthreatening or </a:t>
            </a:r>
            <a:r>
              <a:rPr lang="en-US" baseline="0" dirty="0" err="1"/>
              <a:t>nonchallenging</a:t>
            </a:r>
            <a:r>
              <a:rPr lang="en-US" baseline="0" dirty="0"/>
              <a:t> position, and maintains person safety</a:t>
            </a:r>
            <a:r>
              <a:rPr lang="en-US" i="1" baseline="0" dirty="0"/>
              <a:t>.  Ignore</a:t>
            </a:r>
            <a:r>
              <a:rPr lang="en-US" baseline="0" dirty="0"/>
              <a:t>.  When someone challenges your authority or a policy, redirect the attention to the issue at hand.  Avoid a power struggle</a:t>
            </a:r>
            <a:r>
              <a:rPr lang="en-US" i="1" baseline="0" dirty="0"/>
              <a:t>. Venting</a:t>
            </a:r>
            <a:r>
              <a:rPr lang="en-US" baseline="0" dirty="0"/>
              <a:t>.  Allow the release via verbal venting as much as possible to expel extra energy.  Calmly state directives and reasonable time limits. </a:t>
            </a:r>
            <a:r>
              <a:rPr lang="en-US" i="1" baseline="0" dirty="0"/>
              <a:t>Enforce.  </a:t>
            </a:r>
            <a:r>
              <a:rPr lang="en-US" baseline="0" dirty="0"/>
              <a:t>If a patient becomes belligerent, defensive or disrup0tive then clearly and concisely state limits and directives.  Calmly offer choices and consequences</a:t>
            </a:r>
            <a:r>
              <a:rPr lang="en-US" i="1" baseline="0" dirty="0"/>
              <a:t>.  Non threatening</a:t>
            </a:r>
            <a:r>
              <a:rPr lang="en-US" baseline="0" dirty="0"/>
              <a:t>.  The more someone loses control, the less the person is listening to your words.  More attention is paid to your nonverbal communications. Be aware of gestures, facial expressions, movements, and tone of voice.  Overreacting. Remain calm, rational, and professional.  Your responses will directly affect the agitated person’s behavior.   </a:t>
            </a:r>
            <a:r>
              <a:rPr lang="en-US" i="1" baseline="0" dirty="0"/>
              <a:t>Last resort only</a:t>
            </a:r>
            <a:r>
              <a:rPr lang="en-US" baseline="0" dirty="0"/>
              <a:t>.  Use the least restrictive method of intervention needed.  Physical techniques are to be used only when a patient/student is a danger to themselves or someone else.  Only when trained to do so.  </a:t>
            </a:r>
          </a:p>
        </p:txBody>
      </p:sp>
      <p:sp>
        <p:nvSpPr>
          <p:cNvPr id="4" name="Slide Number Placeholder 3"/>
          <p:cNvSpPr>
            <a:spLocks noGrp="1"/>
          </p:cNvSpPr>
          <p:nvPr>
            <p:ph type="sldNum" sz="quarter" idx="10"/>
          </p:nvPr>
        </p:nvSpPr>
        <p:spPr/>
        <p:txBody>
          <a:bodyPr/>
          <a:lstStyle/>
          <a:p>
            <a:fld id="{4CDC7871-AF0C-4AD2-95AB-481207152E6D}" type="slidenum">
              <a:rPr lang="en-US" smtClean="0"/>
              <a:pPr/>
              <a:t>21</a:t>
            </a:fld>
            <a:endParaRPr lang="en-US"/>
          </a:p>
        </p:txBody>
      </p:sp>
    </p:spTree>
    <p:extLst>
      <p:ext uri="{BB962C8B-B14F-4D97-AF65-F5344CB8AC3E}">
        <p14:creationId xmlns:p14="http://schemas.microsoft.com/office/powerpoint/2010/main" val="54792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Stay calm.  We may not be able to control</a:t>
            </a:r>
            <a:r>
              <a:rPr lang="en-US" baseline="0" dirty="0"/>
              <a:t> all the predicating factors but we can control our own response to agitation.  Helps us maintain professionalism so that staff can manage the situation by responding appropriately. </a:t>
            </a:r>
          </a:p>
          <a:p>
            <a:endParaRPr lang="en-US" baseline="0" dirty="0"/>
          </a:p>
          <a:p>
            <a:pPr algn="ctr"/>
            <a:r>
              <a:rPr lang="en-US" sz="1600" b="1" dirty="0">
                <a:solidFill>
                  <a:schemeClr val="tx1"/>
                </a:solidFill>
              </a:rPr>
              <a:t>Maintain Rational Detachment</a:t>
            </a:r>
          </a:p>
          <a:p>
            <a:pPr algn="ctr"/>
            <a:endParaRPr lang="en-US" sz="1600" b="1" dirty="0">
              <a:solidFill>
                <a:schemeClr val="tx1"/>
              </a:solidFill>
            </a:endParaRPr>
          </a:p>
          <a:p>
            <a:pPr algn="ctr"/>
            <a:r>
              <a:rPr lang="en-US" sz="1200" dirty="0">
                <a:solidFill>
                  <a:schemeClr val="tx1"/>
                </a:solidFill>
              </a:rPr>
              <a:t>Definition is the ability to manage your own behavior and attitude.  </a:t>
            </a:r>
          </a:p>
          <a:p>
            <a:pPr algn="ctr"/>
            <a:r>
              <a:rPr lang="en-US" sz="1200" dirty="0">
                <a:solidFill>
                  <a:schemeClr val="tx1"/>
                </a:solidFill>
              </a:rPr>
              <a:t>Not take the interactions personally.  </a:t>
            </a:r>
          </a:p>
          <a:p>
            <a:r>
              <a:rPr lang="en-US" baseline="0" dirty="0"/>
              <a:t>Find positive outlet for the negative energy that can be absorbed.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22</a:t>
            </a:fld>
            <a:endParaRPr lang="en-US"/>
          </a:p>
        </p:txBody>
      </p:sp>
    </p:spTree>
    <p:extLst>
      <p:ext uri="{BB962C8B-B14F-4D97-AF65-F5344CB8AC3E}">
        <p14:creationId xmlns:p14="http://schemas.microsoft.com/office/powerpoint/2010/main" val="70110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tx1"/>
                </a:solidFill>
              </a:rPr>
              <a:t>If you or your facility/ school is interested in learning Non Violent Crisis intervention – CPI. </a:t>
            </a:r>
            <a:r>
              <a:rPr lang="en-US" sz="1200" dirty="0">
                <a:solidFill>
                  <a:schemeClr val="tx1"/>
                </a:solidFill>
                <a:hlinkClick r:id="rId3"/>
              </a:rPr>
              <a:t>https://www.crisisprevention.com/</a:t>
            </a:r>
            <a:endParaRPr lang="en-US" sz="1200" dirty="0">
              <a:solidFill>
                <a:schemeClr val="tx1"/>
              </a:solidFill>
            </a:endParaRPr>
          </a:p>
          <a:p>
            <a:pPr algn="ctr"/>
            <a:r>
              <a:rPr lang="en-US" sz="1200" dirty="0">
                <a:solidFill>
                  <a:schemeClr val="tx1"/>
                </a:solidFill>
              </a:rPr>
              <a:t>Instructor training is a 4 day program. </a:t>
            </a:r>
            <a:r>
              <a:rPr lang="en-US" sz="1200">
                <a:solidFill>
                  <a:schemeClr val="tx1"/>
                </a:solidFill>
              </a:rPr>
              <a:t>Certified to teach in your hospital or school as a day and a half class for staff members and a 4 hour refresher for renewal every 2 years.  </a:t>
            </a:r>
          </a:p>
          <a:p>
            <a:endParaRPr lang="en-US"/>
          </a:p>
        </p:txBody>
      </p:sp>
      <p:sp>
        <p:nvSpPr>
          <p:cNvPr id="4" name="Slide Number Placeholder 3"/>
          <p:cNvSpPr>
            <a:spLocks noGrp="1"/>
          </p:cNvSpPr>
          <p:nvPr>
            <p:ph type="sldNum" sz="quarter" idx="10"/>
          </p:nvPr>
        </p:nvSpPr>
        <p:spPr/>
        <p:txBody>
          <a:bodyPr/>
          <a:lstStyle/>
          <a:p>
            <a:fld id="{4CDC7871-AF0C-4AD2-95AB-481207152E6D}" type="slidenum">
              <a:rPr lang="en-US" smtClean="0"/>
              <a:pPr/>
              <a:t>23</a:t>
            </a:fld>
            <a:endParaRPr lang="en-US"/>
          </a:p>
        </p:txBody>
      </p:sp>
    </p:spTree>
    <p:extLst>
      <p:ext uri="{BB962C8B-B14F-4D97-AF65-F5344CB8AC3E}">
        <p14:creationId xmlns:p14="http://schemas.microsoft.com/office/powerpoint/2010/main" val="253501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6</a:t>
            </a:fld>
            <a:endParaRPr lang="en-US"/>
          </a:p>
        </p:txBody>
      </p:sp>
    </p:spTree>
    <p:extLst>
      <p:ext uri="{BB962C8B-B14F-4D97-AF65-F5344CB8AC3E}">
        <p14:creationId xmlns:p14="http://schemas.microsoft.com/office/powerpoint/2010/main" val="384166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7</a:t>
            </a:fld>
            <a:endParaRPr lang="en-US"/>
          </a:p>
        </p:txBody>
      </p:sp>
    </p:spTree>
    <p:extLst>
      <p:ext uri="{BB962C8B-B14F-4D97-AF65-F5344CB8AC3E}">
        <p14:creationId xmlns:p14="http://schemas.microsoft.com/office/powerpoint/2010/main" val="313558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the complex and heterogeneous process of </a:t>
            </a:r>
            <a:r>
              <a:rPr lang="en-US" sz="1200" kern="1200" dirty="0" err="1">
                <a:solidFill>
                  <a:schemeClr val="tx1"/>
                </a:solidFill>
                <a:effectLst/>
                <a:latin typeface="+mn-lt"/>
                <a:ea typeface="+mn-ea"/>
                <a:cs typeface="+mn-cs"/>
              </a:rPr>
              <a:t>TBI</a:t>
            </a:r>
            <a:r>
              <a:rPr lang="en-US" sz="1200" kern="1200" dirty="0">
                <a:solidFill>
                  <a:schemeClr val="tx1"/>
                </a:solidFill>
                <a:effectLst/>
                <a:latin typeface="+mn-lt"/>
                <a:ea typeface="+mn-ea"/>
                <a:cs typeface="+mn-cs"/>
              </a:rPr>
              <a:t>, localizing cognitive behaviors and agitation to specific areas of injury remains elusive </a:t>
            </a:r>
          </a:p>
          <a:p>
            <a:r>
              <a:rPr lang="en-US" sz="1200" kern="1200" dirty="0">
                <a:solidFill>
                  <a:schemeClr val="tx1"/>
                </a:solidFill>
                <a:effectLst/>
                <a:latin typeface="+mn-lt"/>
                <a:ea typeface="+mn-ea"/>
                <a:cs typeface="+mn-cs"/>
              </a:rPr>
              <a:t>•Posttraumatic agitation may be multi-faceted and likely the consequence of a combination of different lesions and dysfunction in neurotransmitter systems </a:t>
            </a:r>
          </a:p>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8</a:t>
            </a:fld>
            <a:endParaRPr lang="en-US"/>
          </a:p>
        </p:txBody>
      </p:sp>
    </p:spTree>
    <p:extLst>
      <p:ext uri="{BB962C8B-B14F-4D97-AF65-F5344CB8AC3E}">
        <p14:creationId xmlns:p14="http://schemas.microsoft.com/office/powerpoint/2010/main" val="422308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9</a:t>
            </a:fld>
            <a:endParaRPr lang="en-US"/>
          </a:p>
        </p:txBody>
      </p:sp>
    </p:spTree>
    <p:extLst>
      <p:ext uri="{BB962C8B-B14F-4D97-AF65-F5344CB8AC3E}">
        <p14:creationId xmlns:p14="http://schemas.microsoft.com/office/powerpoint/2010/main" val="418122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2 statistics prove this issue</a:t>
            </a:r>
            <a:r>
              <a:rPr lang="en-US" baseline="0" dirty="0"/>
              <a:t> is impactful with LOS, insurance costs and outcome for discharges to the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lgn="ctr"/>
            <a:r>
              <a:rPr lang="en-US" sz="1200" dirty="0">
                <a:solidFill>
                  <a:schemeClr val="tx1"/>
                </a:solidFill>
              </a:rPr>
              <a:t>Individuals with TBI who experienced agitation for more than 26 days while in Inpatient Rehabilitation Facilities were more likely to spend longer lengths of time in the rehabilitation hospital and less likely to be discharged home. </a:t>
            </a:r>
          </a:p>
          <a:p>
            <a:pPr algn="r"/>
            <a:r>
              <a:rPr lang="en-US" sz="1200" dirty="0" err="1">
                <a:solidFill>
                  <a:schemeClr val="tx1"/>
                </a:solidFill>
              </a:rPr>
              <a:t>Bogner,JA</a:t>
            </a:r>
            <a:r>
              <a:rPr lang="en-US" sz="1200" dirty="0">
                <a:solidFill>
                  <a:schemeClr val="tx1"/>
                </a:solidFill>
              </a:rPr>
              <a:t> 2001</a:t>
            </a:r>
          </a:p>
          <a:p>
            <a:pPr algn="r"/>
            <a:r>
              <a:rPr lang="en-US" sz="1200" dirty="0">
                <a:solidFill>
                  <a:schemeClr val="tx1"/>
                </a:solidFill>
              </a:rPr>
              <a:t>American Journal of Physical Medicine Rehabilitation.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10</a:t>
            </a:fld>
            <a:endParaRPr lang="en-US"/>
          </a:p>
        </p:txBody>
      </p:sp>
    </p:spTree>
    <p:extLst>
      <p:ext uri="{BB962C8B-B14F-4D97-AF65-F5344CB8AC3E}">
        <p14:creationId xmlns:p14="http://schemas.microsoft.com/office/powerpoint/2010/main" val="69472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De-escalation disclaimer</a:t>
            </a:r>
            <a:r>
              <a:rPr lang="en-US" i="1" dirty="0"/>
              <a:t>:  </a:t>
            </a:r>
            <a:r>
              <a:rPr lang="en-US" dirty="0"/>
              <a:t>The techniques are general statements of theories used.  Not all people will respond in the same manner and individualize team approach is always the best method.  Treatment plans for behavioral impairments are best developed by direct observation and determining the antecedents that may be triggering the behavior, is not always easy or possible with a person who is confused, unable to communicate, or in a state of irrational</a:t>
            </a:r>
            <a:r>
              <a:rPr lang="en-US" baseline="0" dirty="0"/>
              <a:t> </a:t>
            </a:r>
            <a:r>
              <a:rPr lang="en-US" dirty="0"/>
              <a:t>thought processes.  </a:t>
            </a:r>
          </a:p>
          <a:p>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11</a:t>
            </a:fld>
            <a:endParaRPr lang="en-US"/>
          </a:p>
        </p:txBody>
      </p:sp>
    </p:spTree>
    <p:extLst>
      <p:ext uri="{BB962C8B-B14F-4D97-AF65-F5344CB8AC3E}">
        <p14:creationId xmlns:p14="http://schemas.microsoft.com/office/powerpoint/2010/main" val="148742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Learning the precipitating factors is important in de-escalation techniques because of the </a:t>
            </a:r>
            <a:r>
              <a:rPr lang="en-US" sz="1200" i="1" dirty="0">
                <a:solidFill>
                  <a:schemeClr val="tx1"/>
                </a:solidFill>
              </a:rPr>
              <a:t>Integrated Experience.  </a:t>
            </a:r>
            <a:r>
              <a:rPr lang="en-US" sz="1200" dirty="0">
                <a:solidFill>
                  <a:schemeClr val="tx1"/>
                </a:solidFill>
              </a:rPr>
              <a:t>Behaviors influence behaviors.  </a:t>
            </a:r>
          </a:p>
          <a:p>
            <a:endParaRPr lang="en-US" dirty="0"/>
          </a:p>
          <a:p>
            <a:r>
              <a:rPr lang="en-US" dirty="0"/>
              <a:t>Staff’s behaviors</a:t>
            </a:r>
            <a:r>
              <a:rPr lang="en-US" baseline="0" dirty="0"/>
              <a:t> influence patients, patients influence other patients behaviors, and patients behaviors influence staff. </a:t>
            </a:r>
          </a:p>
          <a:p>
            <a:r>
              <a:rPr lang="en-US" baseline="0" dirty="0"/>
              <a:t>Story about Norman Smith.  Blind patient due to injury, age of 45, high speed </a:t>
            </a:r>
            <a:r>
              <a:rPr lang="en-US" baseline="0" dirty="0" err="1"/>
              <a:t>MVA</a:t>
            </a:r>
            <a:r>
              <a:rPr lang="en-US" baseline="0" dirty="0"/>
              <a:t> vs. tractor trailer while </a:t>
            </a:r>
            <a:r>
              <a:rPr lang="en-US" baseline="0" dirty="0" err="1"/>
              <a:t>ETOH</a:t>
            </a:r>
            <a:r>
              <a:rPr lang="en-US" baseline="0" dirty="0"/>
              <a:t> and multi-substances.  Triggered by male staff members, attempts to redirect, enforcement of rules – confiscated cigarettes, and attempts at elopement or “walk outside.”  De escalation techniques which worked well with him:  established rapport with </a:t>
            </a:r>
            <a:r>
              <a:rPr lang="en-US" baseline="0" dirty="0" err="1"/>
              <a:t>Neuro</a:t>
            </a:r>
            <a:r>
              <a:rPr lang="en-US" baseline="0" dirty="0"/>
              <a:t> psych &amp; </a:t>
            </a:r>
            <a:r>
              <a:rPr lang="en-US" baseline="0" dirty="0" err="1"/>
              <a:t>TR</a:t>
            </a:r>
            <a:r>
              <a:rPr lang="en-US" baseline="0" dirty="0"/>
              <a:t>,  therapy outdoors when calm and appropriate – with blind techniques cane and techniques, Reviewing the rules and expectations when calm daily.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12</a:t>
            </a:fld>
            <a:endParaRPr lang="en-US"/>
          </a:p>
        </p:txBody>
      </p:sp>
    </p:spTree>
    <p:extLst>
      <p:ext uri="{BB962C8B-B14F-4D97-AF65-F5344CB8AC3E}">
        <p14:creationId xmlns:p14="http://schemas.microsoft.com/office/powerpoint/2010/main" val="178354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internal-an element that causes</a:t>
            </a:r>
            <a:r>
              <a:rPr lang="en-US" baseline="0" dirty="0"/>
              <a:t> or contributes to behaviors coming from inside the body.  Story of Jason Singleton.  Male, MCC thrown 20 feet from bike, unresponsive at the scene. Pt. was a Rancho III at admission to UMROI,  Pt. was often agitated, physically restless, used multiple restraints, not easily re-</a:t>
            </a:r>
            <a:r>
              <a:rPr lang="en-US" baseline="0" dirty="0" err="1"/>
              <a:t>directable</a:t>
            </a:r>
            <a:r>
              <a:rPr lang="en-US" baseline="0" dirty="0"/>
              <a:t>.  Numerous codes, long length of stay, and apparent internal triggers.  </a:t>
            </a:r>
            <a:r>
              <a:rPr lang="en-US" baseline="0" dirty="0" err="1"/>
              <a:t>Pt.s</a:t>
            </a:r>
            <a:r>
              <a:rPr lang="en-US" baseline="0" dirty="0"/>
              <a:t> impaired cognitive ability and body feelings were high triggers.  Pt. had not had a BM in several days and was insistent he was pregnant.  Ambulating rapidly in the hallways, unsafely and inquired about him.  He was perseverating on being pregnant on one of the rounds while walking with him, grabbed the bladder scanner, and he returned to his room calmly, laid down and we reapplied safety devices with his engagement to check his pregnancy status.  </a:t>
            </a:r>
            <a:endParaRPr lang="en-US" dirty="0"/>
          </a:p>
        </p:txBody>
      </p:sp>
      <p:sp>
        <p:nvSpPr>
          <p:cNvPr id="4" name="Slide Number Placeholder 3"/>
          <p:cNvSpPr>
            <a:spLocks noGrp="1"/>
          </p:cNvSpPr>
          <p:nvPr>
            <p:ph type="sldNum" sz="quarter" idx="10"/>
          </p:nvPr>
        </p:nvSpPr>
        <p:spPr/>
        <p:txBody>
          <a:bodyPr/>
          <a:lstStyle/>
          <a:p>
            <a:fld id="{4CDC7871-AF0C-4AD2-95AB-481207152E6D}" type="slidenum">
              <a:rPr lang="en-US" smtClean="0"/>
              <a:pPr/>
              <a:t>13</a:t>
            </a:fld>
            <a:endParaRPr lang="en-US"/>
          </a:p>
        </p:txBody>
      </p:sp>
    </p:spTree>
    <p:extLst>
      <p:ext uri="{BB962C8B-B14F-4D97-AF65-F5344CB8AC3E}">
        <p14:creationId xmlns:p14="http://schemas.microsoft.com/office/powerpoint/2010/main" val="302924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p:nvPr>
        </p:nvSpPr>
        <p:spPr>
          <a:xfrm>
            <a:off x="914400" y="3886200"/>
            <a:ext cx="7772400" cy="2505075"/>
          </a:xfrm>
          <a:prstGeom prst="rect">
            <a:avLst/>
          </a:prstGeom>
        </p:spPr>
        <p:txBody>
          <a:bodyPr anchor="ctr" anchorCtr="0"/>
          <a:lstStyle>
            <a:lvl1pPr algn="l">
              <a:defRPr sz="4000" b="0" i="1" cap="none" baseline="0"/>
            </a:lvl1pPr>
          </a:lstStyle>
          <a:p>
            <a:r>
              <a:rPr lang="en-US"/>
              <a:t>Click to edit Master title style</a:t>
            </a:r>
            <a:endParaRPr lang="en-US" dirty="0"/>
          </a:p>
        </p:txBody>
      </p:sp>
    </p:spTree>
    <p:extLst>
      <p:ext uri="{BB962C8B-B14F-4D97-AF65-F5344CB8AC3E}">
        <p14:creationId xmlns:p14="http://schemas.microsoft.com/office/powerpoint/2010/main" val="89396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5029200"/>
            <a:ext cx="7964488" cy="1362075"/>
          </a:xfrm>
          <a:prstGeom prst="rect">
            <a:avLst/>
          </a:prstGeom>
        </p:spPr>
        <p:txBody>
          <a:bodyPr anchor="b" anchorCtr="0"/>
          <a:lstStyle>
            <a:lvl1pPr algn="r">
              <a:defRPr sz="4000" b="0" i="1" cap="none" baseline="0"/>
            </a:lvl1pPr>
          </a:lstStyle>
          <a:p>
            <a:r>
              <a:rPr lang="en-US"/>
              <a:t>Click to edit Master title style</a:t>
            </a:r>
            <a:endParaRPr lang="en-US" dirty="0"/>
          </a:p>
        </p:txBody>
      </p:sp>
    </p:spTree>
    <p:extLst>
      <p:ext uri="{BB962C8B-B14F-4D97-AF65-F5344CB8AC3E}">
        <p14:creationId xmlns:p14="http://schemas.microsoft.com/office/powerpoint/2010/main" val="209388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8026400" cy="1308100"/>
          </a:xfrm>
          <a:prstGeom prst="rect">
            <a:avLst/>
          </a:prstGeom>
        </p:spPr>
        <p:txBody>
          <a:bodyPr anchor="ctr" anchorCtr="0"/>
          <a:lstStyle/>
          <a:p>
            <a:r>
              <a:rPr lang="en-US"/>
              <a:t>Click to edit Master title style</a:t>
            </a:r>
            <a:endParaRPr lang="en-US" dirty="0"/>
          </a:p>
        </p:txBody>
      </p:sp>
      <p:sp>
        <p:nvSpPr>
          <p:cNvPr id="3" name="Content Placeholder 2"/>
          <p:cNvSpPr>
            <a:spLocks noGrp="1"/>
          </p:cNvSpPr>
          <p:nvPr>
            <p:ph idx="1"/>
          </p:nvPr>
        </p:nvSpPr>
        <p:spPr>
          <a:xfrm>
            <a:off x="685800" y="1676400"/>
            <a:ext cx="7772400" cy="4572000"/>
          </a:xfrm>
          <a:prstGeom prst="rect">
            <a:avLst/>
          </a:prstGeom>
        </p:spPr>
        <p:txBody>
          <a:bodyPr/>
          <a:lstStyle>
            <a:lvl1pPr>
              <a:defRPr>
                <a:latin typeface="+mj-lt"/>
              </a:defRPr>
            </a:lvl1pPr>
            <a:lvl2pPr>
              <a:defRPr>
                <a:latin typeface="+mn-lt"/>
              </a:defRPr>
            </a:lvl2pPr>
            <a:lvl3pPr marL="457200" indent="-225425">
              <a:spcBef>
                <a:spcPts val="480"/>
              </a:spcBef>
              <a:defRPr>
                <a:latin typeface="+mn-lt"/>
              </a:defRPr>
            </a:lvl3pPr>
            <a:lvl4pPr>
              <a:defRPr b="0" i="0">
                <a:latin typeface="+mn-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4081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086600" cy="1295400"/>
          </a:xfrm>
          <a:prstGeom prst="rect">
            <a:avLst/>
          </a:prstGeom>
        </p:spPr>
        <p:txBody>
          <a:bodyPr anchor="ctr" anchorCtr="0"/>
          <a:lstStyle>
            <a:lvl1pPr algn="r">
              <a:spcAft>
                <a:spcPts val="600"/>
              </a:spcAft>
              <a:defRPr sz="3000" b="0" i="1" baseline="0"/>
            </a:lvl1pPr>
          </a:lstStyle>
          <a:p>
            <a:r>
              <a:rPr lang="en-US"/>
              <a:t>Click to edit Master title style</a:t>
            </a:r>
            <a:endParaRPr lang="en-US" dirty="0"/>
          </a:p>
        </p:txBody>
      </p:sp>
      <p:sp>
        <p:nvSpPr>
          <p:cNvPr id="3" name="Picture Placeholder 2"/>
          <p:cNvSpPr>
            <a:spLocks noGrp="1"/>
          </p:cNvSpPr>
          <p:nvPr>
            <p:ph type="pic" idx="1"/>
          </p:nvPr>
        </p:nvSpPr>
        <p:spPr>
          <a:xfrm>
            <a:off x="685800" y="1676400"/>
            <a:ext cx="7467600" cy="3810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charset="0"/>
            </a:endParaRPr>
          </a:p>
        </p:txBody>
      </p:sp>
      <p:sp>
        <p:nvSpPr>
          <p:cNvPr id="4" name="Text Placeholder 3"/>
          <p:cNvSpPr>
            <a:spLocks noGrp="1"/>
          </p:cNvSpPr>
          <p:nvPr>
            <p:ph type="body" sz="half" idx="2"/>
          </p:nvPr>
        </p:nvSpPr>
        <p:spPr>
          <a:xfrm>
            <a:off x="685800" y="5672138"/>
            <a:ext cx="5562600" cy="804862"/>
          </a:xfrm>
          <a:prstGeom prst="rect">
            <a:avLst/>
          </a:prstGeom>
        </p:spPr>
        <p:txBody>
          <a:bodyPr/>
          <a:lstStyle>
            <a:lvl1pPr marL="0" indent="0" algn="l">
              <a:buNone/>
              <a:defRPr sz="1400" baseline="0">
                <a:solidFill>
                  <a:srgbClr val="CC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54889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a:t>Click to edit Master title style</a:t>
            </a:r>
            <a:endParaRPr lang="en-US" dirty="0"/>
          </a:p>
        </p:txBody>
      </p:sp>
      <p:sp>
        <p:nvSpPr>
          <p:cNvPr id="7" name="Content Placeholder 2"/>
          <p:cNvSpPr>
            <a:spLocks noGrp="1"/>
          </p:cNvSpPr>
          <p:nvPr>
            <p:ph idx="1"/>
          </p:nvPr>
        </p:nvSpPr>
        <p:spPr>
          <a:xfrm>
            <a:off x="685800" y="1676400"/>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375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0"/>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062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a:t>Click to edit Master title style</a:t>
            </a:r>
            <a:endParaRPr lang="en-US" dirty="0"/>
          </a:p>
        </p:txBody>
      </p:sp>
      <p:sp>
        <p:nvSpPr>
          <p:cNvPr id="7" name="Content Placeholder 2"/>
          <p:cNvSpPr>
            <a:spLocks noGrp="1"/>
          </p:cNvSpPr>
          <p:nvPr>
            <p:ph idx="1"/>
          </p:nvPr>
        </p:nvSpPr>
        <p:spPr>
          <a:xfrm>
            <a:off x="685800" y="1676400"/>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03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0"/>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3312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UMM_TitleA-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400" y="1905000"/>
            <a:ext cx="6383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457200" rtl="0" eaLnBrk="0" fontAlgn="base" hangingPunct="0">
        <a:spcBef>
          <a:spcPct val="0"/>
        </a:spcBef>
        <a:spcAft>
          <a:spcPct val="0"/>
        </a:spcAft>
        <a:defRPr sz="4000" i="1" kern="1200">
          <a:solidFill>
            <a:schemeClr val="tx1"/>
          </a:solidFill>
          <a:latin typeface="+mn-lt"/>
          <a:ea typeface="ＭＳ Ｐゴシック" charset="0"/>
          <a:cs typeface="ＭＳ Ｐゴシック" charset="0"/>
        </a:defRPr>
      </a:lvl1pPr>
      <a:lvl2pPr algn="l" defTabSz="457200" rtl="0" eaLnBrk="0" fontAlgn="base" hangingPunct="0">
        <a:spcBef>
          <a:spcPct val="0"/>
        </a:spcBef>
        <a:spcAft>
          <a:spcPct val="0"/>
        </a:spcAft>
        <a:defRPr sz="4000" i="1">
          <a:solidFill>
            <a:schemeClr val="tx1"/>
          </a:solidFill>
          <a:latin typeface="Times New Roman" charset="0"/>
          <a:ea typeface="ＭＳ Ｐゴシック" charset="0"/>
          <a:cs typeface="ＭＳ Ｐゴシック" charset="0"/>
        </a:defRPr>
      </a:lvl2pPr>
      <a:lvl3pPr algn="l" defTabSz="457200" rtl="0" eaLnBrk="0" fontAlgn="base" hangingPunct="0">
        <a:spcBef>
          <a:spcPct val="0"/>
        </a:spcBef>
        <a:spcAft>
          <a:spcPct val="0"/>
        </a:spcAft>
        <a:defRPr sz="4000" i="1">
          <a:solidFill>
            <a:schemeClr val="tx1"/>
          </a:solidFill>
          <a:latin typeface="Times New Roman" charset="0"/>
          <a:ea typeface="ＭＳ Ｐゴシック" charset="0"/>
          <a:cs typeface="ＭＳ Ｐゴシック" charset="0"/>
        </a:defRPr>
      </a:lvl3pPr>
      <a:lvl4pPr algn="l" defTabSz="457200" rtl="0" eaLnBrk="0" fontAlgn="base" hangingPunct="0">
        <a:spcBef>
          <a:spcPct val="0"/>
        </a:spcBef>
        <a:spcAft>
          <a:spcPct val="0"/>
        </a:spcAft>
        <a:defRPr sz="4000" i="1">
          <a:solidFill>
            <a:schemeClr val="tx1"/>
          </a:solidFill>
          <a:latin typeface="Times New Roman" charset="0"/>
          <a:ea typeface="ＭＳ Ｐゴシック" charset="0"/>
          <a:cs typeface="ＭＳ Ｐゴシック" charset="0"/>
        </a:defRPr>
      </a:lvl4pPr>
      <a:lvl5pPr algn="l" defTabSz="457200" rtl="0" eaLnBrk="0" fontAlgn="base" hangingPunct="0">
        <a:spcBef>
          <a:spcPct val="0"/>
        </a:spcBef>
        <a:spcAft>
          <a:spcPct val="0"/>
        </a:spcAft>
        <a:defRPr sz="4000" i="1">
          <a:solidFill>
            <a:schemeClr val="tx1"/>
          </a:solidFill>
          <a:latin typeface="Times New Roman" charset="0"/>
          <a:ea typeface="ＭＳ Ｐゴシック" charset="0"/>
          <a:cs typeface="ＭＳ Ｐゴシック" charset="0"/>
        </a:defRPr>
      </a:lvl5pPr>
      <a:lvl6pPr marL="457200" algn="l" defTabSz="457200" rtl="0" fontAlgn="base">
        <a:spcBef>
          <a:spcPct val="0"/>
        </a:spcBef>
        <a:spcAft>
          <a:spcPct val="0"/>
        </a:spcAft>
        <a:defRPr sz="4000" i="1">
          <a:solidFill>
            <a:schemeClr val="tx1"/>
          </a:solidFill>
          <a:latin typeface="Times New Roman" charset="0"/>
          <a:ea typeface="ＭＳ Ｐゴシック" charset="0"/>
          <a:cs typeface="ＭＳ Ｐゴシック" charset="0"/>
        </a:defRPr>
      </a:lvl6pPr>
      <a:lvl7pPr marL="914400" algn="l" defTabSz="457200" rtl="0" fontAlgn="base">
        <a:spcBef>
          <a:spcPct val="0"/>
        </a:spcBef>
        <a:spcAft>
          <a:spcPct val="0"/>
        </a:spcAft>
        <a:defRPr sz="4000" i="1">
          <a:solidFill>
            <a:schemeClr val="tx1"/>
          </a:solidFill>
          <a:latin typeface="Times New Roman" charset="0"/>
          <a:ea typeface="ＭＳ Ｐゴシック" charset="0"/>
          <a:cs typeface="ＭＳ Ｐゴシック" charset="0"/>
        </a:defRPr>
      </a:lvl7pPr>
      <a:lvl8pPr marL="1371600" algn="l" defTabSz="457200" rtl="0" fontAlgn="base">
        <a:spcBef>
          <a:spcPct val="0"/>
        </a:spcBef>
        <a:spcAft>
          <a:spcPct val="0"/>
        </a:spcAft>
        <a:defRPr sz="4000" i="1">
          <a:solidFill>
            <a:schemeClr val="tx1"/>
          </a:solidFill>
          <a:latin typeface="Times New Roman" charset="0"/>
          <a:ea typeface="ＭＳ Ｐゴシック" charset="0"/>
          <a:cs typeface="ＭＳ Ｐゴシック" charset="0"/>
        </a:defRPr>
      </a:lvl8pPr>
      <a:lvl9pPr marL="1828800" algn="l" defTabSz="457200" rtl="0" fontAlgn="base">
        <a:spcBef>
          <a:spcPct val="0"/>
        </a:spcBef>
        <a:spcAft>
          <a:spcPct val="0"/>
        </a:spcAft>
        <a:defRPr sz="4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UMM_Title2-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0" y="533400"/>
            <a:ext cx="5043340" cy="15240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eaLnBrk="0" fontAlgn="base" hangingPunct="0">
        <a:spcBef>
          <a:spcPct val="0"/>
        </a:spcBef>
        <a:spcAft>
          <a:spcPct val="0"/>
        </a:spcAft>
        <a:defRPr sz="4400" i="1" kern="1200">
          <a:solidFill>
            <a:schemeClr val="tx1"/>
          </a:solidFill>
          <a:latin typeface="+mn-lt"/>
          <a:ea typeface="ＭＳ Ｐゴシック" charset="0"/>
          <a:cs typeface="Abadi MT Condensed Light"/>
        </a:defRPr>
      </a:lvl1pPr>
      <a:lvl2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2pPr>
      <a:lvl3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3pPr>
      <a:lvl4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4pPr>
      <a:lvl5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5pPr>
      <a:lvl6pPr marL="457200" algn="l" defTabSz="457200" rtl="0" fontAlgn="base">
        <a:spcBef>
          <a:spcPct val="0"/>
        </a:spcBef>
        <a:spcAft>
          <a:spcPct val="0"/>
        </a:spcAft>
        <a:defRPr sz="4400" i="1">
          <a:solidFill>
            <a:schemeClr val="tx1"/>
          </a:solidFill>
          <a:latin typeface="Times New Roman" charset="0"/>
          <a:ea typeface="ＭＳ Ｐゴシック" charset="0"/>
        </a:defRPr>
      </a:lvl6pPr>
      <a:lvl7pPr marL="914400" algn="l" defTabSz="457200" rtl="0" fontAlgn="base">
        <a:spcBef>
          <a:spcPct val="0"/>
        </a:spcBef>
        <a:spcAft>
          <a:spcPct val="0"/>
        </a:spcAft>
        <a:defRPr sz="4400" i="1">
          <a:solidFill>
            <a:schemeClr val="tx1"/>
          </a:solidFill>
          <a:latin typeface="Times New Roman" charset="0"/>
          <a:ea typeface="ＭＳ Ｐゴシック" charset="0"/>
        </a:defRPr>
      </a:lvl7pPr>
      <a:lvl8pPr marL="1371600" algn="l" defTabSz="457200" rtl="0" fontAlgn="base">
        <a:spcBef>
          <a:spcPct val="0"/>
        </a:spcBef>
        <a:spcAft>
          <a:spcPct val="0"/>
        </a:spcAft>
        <a:defRPr sz="4400" i="1">
          <a:solidFill>
            <a:schemeClr val="tx1"/>
          </a:solidFill>
          <a:latin typeface="Times New Roman" charset="0"/>
          <a:ea typeface="ＭＳ Ｐゴシック" charset="0"/>
        </a:defRPr>
      </a:lvl8pPr>
      <a:lvl9pPr marL="1828800" algn="l" defTabSz="457200" rtl="0" fontAlgn="base">
        <a:spcBef>
          <a:spcPct val="0"/>
        </a:spcBef>
        <a:spcAft>
          <a:spcPct val="0"/>
        </a:spcAft>
        <a:defRPr sz="4400" i="1">
          <a:solidFill>
            <a:schemeClr val="tx1"/>
          </a:solidFill>
          <a:latin typeface="Times New Roman"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Line 2"/>
          <p:cNvSpPr>
            <a:spLocks noChangeShapeType="1"/>
          </p:cNvSpPr>
          <p:nvPr userDrawn="1"/>
        </p:nvSpPr>
        <p:spPr bwMode="auto">
          <a:xfrm>
            <a:off x="0" y="1295400"/>
            <a:ext cx="9144000" cy="1588"/>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5" name="Rectangle 4"/>
          <p:cNvSpPr>
            <a:spLocks/>
          </p:cNvSpPr>
          <p:nvPr userDrawn="1"/>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pic>
        <p:nvPicPr>
          <p:cNvPr id="3076" name="Picture 2" descr="UMM_Swooshes-0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
          <p:cNvSpPr>
            <a:spLocks/>
          </p:cNvSpPr>
          <p:nvPr userDrawn="1"/>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pic>
        <p:nvPicPr>
          <p:cNvPr id="307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0000" y="6265863"/>
            <a:ext cx="1384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Lst>
  <p:transition/>
  <p:txStyles>
    <p:titleStyle>
      <a:lvl1pPr marL="39688" indent="-39688" algn="r" rtl="0" eaLnBrk="0" fontAlgn="base" hangingPunct="0">
        <a:spcBef>
          <a:spcPct val="0"/>
        </a:spcBef>
        <a:spcAft>
          <a:spcPct val="0"/>
        </a:spcAft>
        <a:defRPr sz="3000" i="1">
          <a:solidFill>
            <a:schemeClr val="tx1"/>
          </a:solidFill>
          <a:latin typeface="+mn-lt"/>
          <a:ea typeface="ＭＳ Ｐゴシック" charset="0"/>
          <a:cs typeface="ＭＳ Ｐゴシック" charset="0"/>
          <a:sym typeface="Times New Roman" pitchFamily="18" charset="0"/>
        </a:defRPr>
      </a:lvl1pPr>
      <a:lvl2pPr marL="39688" indent="-39688" algn="r"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sym typeface="Times New Roman" pitchFamily="18" charset="0"/>
        </a:defRPr>
      </a:lvl2pPr>
      <a:lvl3pPr marL="39688" indent="-39688" algn="r"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sym typeface="Times New Roman" pitchFamily="18" charset="0"/>
        </a:defRPr>
      </a:lvl3pPr>
      <a:lvl4pPr marL="39688" indent="-39688" algn="r"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sym typeface="Times New Roman" pitchFamily="18" charset="0"/>
        </a:defRPr>
      </a:lvl4pPr>
      <a:lvl5pPr marL="39688" indent="-39688" algn="r"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sym typeface="Times New Roman" pitchFamily="18" charset="0"/>
        </a:defRPr>
      </a:lvl5pPr>
      <a:lvl6pPr marL="496888" algn="r" rtl="0" fontAlgn="base">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6pPr>
      <a:lvl7pPr marL="954088" algn="r" rtl="0" fontAlgn="base">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7pPr>
      <a:lvl8pPr marL="1411288" algn="r" rtl="0" fontAlgn="base">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8pPr>
      <a:lvl9pPr marL="1868488" algn="r" rtl="0" fontAlgn="base">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9pPr>
    </p:titleStyle>
    <p:bodyStyle>
      <a:lvl1pPr marL="342900" indent="-342900" algn="l" rtl="0" eaLnBrk="0" fontAlgn="base" hangingPunct="0">
        <a:spcBef>
          <a:spcPts val="700"/>
        </a:spcBef>
        <a:spcAft>
          <a:spcPct val="0"/>
        </a:spcAft>
        <a:defRPr sz="2200">
          <a:solidFill>
            <a:srgbClr val="CC0000"/>
          </a:solidFill>
          <a:latin typeface="+mj-lt"/>
          <a:ea typeface="ＭＳ Ｐゴシック" charset="0"/>
          <a:cs typeface="ＭＳ Ｐゴシック" charset="0"/>
          <a:sym typeface="Arial" pitchFamily="34" charset="0"/>
        </a:defRPr>
      </a:lvl1pPr>
      <a:lvl2pPr marL="742950" indent="-285750" algn="l" rtl="0" eaLnBrk="0" fontAlgn="base" hangingPunct="0">
        <a:spcBef>
          <a:spcPts val="1000"/>
        </a:spcBef>
        <a:spcAft>
          <a:spcPct val="0"/>
        </a:spcAft>
        <a:defRPr sz="2000">
          <a:solidFill>
            <a:schemeClr val="tx1"/>
          </a:solidFill>
          <a:latin typeface="+mn-lt"/>
          <a:ea typeface="ＭＳ Ｐゴシック" charset="0"/>
          <a:cs typeface="+mj-cs"/>
          <a:sym typeface="Times New Roman" pitchFamily="18" charset="0"/>
        </a:defRPr>
      </a:lvl2pPr>
      <a:lvl3pPr marL="457200" indent="-279400" algn="l" rtl="0" eaLnBrk="0" fontAlgn="base" hangingPunct="0">
        <a:spcBef>
          <a:spcPts val="600"/>
        </a:spcBef>
        <a:spcAft>
          <a:spcPct val="0"/>
        </a:spcAft>
        <a:buClr>
          <a:srgbClr val="CC0000"/>
        </a:buClr>
        <a:buSzPct val="100000"/>
        <a:buFont typeface="Times New Roman" pitchFamily="18" charset="0"/>
        <a:buChar char="•"/>
        <a:defRPr sz="2000" i="1">
          <a:solidFill>
            <a:srgbClr val="CC0000"/>
          </a:solidFill>
          <a:latin typeface="+mn-lt"/>
          <a:ea typeface="ＭＳ Ｐゴシック" charset="0"/>
          <a:cs typeface="+mj-cs"/>
          <a:sym typeface="Times New Roman" pitchFamily="18" charset="0"/>
        </a:defRPr>
      </a:lvl3pPr>
      <a:lvl4pPr marL="698500" indent="-228600" algn="l" rtl="0" eaLnBrk="0" fontAlgn="base" hangingPunct="0">
        <a:spcBef>
          <a:spcPts val="500"/>
        </a:spcBef>
        <a:spcAft>
          <a:spcPct val="0"/>
        </a:spcAft>
        <a:buClr>
          <a:srgbClr val="000000"/>
        </a:buClr>
        <a:buSzPct val="100000"/>
        <a:buFont typeface="Times New Roman" pitchFamily="18" charset="0"/>
        <a:buChar char="–"/>
        <a:defRPr sz="2000">
          <a:solidFill>
            <a:schemeClr val="tx1"/>
          </a:solidFill>
          <a:latin typeface="+mn-lt"/>
          <a:ea typeface="ＭＳ Ｐゴシック" charset="0"/>
          <a:cs typeface="+mj-cs"/>
          <a:sym typeface="Times New Roman" pitchFamily="18" charset="0"/>
        </a:defRPr>
      </a:lvl4pPr>
      <a:lvl5pPr marL="698500" indent="-228600" algn="l" rtl="0" eaLnBrk="0" fontAlgn="base" hangingPunct="0">
        <a:spcBef>
          <a:spcPts val="500"/>
        </a:spcBef>
        <a:spcAft>
          <a:spcPct val="0"/>
        </a:spcAft>
        <a:buClr>
          <a:srgbClr val="CC0000"/>
        </a:buClr>
        <a:buSzPct val="100000"/>
        <a:buFont typeface="Arial" pitchFamily="34" charset="0"/>
        <a:buChar char="•"/>
        <a:defRPr>
          <a:solidFill>
            <a:srgbClr val="CC0000"/>
          </a:solidFill>
          <a:latin typeface="+mj-lt"/>
          <a:ea typeface="ＭＳ Ｐゴシック" charset="0"/>
          <a:cs typeface="+mn-cs"/>
          <a:sym typeface="Arial" pitchFamily="34" charset="0"/>
        </a:defRPr>
      </a:lvl5pPr>
      <a:lvl6pPr marL="1155700" indent="-228600" algn="l" rtl="0" fontAlgn="base">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6pPr>
      <a:lvl7pPr marL="1612900" indent="-228600" algn="l" rtl="0" fontAlgn="base">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7pPr>
      <a:lvl8pPr marL="2070100" indent="-228600" algn="l" rtl="0" fontAlgn="base">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8pPr>
      <a:lvl9pPr marL="2527300" indent="-228600" algn="l" rtl="0" fontAlgn="base">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p>
        </p:txBody>
      </p:sp>
      <p:sp>
        <p:nvSpPr>
          <p:cNvPr id="4099" name="Line 3"/>
          <p:cNvSpPr>
            <a:spLocks noChangeShapeType="1"/>
          </p:cNvSpPr>
          <p:nvPr userDrawn="1"/>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00" name="Picture 8" descr="UMM_Opt1-PPTb-0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p>
        </p:txBody>
      </p:sp>
      <p:sp>
        <p:nvSpPr>
          <p:cNvPr id="5123" name="Line 3"/>
          <p:cNvSpPr>
            <a:spLocks noChangeShapeType="1"/>
          </p:cNvSpPr>
          <p:nvPr userDrawn="1"/>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risisprevention.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handlewithcare.com/?gclid=CNvZ3tvYx9ICFYmPswodYSkDMQ" TargetMode="External"/><Relationship Id="rId4" Type="http://schemas.openxmlformats.org/officeDocument/2006/relationships/hyperlink" Target="http://www.cesa2.org/programs/nvc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964488" cy="3114675"/>
          </a:xfrm>
        </p:spPr>
        <p:txBody>
          <a:bodyPr/>
          <a:lstStyle/>
          <a:p>
            <a:r>
              <a:rPr lang="en-US" b="1" dirty="0"/>
              <a:t>De-Escalation Techniques:</a:t>
            </a:r>
            <a:br>
              <a:rPr lang="en-US" b="1" dirty="0"/>
            </a:br>
            <a:r>
              <a:rPr lang="en-US" sz="2400" dirty="0"/>
              <a:t>De-escalation techniques used with the brain injury population in an acute/chronic inpatient setting</a:t>
            </a:r>
            <a:br>
              <a:rPr lang="en-US" sz="2400" dirty="0"/>
            </a:br>
            <a:br>
              <a:rPr lang="en-US" sz="2400" dirty="0"/>
            </a:br>
            <a:r>
              <a:rPr lang="en-US" sz="2400" dirty="0"/>
              <a:t> </a:t>
            </a:r>
            <a:br>
              <a:rPr lang="en-US" sz="2400" dirty="0"/>
            </a:br>
            <a:r>
              <a:rPr lang="en-US" sz="2400" dirty="0"/>
              <a:t>Dan Gladmon, </a:t>
            </a:r>
            <a:r>
              <a:rPr lang="en-US" sz="2400" dirty="0" err="1"/>
              <a:t>MPT</a:t>
            </a:r>
            <a:br>
              <a:rPr lang="en-US" sz="2400" dirty="0"/>
            </a:br>
            <a:r>
              <a:rPr lang="en-US" sz="2400" dirty="0"/>
              <a:t>	Candace Rebuck, </a:t>
            </a:r>
            <a:r>
              <a:rPr lang="en-US" sz="2400" dirty="0" err="1"/>
              <a:t>CTRS</a:t>
            </a:r>
            <a:r>
              <a:rPr lang="en-US" sz="2400" dirty="0"/>
              <a:t>, </a:t>
            </a:r>
            <a:r>
              <a:rPr lang="en-US" sz="2400" dirty="0" err="1"/>
              <a:t>CBIS</a:t>
            </a:r>
            <a:endParaRPr lang="en-US" sz="24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4000" dirty="0">
                <a:solidFill>
                  <a:schemeClr val="tx1"/>
                </a:solidFill>
              </a:rPr>
              <a:t>Agitation for more than 26 days can lead to:</a:t>
            </a:r>
          </a:p>
          <a:p>
            <a:pPr lvl="1">
              <a:buFont typeface="Arial" panose="020B0604020202020204" pitchFamily="34" charset="0"/>
              <a:buChar char="•"/>
            </a:pPr>
            <a:r>
              <a:rPr lang="en-US" sz="3800" dirty="0"/>
              <a:t>Longer inpatient rehabilitation stays</a:t>
            </a:r>
          </a:p>
          <a:p>
            <a:pPr lvl="1">
              <a:buFont typeface="Arial" panose="020B0604020202020204" pitchFamily="34" charset="0"/>
              <a:buChar char="•"/>
            </a:pPr>
            <a:r>
              <a:rPr lang="en-US" sz="3800" dirty="0">
                <a:solidFill>
                  <a:schemeClr val="tx1"/>
                </a:solidFill>
              </a:rPr>
              <a:t>Lower likelihood to be discharged home</a:t>
            </a:r>
          </a:p>
          <a:p>
            <a:pPr marL="457200" lvl="1" indent="0"/>
            <a:endParaRPr lang="en-US" sz="1200" dirty="0">
              <a:solidFill>
                <a:schemeClr val="tx1"/>
              </a:solidFill>
            </a:endParaRPr>
          </a:p>
          <a:p>
            <a:r>
              <a:rPr lang="en-US" sz="1600" dirty="0" err="1">
                <a:solidFill>
                  <a:schemeClr val="tx1"/>
                </a:solidFill>
              </a:rPr>
              <a:t>Bogner,JA</a:t>
            </a:r>
            <a:r>
              <a:rPr lang="en-US" sz="1600" dirty="0">
                <a:solidFill>
                  <a:schemeClr val="tx1"/>
                </a:solidFill>
              </a:rPr>
              <a:t> (2001) American Journal of Physical Medicine Rehabilitation</a:t>
            </a:r>
          </a:p>
          <a:p>
            <a:endParaRPr lang="en-US" dirty="0"/>
          </a:p>
        </p:txBody>
      </p:sp>
    </p:spTree>
    <p:extLst>
      <p:ext uri="{BB962C8B-B14F-4D97-AF65-F5344CB8AC3E}">
        <p14:creationId xmlns:p14="http://schemas.microsoft.com/office/powerpoint/2010/main" val="12627082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524000"/>
            <a:ext cx="7924800" cy="5447645"/>
          </a:xfrm>
          <a:prstGeom prst="rect">
            <a:avLst/>
          </a:prstGeom>
          <a:noFill/>
        </p:spPr>
        <p:txBody>
          <a:bodyPr wrap="square" rtlCol="0">
            <a:spAutoFit/>
          </a:bodyPr>
          <a:lstStyle/>
          <a:p>
            <a:pPr marL="342900" indent="-342900">
              <a:buFont typeface="Arial" panose="020B0604020202020204" pitchFamily="34" charset="0"/>
              <a:buChar char="•"/>
            </a:pPr>
            <a:r>
              <a:rPr lang="en-US" sz="3600" b="1" dirty="0"/>
              <a:t>Techniques are general statements of theories.</a:t>
            </a:r>
          </a:p>
          <a:p>
            <a:pPr marL="342900" indent="-342900">
              <a:buFont typeface="Arial" panose="020B0604020202020204" pitchFamily="34" charset="0"/>
              <a:buChar char="•"/>
            </a:pPr>
            <a:r>
              <a:rPr lang="en-US" sz="3600" b="1" dirty="0"/>
              <a:t>People respond differently.</a:t>
            </a:r>
          </a:p>
          <a:p>
            <a:pPr marL="342900" indent="-342900">
              <a:buFont typeface="Arial" panose="020B0604020202020204" pitchFamily="34" charset="0"/>
              <a:buChar char="•"/>
            </a:pPr>
            <a:r>
              <a:rPr lang="en-US" sz="3600" b="1" dirty="0"/>
              <a:t>Treatment plans based on direct observation are best.</a:t>
            </a:r>
          </a:p>
          <a:p>
            <a:pPr marL="342900" indent="-342900">
              <a:buFont typeface="Arial" panose="020B0604020202020204" pitchFamily="34" charset="0"/>
              <a:buChar char="•"/>
            </a:pPr>
            <a:r>
              <a:rPr lang="en-US" sz="3600" b="1" dirty="0"/>
              <a:t>Determining the triggers of behavior is not easy.</a:t>
            </a:r>
          </a:p>
          <a:p>
            <a:pPr marL="800100" lvl="1" indent="-342900">
              <a:buFont typeface="Courier New" panose="02070309020205020404" pitchFamily="49" charset="0"/>
              <a:buChar char="o"/>
            </a:pPr>
            <a:r>
              <a:rPr lang="en-US" dirty="0"/>
              <a:t>Confusion</a:t>
            </a:r>
          </a:p>
          <a:p>
            <a:pPr marL="800100" lvl="1" indent="-342900">
              <a:buFont typeface="Courier New" panose="02070309020205020404" pitchFamily="49" charset="0"/>
              <a:buChar char="o"/>
            </a:pPr>
            <a:r>
              <a:rPr lang="en-US" dirty="0"/>
              <a:t>Unable to communicate</a:t>
            </a:r>
          </a:p>
          <a:p>
            <a:pPr marL="800100" lvl="1" indent="-342900">
              <a:buFont typeface="Courier New" panose="02070309020205020404" pitchFamily="49" charset="0"/>
              <a:buChar char="o"/>
            </a:pPr>
            <a:r>
              <a:rPr lang="en-US" dirty="0"/>
              <a:t>Irrational</a:t>
            </a:r>
          </a:p>
          <a:p>
            <a:endParaRPr lang="en-US" dirty="0"/>
          </a:p>
        </p:txBody>
      </p:sp>
    </p:spTree>
    <p:extLst>
      <p:ext uri="{BB962C8B-B14F-4D97-AF65-F5344CB8AC3E}">
        <p14:creationId xmlns:p14="http://schemas.microsoft.com/office/powerpoint/2010/main" val="886960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3" end="3"/>
                                            </p:txEl>
                                          </p:spTgt>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anim calcmode="lin" valueType="num">
                                      <p:cBhvr>
                                        <p:cTn id="34"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5">
                                            <p:txEl>
                                              <p:pRg st="4" end="4"/>
                                            </p:txEl>
                                          </p:spTgt>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2000"/>
                                        <p:tgtEl>
                                          <p:spTgt spid="5">
                                            <p:txEl>
                                              <p:pRg st="5" end="5"/>
                                            </p:txEl>
                                          </p:spTgt>
                                        </p:tgtEl>
                                      </p:cBhvr>
                                    </p:animEffect>
                                    <p:anim calcmode="lin" valueType="num">
                                      <p:cBhvr>
                                        <p:cTn id="39"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40" dur="2000" fill="hold"/>
                                        <p:tgtEl>
                                          <p:spTgt spid="5">
                                            <p:txEl>
                                              <p:pRg st="5" end="5"/>
                                            </p:tx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2000"/>
                                        <p:tgtEl>
                                          <p:spTgt spid="5">
                                            <p:txEl>
                                              <p:pRg st="6" end="6"/>
                                            </p:txEl>
                                          </p:spTgt>
                                        </p:tgtEl>
                                      </p:cBhvr>
                                    </p:animEffect>
                                    <p:anim calcmode="lin" valueType="num">
                                      <p:cBhvr>
                                        <p:cTn id="44"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24000"/>
            <a:ext cx="7924800" cy="5029200"/>
          </a:xfrm>
        </p:spPr>
        <p:txBody>
          <a:bodyPr/>
          <a:lstStyle/>
          <a:p>
            <a:pPr marL="342900" indent="-342900" algn="ctr">
              <a:buFont typeface="Arial" panose="020B0604020202020204" pitchFamily="34" charset="0"/>
              <a:buChar char="•"/>
            </a:pPr>
            <a:r>
              <a:rPr lang="en-US" sz="3600" b="1" dirty="0">
                <a:solidFill>
                  <a:schemeClr val="tx1"/>
                </a:solidFill>
              </a:rPr>
              <a:t>Identifying the triggers of behavior is important.</a:t>
            </a:r>
          </a:p>
          <a:p>
            <a:pPr algn="ctr"/>
            <a:endParaRPr lang="en-US" sz="3600" b="1" dirty="0">
              <a:solidFill>
                <a:schemeClr val="tx1"/>
              </a:solidFill>
            </a:endParaRPr>
          </a:p>
          <a:p>
            <a:pPr marL="342900" indent="-342900" algn="ctr">
              <a:buFont typeface="Arial" panose="020B0604020202020204" pitchFamily="34" charset="0"/>
              <a:buChar char="•"/>
            </a:pPr>
            <a:r>
              <a:rPr lang="en-US" sz="3600" b="1" dirty="0">
                <a:solidFill>
                  <a:schemeClr val="tx1"/>
                </a:solidFill>
              </a:rPr>
              <a:t>The </a:t>
            </a:r>
            <a:r>
              <a:rPr lang="en-US" sz="3600" b="1" i="1" dirty="0">
                <a:solidFill>
                  <a:schemeClr val="tx1"/>
                </a:solidFill>
              </a:rPr>
              <a:t>INTEGRATED EXPERIENCE </a:t>
            </a:r>
            <a:r>
              <a:rPr lang="en-US" sz="3600" b="1" dirty="0">
                <a:solidFill>
                  <a:schemeClr val="tx1"/>
                </a:solidFill>
              </a:rPr>
              <a:t>is important.</a:t>
            </a:r>
          </a:p>
          <a:p>
            <a:pPr algn="ctr"/>
            <a:endParaRPr lang="en-US" sz="3600" b="1" dirty="0">
              <a:solidFill>
                <a:schemeClr val="tx1"/>
              </a:solidFill>
            </a:endParaRPr>
          </a:p>
          <a:p>
            <a:pPr marL="342900" indent="-342900" algn="ctr">
              <a:buFont typeface="Arial" panose="020B0604020202020204" pitchFamily="34" charset="0"/>
              <a:buChar char="•"/>
            </a:pPr>
            <a:r>
              <a:rPr lang="en-US" sz="3600" b="1" dirty="0">
                <a:solidFill>
                  <a:schemeClr val="tx1"/>
                </a:solidFill>
              </a:rPr>
              <a:t>Behaviors influence behaviors.</a:t>
            </a:r>
          </a:p>
          <a:p>
            <a:pPr algn="ctr"/>
            <a:endParaRPr lang="en-US" sz="2400" dirty="0">
              <a:solidFill>
                <a:schemeClr val="tx1"/>
              </a:solidFill>
            </a:endParaRPr>
          </a:p>
          <a:p>
            <a:endParaRPr lang="en-US" dirty="0"/>
          </a:p>
        </p:txBody>
      </p:sp>
    </p:spTree>
    <p:extLst>
      <p:ext uri="{BB962C8B-B14F-4D97-AF65-F5344CB8AC3E}">
        <p14:creationId xmlns:p14="http://schemas.microsoft.com/office/powerpoint/2010/main" val="3327048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600200"/>
            <a:ext cx="7239000" cy="707886"/>
          </a:xfrm>
          <a:prstGeom prst="rect">
            <a:avLst/>
          </a:prstGeom>
          <a:noFill/>
        </p:spPr>
        <p:txBody>
          <a:bodyPr wrap="square" rtlCol="0">
            <a:spAutoFit/>
          </a:bodyPr>
          <a:lstStyle/>
          <a:p>
            <a:pPr algn="ctr"/>
            <a:r>
              <a:rPr lang="en-US" sz="4000" b="1" dirty="0"/>
              <a:t>Internal Triggers of Behavior</a:t>
            </a:r>
          </a:p>
        </p:txBody>
      </p:sp>
      <p:sp>
        <p:nvSpPr>
          <p:cNvPr id="2" name="Rectangle 1"/>
          <p:cNvSpPr/>
          <p:nvPr/>
        </p:nvSpPr>
        <p:spPr>
          <a:xfrm>
            <a:off x="1524000" y="2514600"/>
            <a:ext cx="6400800" cy="3785652"/>
          </a:xfrm>
          <a:prstGeom prst="rect">
            <a:avLst/>
          </a:prstGeom>
        </p:spPr>
        <p:txBody>
          <a:bodyPr wrap="square">
            <a:spAutoFit/>
          </a:bodyPr>
          <a:lstStyle/>
          <a:p>
            <a:pPr marL="342900" indent="-342900">
              <a:buFont typeface="Wingdings" pitchFamily="2" charset="2"/>
              <a:buChar char="§"/>
            </a:pPr>
            <a:r>
              <a:rPr lang="en-US" dirty="0"/>
              <a:t>Pain</a:t>
            </a:r>
          </a:p>
          <a:p>
            <a:pPr marL="342900" indent="-342900">
              <a:buFont typeface="Wingdings" pitchFamily="2" charset="2"/>
              <a:buChar char="§"/>
            </a:pPr>
            <a:r>
              <a:rPr lang="en-US" dirty="0"/>
              <a:t>Mental health problems (dual diagnosis)</a:t>
            </a:r>
          </a:p>
          <a:p>
            <a:pPr marL="342900" indent="-342900">
              <a:buFont typeface="Wingdings" pitchFamily="2" charset="2"/>
              <a:buChar char="§"/>
            </a:pPr>
            <a:r>
              <a:rPr lang="en-US" dirty="0"/>
              <a:t>Hunger</a:t>
            </a:r>
          </a:p>
          <a:p>
            <a:pPr marL="342900" indent="-342900">
              <a:buFont typeface="Wingdings" pitchFamily="2" charset="2"/>
              <a:buChar char="§"/>
            </a:pPr>
            <a:r>
              <a:rPr lang="en-US" dirty="0"/>
              <a:t>Temperature</a:t>
            </a:r>
          </a:p>
          <a:p>
            <a:pPr marL="342900" indent="-342900">
              <a:buFont typeface="Wingdings" pitchFamily="2" charset="2"/>
              <a:buChar char="§"/>
            </a:pPr>
            <a:r>
              <a:rPr lang="en-US" dirty="0"/>
              <a:t>Infection</a:t>
            </a:r>
          </a:p>
          <a:p>
            <a:pPr marL="342900" indent="-342900">
              <a:buFont typeface="Wingdings" pitchFamily="2" charset="2"/>
              <a:buChar char="§"/>
            </a:pPr>
            <a:r>
              <a:rPr lang="en-US" dirty="0"/>
              <a:t>Toileting needs</a:t>
            </a:r>
          </a:p>
          <a:p>
            <a:pPr marL="342900" indent="-342900">
              <a:buFont typeface="Wingdings" pitchFamily="2" charset="2"/>
              <a:buChar char="§"/>
            </a:pPr>
            <a:r>
              <a:rPr lang="en-US" dirty="0"/>
              <a:t>Impaired cognitive ability</a:t>
            </a:r>
          </a:p>
          <a:p>
            <a:pPr marL="342900" indent="-342900">
              <a:buFont typeface="Wingdings" pitchFamily="2" charset="2"/>
              <a:buChar char="§"/>
            </a:pPr>
            <a:r>
              <a:rPr lang="en-US" dirty="0"/>
              <a:t>Impaired communication skills</a:t>
            </a:r>
          </a:p>
          <a:p>
            <a:pPr marL="342900" indent="-342900">
              <a:buFont typeface="Wingdings" pitchFamily="2" charset="2"/>
              <a:buChar char="§"/>
            </a:pPr>
            <a:r>
              <a:rPr lang="en-US" dirty="0"/>
              <a:t>Loss of self esteem/ loss of control</a:t>
            </a:r>
          </a:p>
          <a:p>
            <a:pPr marL="342900" indent="-342900">
              <a:buFont typeface="Wingdings" pitchFamily="2" charset="2"/>
              <a:buChar char="§"/>
            </a:pPr>
            <a:r>
              <a:rPr lang="en-US" dirty="0"/>
              <a:t>Poor coping mechanisms</a:t>
            </a:r>
          </a:p>
        </p:txBody>
      </p:sp>
    </p:spTree>
    <p:extLst>
      <p:ext uri="{BB962C8B-B14F-4D97-AF65-F5344CB8AC3E}">
        <p14:creationId xmlns:p14="http://schemas.microsoft.com/office/powerpoint/2010/main" val="1384432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524000"/>
            <a:ext cx="6400800" cy="1323439"/>
          </a:xfrm>
          <a:prstGeom prst="rect">
            <a:avLst/>
          </a:prstGeom>
          <a:noFill/>
        </p:spPr>
        <p:txBody>
          <a:bodyPr wrap="square" rtlCol="0">
            <a:spAutoFit/>
          </a:bodyPr>
          <a:lstStyle/>
          <a:p>
            <a:pPr algn="ctr"/>
            <a:r>
              <a:rPr lang="en-US" sz="4000" b="1" dirty="0"/>
              <a:t>External Triggers of Behavior</a:t>
            </a:r>
          </a:p>
        </p:txBody>
      </p:sp>
      <p:sp>
        <p:nvSpPr>
          <p:cNvPr id="6" name="TextBox 5"/>
          <p:cNvSpPr txBox="1"/>
          <p:nvPr/>
        </p:nvSpPr>
        <p:spPr>
          <a:xfrm>
            <a:off x="990600" y="3200400"/>
            <a:ext cx="7467600" cy="2308324"/>
          </a:xfrm>
          <a:prstGeom prst="rect">
            <a:avLst/>
          </a:prstGeom>
          <a:noFill/>
        </p:spPr>
        <p:txBody>
          <a:bodyPr wrap="square" rtlCol="0">
            <a:spAutoFit/>
          </a:bodyPr>
          <a:lstStyle/>
          <a:p>
            <a:pPr marL="342900" indent="-342900">
              <a:buFont typeface="Wingdings" pitchFamily="2" charset="2"/>
              <a:buChar char="§"/>
            </a:pPr>
            <a:r>
              <a:rPr lang="en-US" sz="3600" dirty="0"/>
              <a:t>Attitudes and behaviors of others.</a:t>
            </a:r>
          </a:p>
          <a:p>
            <a:pPr marL="342900" indent="-342900">
              <a:buFont typeface="Wingdings" pitchFamily="2" charset="2"/>
              <a:buChar char="§"/>
            </a:pPr>
            <a:r>
              <a:rPr lang="en-US" sz="3600" dirty="0"/>
              <a:t>Stimulus response.</a:t>
            </a:r>
          </a:p>
          <a:p>
            <a:pPr marL="342900" indent="-342900">
              <a:buFont typeface="Wingdings" pitchFamily="2" charset="2"/>
              <a:buChar char="§"/>
            </a:pPr>
            <a:r>
              <a:rPr lang="en-US" sz="3600" dirty="0"/>
              <a:t>Physical environment.</a:t>
            </a:r>
          </a:p>
          <a:p>
            <a:pPr marL="342900" indent="-342900">
              <a:buFont typeface="Wingdings" pitchFamily="2" charset="2"/>
              <a:buChar char="§"/>
            </a:pPr>
            <a:r>
              <a:rPr lang="en-US" sz="3600" dirty="0"/>
              <a:t>Value, dignity, and respect.</a:t>
            </a:r>
          </a:p>
        </p:txBody>
      </p:sp>
    </p:spTree>
    <p:extLst>
      <p:ext uri="{BB962C8B-B14F-4D97-AF65-F5344CB8AC3E}">
        <p14:creationId xmlns:p14="http://schemas.microsoft.com/office/powerpoint/2010/main" val="744998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1524000"/>
            <a:ext cx="7543800" cy="4800600"/>
          </a:xfrm>
        </p:spPr>
        <p:txBody>
          <a:bodyPr/>
          <a:lstStyle/>
          <a:p>
            <a:pPr algn="ctr"/>
            <a:r>
              <a:rPr lang="en-US" sz="4000" b="1" dirty="0">
                <a:solidFill>
                  <a:schemeClr val="tx1"/>
                </a:solidFill>
              </a:rPr>
              <a:t>A Unit Environment System (UES)</a:t>
            </a:r>
          </a:p>
          <a:p>
            <a:pPr algn="ctr"/>
            <a:endParaRPr lang="en-US" b="1" dirty="0">
              <a:solidFill>
                <a:schemeClr val="tx1"/>
              </a:solidFill>
            </a:endParaRPr>
          </a:p>
          <a:p>
            <a:pPr marL="457200" indent="-457200" algn="ctr">
              <a:buFont typeface="Arial" panose="020B0604020202020204" pitchFamily="34" charset="0"/>
              <a:buChar char="•"/>
            </a:pPr>
            <a:r>
              <a:rPr lang="en-US" sz="4000" i="1" dirty="0">
                <a:solidFill>
                  <a:schemeClr val="tx1"/>
                </a:solidFill>
              </a:rPr>
              <a:t>Minimize</a:t>
            </a:r>
            <a:r>
              <a:rPr lang="en-US" sz="4000" dirty="0">
                <a:solidFill>
                  <a:schemeClr val="tx1"/>
                </a:solidFill>
              </a:rPr>
              <a:t> </a:t>
            </a:r>
            <a:r>
              <a:rPr lang="en-US" sz="4000" b="1" dirty="0">
                <a:solidFill>
                  <a:schemeClr val="tx1"/>
                </a:solidFill>
              </a:rPr>
              <a:t>EXTERNAL</a:t>
            </a:r>
            <a:r>
              <a:rPr lang="en-US" sz="4000" dirty="0">
                <a:solidFill>
                  <a:schemeClr val="tx1"/>
                </a:solidFill>
              </a:rPr>
              <a:t> stimulation</a:t>
            </a:r>
          </a:p>
          <a:p>
            <a:pPr marL="457200" indent="-457200" algn="ctr">
              <a:buFont typeface="Arial" panose="020B0604020202020204" pitchFamily="34" charset="0"/>
              <a:buChar char="•"/>
            </a:pPr>
            <a:r>
              <a:rPr lang="en-US" sz="4000" i="1" dirty="0">
                <a:solidFill>
                  <a:schemeClr val="tx1"/>
                </a:solidFill>
              </a:rPr>
              <a:t>Maintain</a:t>
            </a:r>
            <a:r>
              <a:rPr lang="en-US" sz="4000" dirty="0">
                <a:solidFill>
                  <a:schemeClr val="tx1"/>
                </a:solidFill>
              </a:rPr>
              <a:t> a </a:t>
            </a:r>
            <a:r>
              <a:rPr lang="en-US" sz="4000" b="1" dirty="0">
                <a:solidFill>
                  <a:schemeClr val="tx1"/>
                </a:solidFill>
              </a:rPr>
              <a:t>CALMING</a:t>
            </a:r>
            <a:r>
              <a:rPr lang="en-US" sz="4000" dirty="0">
                <a:solidFill>
                  <a:schemeClr val="tx1"/>
                </a:solidFill>
              </a:rPr>
              <a:t> environment</a:t>
            </a:r>
          </a:p>
          <a:p>
            <a:pPr marL="457200" indent="-457200" algn="ctr">
              <a:buFont typeface="Arial" panose="020B0604020202020204" pitchFamily="34" charset="0"/>
              <a:buChar char="•"/>
            </a:pPr>
            <a:r>
              <a:rPr lang="en-US" sz="4000" i="1" dirty="0">
                <a:solidFill>
                  <a:schemeClr val="tx1"/>
                </a:solidFill>
              </a:rPr>
              <a:t>Maximize</a:t>
            </a:r>
            <a:r>
              <a:rPr lang="en-US" sz="4000" dirty="0">
                <a:solidFill>
                  <a:schemeClr val="tx1"/>
                </a:solidFill>
              </a:rPr>
              <a:t> </a:t>
            </a:r>
            <a:r>
              <a:rPr lang="en-US" sz="4000" b="1" dirty="0">
                <a:solidFill>
                  <a:schemeClr val="tx1"/>
                </a:solidFill>
              </a:rPr>
              <a:t>HEALING</a:t>
            </a:r>
          </a:p>
        </p:txBody>
      </p:sp>
    </p:spTree>
    <p:extLst>
      <p:ext uri="{BB962C8B-B14F-4D97-AF65-F5344CB8AC3E}">
        <p14:creationId xmlns:p14="http://schemas.microsoft.com/office/powerpoint/2010/main" val="840622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63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6" name="Group 1"/>
          <p:cNvGrpSpPr>
            <a:grpSpLocks noChangeAspect="1"/>
          </p:cNvGrpSpPr>
          <p:nvPr/>
        </p:nvGrpSpPr>
        <p:grpSpPr bwMode="auto">
          <a:xfrm>
            <a:off x="3820705" y="453722"/>
            <a:ext cx="1325563" cy="1828800"/>
            <a:chOff x="0" y="0"/>
            <a:chExt cx="2087" cy="2880"/>
          </a:xfrm>
        </p:grpSpPr>
        <p:sp>
          <p:nvSpPr>
            <p:cNvPr id="7" name="AutoShape 60"/>
            <p:cNvSpPr>
              <a:spLocks noChangeAspect="1" noChangeArrowheads="1" noTextEdit="1"/>
            </p:cNvSpPr>
            <p:nvPr/>
          </p:nvSpPr>
          <p:spPr bwMode="auto">
            <a:xfrm>
              <a:off x="0" y="0"/>
              <a:ext cx="2087" cy="2880"/>
            </a:xfrm>
            <a:prstGeom prst="rect">
              <a:avLst/>
            </a:prstGeom>
            <a:solidFill>
              <a:srgbClr val="FF0000"/>
            </a:solidFill>
            <a:ln w="38100" cmpd="thinThick">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59"/>
            <p:cNvSpPr>
              <a:spLocks/>
            </p:cNvSpPr>
            <p:nvPr/>
          </p:nvSpPr>
          <p:spPr bwMode="auto">
            <a:xfrm>
              <a:off x="225" y="626"/>
              <a:ext cx="1661" cy="2224"/>
            </a:xfrm>
            <a:custGeom>
              <a:avLst/>
              <a:gdLst>
                <a:gd name="T0" fmla="*/ 0 w 1661"/>
                <a:gd name="T1" fmla="*/ 156 h 2224"/>
                <a:gd name="T2" fmla="*/ 498 w 1661"/>
                <a:gd name="T3" fmla="*/ 242 h 2224"/>
                <a:gd name="T4" fmla="*/ 560 w 1661"/>
                <a:gd name="T5" fmla="*/ 68 h 2224"/>
                <a:gd name="T6" fmla="*/ 684 w 1661"/>
                <a:gd name="T7" fmla="*/ 0 h 2224"/>
                <a:gd name="T8" fmla="*/ 1033 w 1661"/>
                <a:gd name="T9" fmla="*/ 28 h 2224"/>
                <a:gd name="T10" fmla="*/ 1144 w 1661"/>
                <a:gd name="T11" fmla="*/ 132 h 2224"/>
                <a:gd name="T12" fmla="*/ 1180 w 1661"/>
                <a:gd name="T13" fmla="*/ 278 h 2224"/>
                <a:gd name="T14" fmla="*/ 1661 w 1661"/>
                <a:gd name="T15" fmla="*/ 233 h 2224"/>
                <a:gd name="T16" fmla="*/ 1563 w 1661"/>
                <a:gd name="T17" fmla="*/ 506 h 2224"/>
                <a:gd name="T18" fmla="*/ 1369 w 1661"/>
                <a:gd name="T19" fmla="*/ 689 h 2224"/>
                <a:gd name="T20" fmla="*/ 1257 w 1661"/>
                <a:gd name="T21" fmla="*/ 753 h 2224"/>
                <a:gd name="T22" fmla="*/ 1133 w 1661"/>
                <a:gd name="T23" fmla="*/ 744 h 2224"/>
                <a:gd name="T24" fmla="*/ 1113 w 1661"/>
                <a:gd name="T25" fmla="*/ 1068 h 2224"/>
                <a:gd name="T26" fmla="*/ 1496 w 1661"/>
                <a:gd name="T27" fmla="*/ 1073 h 2224"/>
                <a:gd name="T28" fmla="*/ 1381 w 1661"/>
                <a:gd name="T29" fmla="*/ 1293 h 2224"/>
                <a:gd name="T30" fmla="*/ 1271 w 1661"/>
                <a:gd name="T31" fmla="*/ 1380 h 2224"/>
                <a:gd name="T32" fmla="*/ 1088 w 1661"/>
                <a:gd name="T33" fmla="*/ 1416 h 2224"/>
                <a:gd name="T34" fmla="*/ 1066 w 1661"/>
                <a:gd name="T35" fmla="*/ 1713 h 2224"/>
                <a:gd name="T36" fmla="*/ 1381 w 1661"/>
                <a:gd name="T37" fmla="*/ 1694 h 2224"/>
                <a:gd name="T38" fmla="*/ 1309 w 1661"/>
                <a:gd name="T39" fmla="*/ 1836 h 2224"/>
                <a:gd name="T40" fmla="*/ 1265 w 1661"/>
                <a:gd name="T41" fmla="*/ 1913 h 2224"/>
                <a:gd name="T42" fmla="*/ 1057 w 1661"/>
                <a:gd name="T43" fmla="*/ 1977 h 2224"/>
                <a:gd name="T44" fmla="*/ 1000 w 1661"/>
                <a:gd name="T45" fmla="*/ 2183 h 2224"/>
                <a:gd name="T46" fmla="*/ 823 w 1661"/>
                <a:gd name="T47" fmla="*/ 2224 h 2224"/>
                <a:gd name="T48" fmla="*/ 684 w 1661"/>
                <a:gd name="T49" fmla="*/ 2156 h 2224"/>
                <a:gd name="T50" fmla="*/ 626 w 1661"/>
                <a:gd name="T51" fmla="*/ 1950 h 2224"/>
                <a:gd name="T52" fmla="*/ 395 w 1661"/>
                <a:gd name="T53" fmla="*/ 1913 h 2224"/>
                <a:gd name="T54" fmla="*/ 283 w 1661"/>
                <a:gd name="T55" fmla="*/ 1804 h 2224"/>
                <a:gd name="T56" fmla="*/ 230 w 1661"/>
                <a:gd name="T57" fmla="*/ 1694 h 2224"/>
                <a:gd name="T58" fmla="*/ 598 w 1661"/>
                <a:gd name="T59" fmla="*/ 1685 h 2224"/>
                <a:gd name="T60" fmla="*/ 575 w 1661"/>
                <a:gd name="T61" fmla="*/ 1397 h 2224"/>
                <a:gd name="T62" fmla="*/ 319 w 1661"/>
                <a:gd name="T63" fmla="*/ 1380 h 2224"/>
                <a:gd name="T64" fmla="*/ 174 w 1661"/>
                <a:gd name="T65" fmla="*/ 1269 h 2224"/>
                <a:gd name="T66" fmla="*/ 76 w 1661"/>
                <a:gd name="T67" fmla="*/ 1028 h 2224"/>
                <a:gd name="T68" fmla="*/ 545 w 1661"/>
                <a:gd name="T69" fmla="*/ 1068 h 2224"/>
                <a:gd name="T70" fmla="*/ 507 w 1661"/>
                <a:gd name="T71" fmla="*/ 722 h 2224"/>
                <a:gd name="T72" fmla="*/ 310 w 1661"/>
                <a:gd name="T73" fmla="*/ 689 h 2224"/>
                <a:gd name="T74" fmla="*/ 168 w 1661"/>
                <a:gd name="T75" fmla="*/ 612 h 2224"/>
                <a:gd name="T76" fmla="*/ 44 w 1661"/>
                <a:gd name="T77" fmla="*/ 439 h 2224"/>
                <a:gd name="T78" fmla="*/ 0 w 1661"/>
                <a:gd name="T79" fmla="*/ 156 h 2224"/>
                <a:gd name="T80" fmla="*/ 0 w 1661"/>
                <a:gd name="T81" fmla="*/ 156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1" h="2224">
                  <a:moveTo>
                    <a:pt x="0" y="156"/>
                  </a:moveTo>
                  <a:lnTo>
                    <a:pt x="498" y="242"/>
                  </a:lnTo>
                  <a:lnTo>
                    <a:pt x="560" y="68"/>
                  </a:lnTo>
                  <a:lnTo>
                    <a:pt x="684" y="0"/>
                  </a:lnTo>
                  <a:lnTo>
                    <a:pt x="1033" y="28"/>
                  </a:lnTo>
                  <a:lnTo>
                    <a:pt x="1144" y="132"/>
                  </a:lnTo>
                  <a:lnTo>
                    <a:pt x="1180" y="278"/>
                  </a:lnTo>
                  <a:lnTo>
                    <a:pt x="1661" y="233"/>
                  </a:lnTo>
                  <a:lnTo>
                    <a:pt x="1563" y="506"/>
                  </a:lnTo>
                  <a:lnTo>
                    <a:pt x="1369" y="689"/>
                  </a:lnTo>
                  <a:lnTo>
                    <a:pt x="1257" y="753"/>
                  </a:lnTo>
                  <a:lnTo>
                    <a:pt x="1133" y="744"/>
                  </a:lnTo>
                  <a:lnTo>
                    <a:pt x="1113" y="1068"/>
                  </a:lnTo>
                  <a:lnTo>
                    <a:pt x="1496" y="1073"/>
                  </a:lnTo>
                  <a:lnTo>
                    <a:pt x="1381" y="1293"/>
                  </a:lnTo>
                  <a:lnTo>
                    <a:pt x="1271" y="1380"/>
                  </a:lnTo>
                  <a:lnTo>
                    <a:pt x="1088" y="1416"/>
                  </a:lnTo>
                  <a:lnTo>
                    <a:pt x="1066" y="1713"/>
                  </a:lnTo>
                  <a:lnTo>
                    <a:pt x="1381" y="1694"/>
                  </a:lnTo>
                  <a:lnTo>
                    <a:pt x="1309" y="1836"/>
                  </a:lnTo>
                  <a:lnTo>
                    <a:pt x="1265" y="1913"/>
                  </a:lnTo>
                  <a:lnTo>
                    <a:pt x="1057" y="1977"/>
                  </a:lnTo>
                  <a:lnTo>
                    <a:pt x="1000" y="2183"/>
                  </a:lnTo>
                  <a:lnTo>
                    <a:pt x="823" y="2224"/>
                  </a:lnTo>
                  <a:lnTo>
                    <a:pt x="684" y="2156"/>
                  </a:lnTo>
                  <a:lnTo>
                    <a:pt x="626" y="1950"/>
                  </a:lnTo>
                  <a:lnTo>
                    <a:pt x="395" y="1913"/>
                  </a:lnTo>
                  <a:lnTo>
                    <a:pt x="283" y="1804"/>
                  </a:lnTo>
                  <a:lnTo>
                    <a:pt x="230" y="1694"/>
                  </a:lnTo>
                  <a:lnTo>
                    <a:pt x="598" y="1685"/>
                  </a:lnTo>
                  <a:lnTo>
                    <a:pt x="575" y="1397"/>
                  </a:lnTo>
                  <a:lnTo>
                    <a:pt x="319" y="1380"/>
                  </a:lnTo>
                  <a:lnTo>
                    <a:pt x="174" y="1269"/>
                  </a:lnTo>
                  <a:lnTo>
                    <a:pt x="76" y="1028"/>
                  </a:lnTo>
                  <a:lnTo>
                    <a:pt x="545" y="1068"/>
                  </a:lnTo>
                  <a:lnTo>
                    <a:pt x="507" y="722"/>
                  </a:lnTo>
                  <a:lnTo>
                    <a:pt x="310" y="689"/>
                  </a:lnTo>
                  <a:lnTo>
                    <a:pt x="168" y="612"/>
                  </a:lnTo>
                  <a:lnTo>
                    <a:pt x="44" y="439"/>
                  </a:lnTo>
                  <a:lnTo>
                    <a:pt x="0" y="156"/>
                  </a:lnTo>
                  <a:close/>
                </a:path>
              </a:pathLst>
            </a:custGeom>
            <a:solidFill>
              <a:srgbClr val="CC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8"/>
            <p:cNvSpPr>
              <a:spLocks/>
            </p:cNvSpPr>
            <p:nvPr/>
          </p:nvSpPr>
          <p:spPr bwMode="auto">
            <a:xfrm>
              <a:off x="972" y="2403"/>
              <a:ext cx="223" cy="292"/>
            </a:xfrm>
            <a:custGeom>
              <a:avLst/>
              <a:gdLst>
                <a:gd name="T0" fmla="*/ 0 w 223"/>
                <a:gd name="T1" fmla="*/ 173 h 292"/>
                <a:gd name="T2" fmla="*/ 23 w 223"/>
                <a:gd name="T3" fmla="*/ 59 h 292"/>
                <a:gd name="T4" fmla="*/ 70 w 223"/>
                <a:gd name="T5" fmla="*/ 8 h 292"/>
                <a:gd name="T6" fmla="*/ 145 w 223"/>
                <a:gd name="T7" fmla="*/ 0 h 292"/>
                <a:gd name="T8" fmla="*/ 189 w 223"/>
                <a:gd name="T9" fmla="*/ 27 h 292"/>
                <a:gd name="T10" fmla="*/ 223 w 223"/>
                <a:gd name="T11" fmla="*/ 109 h 292"/>
                <a:gd name="T12" fmla="*/ 212 w 223"/>
                <a:gd name="T13" fmla="*/ 233 h 292"/>
                <a:gd name="T14" fmla="*/ 159 w 223"/>
                <a:gd name="T15" fmla="*/ 292 h 292"/>
                <a:gd name="T16" fmla="*/ 76 w 223"/>
                <a:gd name="T17" fmla="*/ 287 h 292"/>
                <a:gd name="T18" fmla="*/ 20 w 223"/>
                <a:gd name="T19" fmla="*/ 255 h 292"/>
                <a:gd name="T20" fmla="*/ 0 w 223"/>
                <a:gd name="T21" fmla="*/ 173 h 292"/>
                <a:gd name="T22" fmla="*/ 0 w 223"/>
                <a:gd name="T23" fmla="*/ 17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292">
                  <a:moveTo>
                    <a:pt x="0" y="173"/>
                  </a:moveTo>
                  <a:lnTo>
                    <a:pt x="23" y="59"/>
                  </a:lnTo>
                  <a:lnTo>
                    <a:pt x="70" y="8"/>
                  </a:lnTo>
                  <a:lnTo>
                    <a:pt x="145" y="0"/>
                  </a:lnTo>
                  <a:lnTo>
                    <a:pt x="189" y="27"/>
                  </a:lnTo>
                  <a:lnTo>
                    <a:pt x="223" y="109"/>
                  </a:lnTo>
                  <a:lnTo>
                    <a:pt x="212" y="233"/>
                  </a:lnTo>
                  <a:lnTo>
                    <a:pt x="159" y="292"/>
                  </a:lnTo>
                  <a:lnTo>
                    <a:pt x="76" y="287"/>
                  </a:lnTo>
                  <a:lnTo>
                    <a:pt x="20" y="255"/>
                  </a:lnTo>
                  <a:lnTo>
                    <a:pt x="0" y="17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7"/>
            <p:cNvSpPr>
              <a:spLocks/>
            </p:cNvSpPr>
            <p:nvPr/>
          </p:nvSpPr>
          <p:spPr bwMode="auto">
            <a:xfrm>
              <a:off x="930" y="1826"/>
              <a:ext cx="305" cy="408"/>
            </a:xfrm>
            <a:custGeom>
              <a:avLst/>
              <a:gdLst>
                <a:gd name="T0" fmla="*/ 0 w 305"/>
                <a:gd name="T1" fmla="*/ 216 h 408"/>
                <a:gd name="T2" fmla="*/ 18 w 305"/>
                <a:gd name="T3" fmla="*/ 101 h 408"/>
                <a:gd name="T4" fmla="*/ 107 w 305"/>
                <a:gd name="T5" fmla="*/ 10 h 408"/>
                <a:gd name="T6" fmla="*/ 192 w 305"/>
                <a:gd name="T7" fmla="*/ 0 h 408"/>
                <a:gd name="T8" fmla="*/ 272 w 305"/>
                <a:gd name="T9" fmla="*/ 47 h 408"/>
                <a:gd name="T10" fmla="*/ 305 w 305"/>
                <a:gd name="T11" fmla="*/ 193 h 408"/>
                <a:gd name="T12" fmla="*/ 274 w 305"/>
                <a:gd name="T13" fmla="*/ 316 h 408"/>
                <a:gd name="T14" fmla="*/ 201 w 305"/>
                <a:gd name="T15" fmla="*/ 408 h 408"/>
                <a:gd name="T16" fmla="*/ 89 w 305"/>
                <a:gd name="T17" fmla="*/ 403 h 408"/>
                <a:gd name="T18" fmla="*/ 15 w 305"/>
                <a:gd name="T19" fmla="*/ 349 h 408"/>
                <a:gd name="T20" fmla="*/ 0 w 305"/>
                <a:gd name="T21" fmla="*/ 216 h 408"/>
                <a:gd name="T22" fmla="*/ 0 w 305"/>
                <a:gd name="T23" fmla="*/ 21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5" h="408">
                  <a:moveTo>
                    <a:pt x="0" y="216"/>
                  </a:moveTo>
                  <a:lnTo>
                    <a:pt x="18" y="101"/>
                  </a:lnTo>
                  <a:lnTo>
                    <a:pt x="107" y="10"/>
                  </a:lnTo>
                  <a:lnTo>
                    <a:pt x="192" y="0"/>
                  </a:lnTo>
                  <a:lnTo>
                    <a:pt x="272" y="47"/>
                  </a:lnTo>
                  <a:lnTo>
                    <a:pt x="305" y="193"/>
                  </a:lnTo>
                  <a:lnTo>
                    <a:pt x="274" y="316"/>
                  </a:lnTo>
                  <a:lnTo>
                    <a:pt x="201" y="408"/>
                  </a:lnTo>
                  <a:lnTo>
                    <a:pt x="89" y="403"/>
                  </a:lnTo>
                  <a:lnTo>
                    <a:pt x="15" y="349"/>
                  </a:lnTo>
                  <a:lnTo>
                    <a:pt x="0" y="2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6"/>
            <p:cNvSpPr>
              <a:spLocks/>
            </p:cNvSpPr>
            <p:nvPr/>
          </p:nvSpPr>
          <p:spPr bwMode="auto">
            <a:xfrm>
              <a:off x="868" y="1119"/>
              <a:ext cx="372" cy="502"/>
            </a:xfrm>
            <a:custGeom>
              <a:avLst/>
              <a:gdLst>
                <a:gd name="T0" fmla="*/ 0 w 372"/>
                <a:gd name="T1" fmla="*/ 393 h 502"/>
                <a:gd name="T2" fmla="*/ 21 w 372"/>
                <a:gd name="T3" fmla="*/ 215 h 502"/>
                <a:gd name="T4" fmla="*/ 88 w 372"/>
                <a:gd name="T5" fmla="*/ 69 h 502"/>
                <a:gd name="T6" fmla="*/ 202 w 372"/>
                <a:gd name="T7" fmla="*/ 0 h 502"/>
                <a:gd name="T8" fmla="*/ 327 w 372"/>
                <a:gd name="T9" fmla="*/ 13 h 502"/>
                <a:gd name="T10" fmla="*/ 360 w 372"/>
                <a:gd name="T11" fmla="*/ 127 h 502"/>
                <a:gd name="T12" fmla="*/ 372 w 372"/>
                <a:gd name="T13" fmla="*/ 302 h 502"/>
                <a:gd name="T14" fmla="*/ 327 w 372"/>
                <a:gd name="T15" fmla="*/ 448 h 502"/>
                <a:gd name="T16" fmla="*/ 256 w 372"/>
                <a:gd name="T17" fmla="*/ 502 h 502"/>
                <a:gd name="T18" fmla="*/ 135 w 372"/>
                <a:gd name="T19" fmla="*/ 493 h 502"/>
                <a:gd name="T20" fmla="*/ 50 w 372"/>
                <a:gd name="T21" fmla="*/ 452 h 502"/>
                <a:gd name="T22" fmla="*/ 0 w 372"/>
                <a:gd name="T23" fmla="*/ 393 h 502"/>
                <a:gd name="T24" fmla="*/ 0 w 372"/>
                <a:gd name="T25" fmla="*/ 39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502">
                  <a:moveTo>
                    <a:pt x="0" y="393"/>
                  </a:moveTo>
                  <a:lnTo>
                    <a:pt x="21" y="215"/>
                  </a:lnTo>
                  <a:lnTo>
                    <a:pt x="88" y="69"/>
                  </a:lnTo>
                  <a:lnTo>
                    <a:pt x="202" y="0"/>
                  </a:lnTo>
                  <a:lnTo>
                    <a:pt x="327" y="13"/>
                  </a:lnTo>
                  <a:lnTo>
                    <a:pt x="360" y="127"/>
                  </a:lnTo>
                  <a:lnTo>
                    <a:pt x="372" y="302"/>
                  </a:lnTo>
                  <a:lnTo>
                    <a:pt x="327" y="448"/>
                  </a:lnTo>
                  <a:lnTo>
                    <a:pt x="256" y="502"/>
                  </a:lnTo>
                  <a:lnTo>
                    <a:pt x="135" y="493"/>
                  </a:lnTo>
                  <a:lnTo>
                    <a:pt x="50" y="452"/>
                  </a:lnTo>
                  <a:lnTo>
                    <a:pt x="0" y="393"/>
                  </a:lnTo>
                  <a:close/>
                </a:path>
              </a:pathLst>
            </a:custGeom>
            <a:solidFill>
              <a:srgbClr val="FF2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5"/>
            <p:cNvSpPr>
              <a:spLocks/>
            </p:cNvSpPr>
            <p:nvPr/>
          </p:nvSpPr>
          <p:spPr bwMode="auto">
            <a:xfrm>
              <a:off x="239" y="799"/>
              <a:ext cx="502" cy="197"/>
            </a:xfrm>
            <a:custGeom>
              <a:avLst/>
              <a:gdLst>
                <a:gd name="T0" fmla="*/ 0 w 502"/>
                <a:gd name="T1" fmla="*/ 0 h 197"/>
                <a:gd name="T2" fmla="*/ 502 w 502"/>
                <a:gd name="T3" fmla="*/ 73 h 197"/>
                <a:gd name="T4" fmla="*/ 472 w 502"/>
                <a:gd name="T5" fmla="*/ 197 h 197"/>
                <a:gd name="T6" fmla="*/ 225 w 502"/>
                <a:gd name="T7" fmla="*/ 147 h 197"/>
                <a:gd name="T8" fmla="*/ 62 w 502"/>
                <a:gd name="T9" fmla="*/ 97 h 197"/>
                <a:gd name="T10" fmla="*/ 0 w 502"/>
                <a:gd name="T11" fmla="*/ 0 h 197"/>
                <a:gd name="T12" fmla="*/ 0 w 502"/>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502" h="197">
                  <a:moveTo>
                    <a:pt x="0" y="0"/>
                  </a:moveTo>
                  <a:lnTo>
                    <a:pt x="502" y="73"/>
                  </a:lnTo>
                  <a:lnTo>
                    <a:pt x="472" y="197"/>
                  </a:lnTo>
                  <a:lnTo>
                    <a:pt x="225" y="147"/>
                  </a:lnTo>
                  <a:lnTo>
                    <a:pt x="62" y="97"/>
                  </a:lnTo>
                  <a:lnTo>
                    <a:pt x="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4"/>
            <p:cNvSpPr>
              <a:spLocks/>
            </p:cNvSpPr>
            <p:nvPr/>
          </p:nvSpPr>
          <p:spPr bwMode="auto">
            <a:xfrm>
              <a:off x="823" y="986"/>
              <a:ext cx="468" cy="440"/>
            </a:xfrm>
            <a:custGeom>
              <a:avLst/>
              <a:gdLst>
                <a:gd name="T0" fmla="*/ 0 w 468"/>
                <a:gd name="T1" fmla="*/ 260 h 440"/>
                <a:gd name="T2" fmla="*/ 53 w 468"/>
                <a:gd name="T3" fmla="*/ 74 h 440"/>
                <a:gd name="T4" fmla="*/ 180 w 468"/>
                <a:gd name="T5" fmla="*/ 0 h 440"/>
                <a:gd name="T6" fmla="*/ 308 w 468"/>
                <a:gd name="T7" fmla="*/ 15 h 440"/>
                <a:gd name="T8" fmla="*/ 388 w 468"/>
                <a:gd name="T9" fmla="*/ 79 h 440"/>
                <a:gd name="T10" fmla="*/ 468 w 468"/>
                <a:gd name="T11" fmla="*/ 219 h 440"/>
                <a:gd name="T12" fmla="*/ 455 w 468"/>
                <a:gd name="T13" fmla="*/ 374 h 440"/>
                <a:gd name="T14" fmla="*/ 388 w 468"/>
                <a:gd name="T15" fmla="*/ 224 h 440"/>
                <a:gd name="T16" fmla="*/ 281 w 468"/>
                <a:gd name="T17" fmla="*/ 141 h 440"/>
                <a:gd name="T18" fmla="*/ 163 w 468"/>
                <a:gd name="T19" fmla="*/ 193 h 440"/>
                <a:gd name="T20" fmla="*/ 95 w 468"/>
                <a:gd name="T21" fmla="*/ 274 h 440"/>
                <a:gd name="T22" fmla="*/ 31 w 468"/>
                <a:gd name="T23" fmla="*/ 440 h 440"/>
                <a:gd name="T24" fmla="*/ 0 w 468"/>
                <a:gd name="T25" fmla="*/ 260 h 440"/>
                <a:gd name="T26" fmla="*/ 0 w 468"/>
                <a:gd name="T27" fmla="*/ 26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8" h="440">
                  <a:moveTo>
                    <a:pt x="0" y="260"/>
                  </a:moveTo>
                  <a:lnTo>
                    <a:pt x="53" y="74"/>
                  </a:lnTo>
                  <a:lnTo>
                    <a:pt x="180" y="0"/>
                  </a:lnTo>
                  <a:lnTo>
                    <a:pt x="308" y="15"/>
                  </a:lnTo>
                  <a:lnTo>
                    <a:pt x="388" y="79"/>
                  </a:lnTo>
                  <a:lnTo>
                    <a:pt x="468" y="219"/>
                  </a:lnTo>
                  <a:lnTo>
                    <a:pt x="455" y="374"/>
                  </a:lnTo>
                  <a:lnTo>
                    <a:pt x="388" y="224"/>
                  </a:lnTo>
                  <a:lnTo>
                    <a:pt x="281" y="141"/>
                  </a:lnTo>
                  <a:lnTo>
                    <a:pt x="163" y="193"/>
                  </a:lnTo>
                  <a:lnTo>
                    <a:pt x="95" y="274"/>
                  </a:lnTo>
                  <a:lnTo>
                    <a:pt x="31" y="440"/>
                  </a:lnTo>
                  <a:lnTo>
                    <a:pt x="0" y="26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3"/>
            <p:cNvSpPr>
              <a:spLocks/>
            </p:cNvSpPr>
            <p:nvPr/>
          </p:nvSpPr>
          <p:spPr bwMode="auto">
            <a:xfrm>
              <a:off x="885" y="1709"/>
              <a:ext cx="388" cy="397"/>
            </a:xfrm>
            <a:custGeom>
              <a:avLst/>
              <a:gdLst>
                <a:gd name="T0" fmla="*/ 18 w 388"/>
                <a:gd name="T1" fmla="*/ 364 h 397"/>
                <a:gd name="T2" fmla="*/ 0 w 388"/>
                <a:gd name="T3" fmla="*/ 236 h 397"/>
                <a:gd name="T4" fmla="*/ 30 w 388"/>
                <a:gd name="T5" fmla="*/ 100 h 397"/>
                <a:gd name="T6" fmla="*/ 143 w 388"/>
                <a:gd name="T7" fmla="*/ 0 h 397"/>
                <a:gd name="T8" fmla="*/ 243 w 388"/>
                <a:gd name="T9" fmla="*/ 3 h 397"/>
                <a:gd name="T10" fmla="*/ 328 w 388"/>
                <a:gd name="T11" fmla="*/ 86 h 397"/>
                <a:gd name="T12" fmla="*/ 388 w 388"/>
                <a:gd name="T13" fmla="*/ 210 h 397"/>
                <a:gd name="T14" fmla="*/ 346 w 388"/>
                <a:gd name="T15" fmla="*/ 397 h 397"/>
                <a:gd name="T16" fmla="*/ 331 w 388"/>
                <a:gd name="T17" fmla="*/ 214 h 397"/>
                <a:gd name="T18" fmla="*/ 267 w 388"/>
                <a:gd name="T19" fmla="*/ 155 h 397"/>
                <a:gd name="T20" fmla="*/ 134 w 388"/>
                <a:gd name="T21" fmla="*/ 141 h 397"/>
                <a:gd name="T22" fmla="*/ 63 w 388"/>
                <a:gd name="T23" fmla="*/ 283 h 397"/>
                <a:gd name="T24" fmla="*/ 18 w 388"/>
                <a:gd name="T25" fmla="*/ 364 h 397"/>
                <a:gd name="T26" fmla="*/ 18 w 388"/>
                <a:gd name="T27" fmla="*/ 36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8" h="397">
                  <a:moveTo>
                    <a:pt x="18" y="364"/>
                  </a:moveTo>
                  <a:lnTo>
                    <a:pt x="0" y="236"/>
                  </a:lnTo>
                  <a:lnTo>
                    <a:pt x="30" y="100"/>
                  </a:lnTo>
                  <a:lnTo>
                    <a:pt x="143" y="0"/>
                  </a:lnTo>
                  <a:lnTo>
                    <a:pt x="243" y="3"/>
                  </a:lnTo>
                  <a:lnTo>
                    <a:pt x="328" y="86"/>
                  </a:lnTo>
                  <a:lnTo>
                    <a:pt x="388" y="210"/>
                  </a:lnTo>
                  <a:lnTo>
                    <a:pt x="346" y="397"/>
                  </a:lnTo>
                  <a:lnTo>
                    <a:pt x="331" y="214"/>
                  </a:lnTo>
                  <a:lnTo>
                    <a:pt x="267" y="155"/>
                  </a:lnTo>
                  <a:lnTo>
                    <a:pt x="134" y="141"/>
                  </a:lnTo>
                  <a:lnTo>
                    <a:pt x="63" y="283"/>
                  </a:lnTo>
                  <a:lnTo>
                    <a:pt x="18" y="36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p:cNvSpPr>
              <a:spLocks/>
            </p:cNvSpPr>
            <p:nvPr/>
          </p:nvSpPr>
          <p:spPr bwMode="auto">
            <a:xfrm>
              <a:off x="950" y="2297"/>
              <a:ext cx="269" cy="270"/>
            </a:xfrm>
            <a:custGeom>
              <a:avLst/>
              <a:gdLst>
                <a:gd name="T0" fmla="*/ 13 w 269"/>
                <a:gd name="T1" fmla="*/ 270 h 270"/>
                <a:gd name="T2" fmla="*/ 0 w 269"/>
                <a:gd name="T3" fmla="*/ 188 h 270"/>
                <a:gd name="T4" fmla="*/ 24 w 269"/>
                <a:gd name="T5" fmla="*/ 56 h 270"/>
                <a:gd name="T6" fmla="*/ 136 w 269"/>
                <a:gd name="T7" fmla="*/ 0 h 270"/>
                <a:gd name="T8" fmla="*/ 219 w 269"/>
                <a:gd name="T9" fmla="*/ 37 h 270"/>
                <a:gd name="T10" fmla="*/ 269 w 269"/>
                <a:gd name="T11" fmla="*/ 142 h 270"/>
                <a:gd name="T12" fmla="*/ 243 w 269"/>
                <a:gd name="T13" fmla="*/ 270 h 270"/>
                <a:gd name="T14" fmla="*/ 228 w 269"/>
                <a:gd name="T15" fmla="*/ 133 h 270"/>
                <a:gd name="T16" fmla="*/ 167 w 269"/>
                <a:gd name="T17" fmla="*/ 97 h 270"/>
                <a:gd name="T18" fmla="*/ 92 w 269"/>
                <a:gd name="T19" fmla="*/ 106 h 270"/>
                <a:gd name="T20" fmla="*/ 40 w 269"/>
                <a:gd name="T21" fmla="*/ 183 h 270"/>
                <a:gd name="T22" fmla="*/ 13 w 269"/>
                <a:gd name="T23" fmla="*/ 270 h 270"/>
                <a:gd name="T24" fmla="*/ 13 w 269"/>
                <a:gd name="T25"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70">
                  <a:moveTo>
                    <a:pt x="13" y="270"/>
                  </a:moveTo>
                  <a:lnTo>
                    <a:pt x="0" y="188"/>
                  </a:lnTo>
                  <a:lnTo>
                    <a:pt x="24" y="56"/>
                  </a:lnTo>
                  <a:lnTo>
                    <a:pt x="136" y="0"/>
                  </a:lnTo>
                  <a:lnTo>
                    <a:pt x="219" y="37"/>
                  </a:lnTo>
                  <a:lnTo>
                    <a:pt x="269" y="142"/>
                  </a:lnTo>
                  <a:lnTo>
                    <a:pt x="243" y="270"/>
                  </a:lnTo>
                  <a:lnTo>
                    <a:pt x="228" y="133"/>
                  </a:lnTo>
                  <a:lnTo>
                    <a:pt x="167" y="97"/>
                  </a:lnTo>
                  <a:lnTo>
                    <a:pt x="92" y="106"/>
                  </a:lnTo>
                  <a:lnTo>
                    <a:pt x="40" y="183"/>
                  </a:lnTo>
                  <a:lnTo>
                    <a:pt x="13" y="27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1"/>
            <p:cNvSpPr>
              <a:spLocks/>
            </p:cNvSpPr>
            <p:nvPr/>
          </p:nvSpPr>
          <p:spPr bwMode="auto">
            <a:xfrm>
              <a:off x="339" y="1654"/>
              <a:ext cx="440" cy="114"/>
            </a:xfrm>
            <a:custGeom>
              <a:avLst/>
              <a:gdLst>
                <a:gd name="T0" fmla="*/ 0 w 440"/>
                <a:gd name="T1" fmla="*/ 0 h 114"/>
                <a:gd name="T2" fmla="*/ 440 w 440"/>
                <a:gd name="T3" fmla="*/ 32 h 114"/>
                <a:gd name="T4" fmla="*/ 437 w 440"/>
                <a:gd name="T5" fmla="*/ 105 h 114"/>
                <a:gd name="T6" fmla="*/ 183 w 440"/>
                <a:gd name="T7" fmla="*/ 114 h 114"/>
                <a:gd name="T8" fmla="*/ 98 w 440"/>
                <a:gd name="T9" fmla="*/ 86 h 114"/>
                <a:gd name="T10" fmla="*/ 0 w 440"/>
                <a:gd name="T11" fmla="*/ 0 h 114"/>
                <a:gd name="T12" fmla="*/ 0 w 440"/>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40" h="114">
                  <a:moveTo>
                    <a:pt x="0" y="0"/>
                  </a:moveTo>
                  <a:lnTo>
                    <a:pt x="440" y="32"/>
                  </a:lnTo>
                  <a:lnTo>
                    <a:pt x="437" y="105"/>
                  </a:lnTo>
                  <a:lnTo>
                    <a:pt x="183" y="114"/>
                  </a:lnTo>
                  <a:lnTo>
                    <a:pt x="98" y="86"/>
                  </a:lnTo>
                  <a:lnTo>
                    <a:pt x="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0"/>
            <p:cNvSpPr>
              <a:spLocks/>
            </p:cNvSpPr>
            <p:nvPr/>
          </p:nvSpPr>
          <p:spPr bwMode="auto">
            <a:xfrm>
              <a:off x="493" y="2320"/>
              <a:ext cx="345" cy="78"/>
            </a:xfrm>
            <a:custGeom>
              <a:avLst/>
              <a:gdLst>
                <a:gd name="T0" fmla="*/ 0 w 345"/>
                <a:gd name="T1" fmla="*/ 0 h 78"/>
                <a:gd name="T2" fmla="*/ 71 w 345"/>
                <a:gd name="T3" fmla="*/ 55 h 78"/>
                <a:gd name="T4" fmla="*/ 345 w 345"/>
                <a:gd name="T5" fmla="*/ 78 h 78"/>
                <a:gd name="T6" fmla="*/ 336 w 345"/>
                <a:gd name="T7" fmla="*/ 0 h 78"/>
                <a:gd name="T8" fmla="*/ 0 w 345"/>
                <a:gd name="T9" fmla="*/ 0 h 78"/>
                <a:gd name="T10" fmla="*/ 0 w 345"/>
                <a:gd name="T11" fmla="*/ 0 h 78"/>
              </a:gdLst>
              <a:ahLst/>
              <a:cxnLst>
                <a:cxn ang="0">
                  <a:pos x="T0" y="T1"/>
                </a:cxn>
                <a:cxn ang="0">
                  <a:pos x="T2" y="T3"/>
                </a:cxn>
                <a:cxn ang="0">
                  <a:pos x="T4" y="T5"/>
                </a:cxn>
                <a:cxn ang="0">
                  <a:pos x="T6" y="T7"/>
                </a:cxn>
                <a:cxn ang="0">
                  <a:pos x="T8" y="T9"/>
                </a:cxn>
                <a:cxn ang="0">
                  <a:pos x="T10" y="T11"/>
                </a:cxn>
              </a:cxnLst>
              <a:rect l="0" t="0" r="r" b="b"/>
              <a:pathLst>
                <a:path w="345" h="78">
                  <a:moveTo>
                    <a:pt x="0" y="0"/>
                  </a:moveTo>
                  <a:lnTo>
                    <a:pt x="71" y="55"/>
                  </a:lnTo>
                  <a:lnTo>
                    <a:pt x="345" y="78"/>
                  </a:lnTo>
                  <a:lnTo>
                    <a:pt x="336" y="0"/>
                  </a:lnTo>
                  <a:lnTo>
                    <a:pt x="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9"/>
            <p:cNvSpPr>
              <a:spLocks/>
            </p:cNvSpPr>
            <p:nvPr/>
          </p:nvSpPr>
          <p:spPr bwMode="auto">
            <a:xfrm>
              <a:off x="798" y="621"/>
              <a:ext cx="584" cy="256"/>
            </a:xfrm>
            <a:custGeom>
              <a:avLst/>
              <a:gdLst>
                <a:gd name="T0" fmla="*/ 0 w 584"/>
                <a:gd name="T1" fmla="*/ 128 h 256"/>
                <a:gd name="T2" fmla="*/ 244 w 584"/>
                <a:gd name="T3" fmla="*/ 156 h 256"/>
                <a:gd name="T4" fmla="*/ 433 w 584"/>
                <a:gd name="T5" fmla="*/ 161 h 256"/>
                <a:gd name="T6" fmla="*/ 493 w 584"/>
                <a:gd name="T7" fmla="*/ 256 h 256"/>
                <a:gd name="T8" fmla="*/ 584 w 584"/>
                <a:gd name="T9" fmla="*/ 238 h 256"/>
                <a:gd name="T10" fmla="*/ 566 w 584"/>
                <a:gd name="T11" fmla="*/ 92 h 256"/>
                <a:gd name="T12" fmla="*/ 413 w 584"/>
                <a:gd name="T13" fmla="*/ 0 h 256"/>
                <a:gd name="T14" fmla="*/ 82 w 584"/>
                <a:gd name="T15" fmla="*/ 33 h 256"/>
                <a:gd name="T16" fmla="*/ 0 w 584"/>
                <a:gd name="T17" fmla="*/ 128 h 256"/>
                <a:gd name="T18" fmla="*/ 0 w 584"/>
                <a:gd name="T1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256">
                  <a:moveTo>
                    <a:pt x="0" y="128"/>
                  </a:moveTo>
                  <a:lnTo>
                    <a:pt x="244" y="156"/>
                  </a:lnTo>
                  <a:lnTo>
                    <a:pt x="433" y="161"/>
                  </a:lnTo>
                  <a:lnTo>
                    <a:pt x="493" y="256"/>
                  </a:lnTo>
                  <a:lnTo>
                    <a:pt x="584" y="238"/>
                  </a:lnTo>
                  <a:lnTo>
                    <a:pt x="566" y="92"/>
                  </a:lnTo>
                  <a:lnTo>
                    <a:pt x="413" y="0"/>
                  </a:lnTo>
                  <a:lnTo>
                    <a:pt x="82" y="33"/>
                  </a:lnTo>
                  <a:lnTo>
                    <a:pt x="0" y="12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8"/>
            <p:cNvSpPr>
              <a:spLocks/>
            </p:cNvSpPr>
            <p:nvPr/>
          </p:nvSpPr>
          <p:spPr bwMode="auto">
            <a:xfrm>
              <a:off x="1219" y="937"/>
              <a:ext cx="183" cy="1858"/>
            </a:xfrm>
            <a:custGeom>
              <a:avLst/>
              <a:gdLst>
                <a:gd name="T0" fmla="*/ 150 w 183"/>
                <a:gd name="T1" fmla="*/ 0 h 1858"/>
                <a:gd name="T2" fmla="*/ 101 w 183"/>
                <a:gd name="T3" fmla="*/ 100 h 1858"/>
                <a:gd name="T4" fmla="*/ 103 w 183"/>
                <a:gd name="T5" fmla="*/ 492 h 1858"/>
                <a:gd name="T6" fmla="*/ 0 w 183"/>
                <a:gd name="T7" fmla="*/ 1858 h 1858"/>
                <a:gd name="T8" fmla="*/ 54 w 183"/>
                <a:gd name="T9" fmla="*/ 1716 h 1858"/>
                <a:gd name="T10" fmla="*/ 183 w 183"/>
                <a:gd name="T11" fmla="*/ 142 h 1858"/>
                <a:gd name="T12" fmla="*/ 150 w 183"/>
                <a:gd name="T13" fmla="*/ 0 h 1858"/>
                <a:gd name="T14" fmla="*/ 150 w 183"/>
                <a:gd name="T15" fmla="*/ 0 h 1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858">
                  <a:moveTo>
                    <a:pt x="150" y="0"/>
                  </a:moveTo>
                  <a:lnTo>
                    <a:pt x="101" y="100"/>
                  </a:lnTo>
                  <a:lnTo>
                    <a:pt x="103" y="492"/>
                  </a:lnTo>
                  <a:lnTo>
                    <a:pt x="0" y="1858"/>
                  </a:lnTo>
                  <a:lnTo>
                    <a:pt x="54" y="1716"/>
                  </a:lnTo>
                  <a:lnTo>
                    <a:pt x="183" y="142"/>
                  </a:lnTo>
                  <a:lnTo>
                    <a:pt x="15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7"/>
            <p:cNvSpPr>
              <a:spLocks/>
            </p:cNvSpPr>
            <p:nvPr/>
          </p:nvSpPr>
          <p:spPr bwMode="auto">
            <a:xfrm>
              <a:off x="1405" y="877"/>
              <a:ext cx="448" cy="141"/>
            </a:xfrm>
            <a:custGeom>
              <a:avLst/>
              <a:gdLst>
                <a:gd name="T0" fmla="*/ 0 w 448"/>
                <a:gd name="T1" fmla="*/ 36 h 141"/>
                <a:gd name="T2" fmla="*/ 57 w 448"/>
                <a:gd name="T3" fmla="*/ 141 h 141"/>
                <a:gd name="T4" fmla="*/ 204 w 448"/>
                <a:gd name="T5" fmla="*/ 141 h 141"/>
                <a:gd name="T6" fmla="*/ 430 w 448"/>
                <a:gd name="T7" fmla="*/ 55 h 141"/>
                <a:gd name="T8" fmla="*/ 448 w 448"/>
                <a:gd name="T9" fmla="*/ 0 h 141"/>
                <a:gd name="T10" fmla="*/ 0 w 448"/>
                <a:gd name="T11" fmla="*/ 36 h 141"/>
                <a:gd name="T12" fmla="*/ 0 w 448"/>
                <a:gd name="T13" fmla="*/ 36 h 141"/>
              </a:gdLst>
              <a:ahLst/>
              <a:cxnLst>
                <a:cxn ang="0">
                  <a:pos x="T0" y="T1"/>
                </a:cxn>
                <a:cxn ang="0">
                  <a:pos x="T2" y="T3"/>
                </a:cxn>
                <a:cxn ang="0">
                  <a:pos x="T4" y="T5"/>
                </a:cxn>
                <a:cxn ang="0">
                  <a:pos x="T6" y="T7"/>
                </a:cxn>
                <a:cxn ang="0">
                  <a:pos x="T8" y="T9"/>
                </a:cxn>
                <a:cxn ang="0">
                  <a:pos x="T10" y="T11"/>
                </a:cxn>
                <a:cxn ang="0">
                  <a:pos x="T12" y="T13"/>
                </a:cxn>
              </a:cxnLst>
              <a:rect l="0" t="0" r="r" b="b"/>
              <a:pathLst>
                <a:path w="448" h="141">
                  <a:moveTo>
                    <a:pt x="0" y="36"/>
                  </a:moveTo>
                  <a:lnTo>
                    <a:pt x="57" y="141"/>
                  </a:lnTo>
                  <a:lnTo>
                    <a:pt x="204" y="141"/>
                  </a:lnTo>
                  <a:lnTo>
                    <a:pt x="430" y="55"/>
                  </a:lnTo>
                  <a:lnTo>
                    <a:pt x="448" y="0"/>
                  </a:lnTo>
                  <a:lnTo>
                    <a:pt x="0" y="3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1349" y="1694"/>
              <a:ext cx="345" cy="110"/>
            </a:xfrm>
            <a:custGeom>
              <a:avLst/>
              <a:gdLst>
                <a:gd name="T0" fmla="*/ 0 w 345"/>
                <a:gd name="T1" fmla="*/ 28 h 110"/>
                <a:gd name="T2" fmla="*/ 345 w 345"/>
                <a:gd name="T3" fmla="*/ 0 h 110"/>
                <a:gd name="T4" fmla="*/ 213 w 345"/>
                <a:gd name="T5" fmla="*/ 60 h 110"/>
                <a:gd name="T6" fmla="*/ 0 w 345"/>
                <a:gd name="T7" fmla="*/ 110 h 110"/>
                <a:gd name="T8" fmla="*/ 0 w 345"/>
                <a:gd name="T9" fmla="*/ 28 h 110"/>
                <a:gd name="T10" fmla="*/ 0 w 345"/>
                <a:gd name="T11" fmla="*/ 28 h 110"/>
              </a:gdLst>
              <a:ahLst/>
              <a:cxnLst>
                <a:cxn ang="0">
                  <a:pos x="T0" y="T1"/>
                </a:cxn>
                <a:cxn ang="0">
                  <a:pos x="T2" y="T3"/>
                </a:cxn>
                <a:cxn ang="0">
                  <a:pos x="T4" y="T5"/>
                </a:cxn>
                <a:cxn ang="0">
                  <a:pos x="T6" y="T7"/>
                </a:cxn>
                <a:cxn ang="0">
                  <a:pos x="T8" y="T9"/>
                </a:cxn>
                <a:cxn ang="0">
                  <a:pos x="T10" y="T11"/>
                </a:cxn>
              </a:cxnLst>
              <a:rect l="0" t="0" r="r" b="b"/>
              <a:pathLst>
                <a:path w="345" h="110">
                  <a:moveTo>
                    <a:pt x="0" y="28"/>
                  </a:moveTo>
                  <a:lnTo>
                    <a:pt x="345" y="0"/>
                  </a:lnTo>
                  <a:lnTo>
                    <a:pt x="213" y="60"/>
                  </a:lnTo>
                  <a:lnTo>
                    <a:pt x="0" y="110"/>
                  </a:lnTo>
                  <a:lnTo>
                    <a:pt x="0" y="2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5"/>
            <p:cNvSpPr>
              <a:spLocks/>
            </p:cNvSpPr>
            <p:nvPr/>
          </p:nvSpPr>
          <p:spPr bwMode="auto">
            <a:xfrm>
              <a:off x="1302" y="2334"/>
              <a:ext cx="274" cy="77"/>
            </a:xfrm>
            <a:custGeom>
              <a:avLst/>
              <a:gdLst>
                <a:gd name="T0" fmla="*/ 0 w 274"/>
                <a:gd name="T1" fmla="*/ 0 h 77"/>
                <a:gd name="T2" fmla="*/ 274 w 274"/>
                <a:gd name="T3" fmla="*/ 0 h 77"/>
                <a:gd name="T4" fmla="*/ 127 w 274"/>
                <a:gd name="T5" fmla="*/ 55 h 77"/>
                <a:gd name="T6" fmla="*/ 3 w 274"/>
                <a:gd name="T7" fmla="*/ 77 h 77"/>
                <a:gd name="T8" fmla="*/ 0 w 274"/>
                <a:gd name="T9" fmla="*/ 0 h 77"/>
                <a:gd name="T10" fmla="*/ 0 w 274"/>
                <a:gd name="T11" fmla="*/ 0 h 77"/>
              </a:gdLst>
              <a:ahLst/>
              <a:cxnLst>
                <a:cxn ang="0">
                  <a:pos x="T0" y="T1"/>
                </a:cxn>
                <a:cxn ang="0">
                  <a:pos x="T2" y="T3"/>
                </a:cxn>
                <a:cxn ang="0">
                  <a:pos x="T4" y="T5"/>
                </a:cxn>
                <a:cxn ang="0">
                  <a:pos x="T6" y="T7"/>
                </a:cxn>
                <a:cxn ang="0">
                  <a:pos x="T8" y="T9"/>
                </a:cxn>
                <a:cxn ang="0">
                  <a:pos x="T10" y="T11"/>
                </a:cxn>
              </a:cxnLst>
              <a:rect l="0" t="0" r="r" b="b"/>
              <a:pathLst>
                <a:path w="274" h="77">
                  <a:moveTo>
                    <a:pt x="0" y="0"/>
                  </a:moveTo>
                  <a:lnTo>
                    <a:pt x="274" y="0"/>
                  </a:lnTo>
                  <a:lnTo>
                    <a:pt x="127" y="55"/>
                  </a:lnTo>
                  <a:lnTo>
                    <a:pt x="3" y="77"/>
                  </a:lnTo>
                  <a:lnTo>
                    <a:pt x="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4"/>
            <p:cNvSpPr>
              <a:spLocks/>
            </p:cNvSpPr>
            <p:nvPr/>
          </p:nvSpPr>
          <p:spPr bwMode="auto">
            <a:xfrm>
              <a:off x="812" y="937"/>
              <a:ext cx="494" cy="732"/>
            </a:xfrm>
            <a:custGeom>
              <a:avLst/>
              <a:gdLst>
                <a:gd name="T0" fmla="*/ 494 w 494"/>
                <a:gd name="T1" fmla="*/ 257 h 732"/>
                <a:gd name="T2" fmla="*/ 456 w 494"/>
                <a:gd name="T3" fmla="*/ 148 h 732"/>
                <a:gd name="T4" fmla="*/ 387 w 494"/>
                <a:gd name="T5" fmla="*/ 59 h 732"/>
                <a:gd name="T6" fmla="*/ 326 w 494"/>
                <a:gd name="T7" fmla="*/ 8 h 732"/>
                <a:gd name="T8" fmla="*/ 219 w 494"/>
                <a:gd name="T9" fmla="*/ 0 h 732"/>
                <a:gd name="T10" fmla="*/ 128 w 494"/>
                <a:gd name="T11" fmla="*/ 26 h 732"/>
                <a:gd name="T12" fmla="*/ 47 w 494"/>
                <a:gd name="T13" fmla="*/ 132 h 732"/>
                <a:gd name="T14" fmla="*/ 0 w 494"/>
                <a:gd name="T15" fmla="*/ 251 h 732"/>
                <a:gd name="T16" fmla="*/ 0 w 494"/>
                <a:gd name="T17" fmla="*/ 435 h 732"/>
                <a:gd name="T18" fmla="*/ 47 w 494"/>
                <a:gd name="T19" fmla="*/ 636 h 732"/>
                <a:gd name="T20" fmla="*/ 109 w 494"/>
                <a:gd name="T21" fmla="*/ 732 h 732"/>
                <a:gd name="T22" fmla="*/ 40 w 494"/>
                <a:gd name="T23" fmla="*/ 531 h 732"/>
                <a:gd name="T24" fmla="*/ 47 w 494"/>
                <a:gd name="T25" fmla="*/ 363 h 732"/>
                <a:gd name="T26" fmla="*/ 78 w 494"/>
                <a:gd name="T27" fmla="*/ 208 h 732"/>
                <a:gd name="T28" fmla="*/ 162 w 494"/>
                <a:gd name="T29" fmla="*/ 119 h 732"/>
                <a:gd name="T30" fmla="*/ 247 w 494"/>
                <a:gd name="T31" fmla="*/ 86 h 732"/>
                <a:gd name="T32" fmla="*/ 343 w 494"/>
                <a:gd name="T33" fmla="*/ 102 h 732"/>
                <a:gd name="T34" fmla="*/ 415 w 494"/>
                <a:gd name="T35" fmla="*/ 175 h 732"/>
                <a:gd name="T36" fmla="*/ 465 w 494"/>
                <a:gd name="T37" fmla="*/ 274 h 732"/>
                <a:gd name="T38" fmla="*/ 487 w 494"/>
                <a:gd name="T39" fmla="*/ 386 h 732"/>
                <a:gd name="T40" fmla="*/ 494 w 494"/>
                <a:gd name="T41" fmla="*/ 257 h 732"/>
                <a:gd name="T42" fmla="*/ 494 w 494"/>
                <a:gd name="T43" fmla="*/ 257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4" h="732">
                  <a:moveTo>
                    <a:pt x="494" y="257"/>
                  </a:moveTo>
                  <a:lnTo>
                    <a:pt x="456" y="148"/>
                  </a:lnTo>
                  <a:lnTo>
                    <a:pt x="387" y="59"/>
                  </a:lnTo>
                  <a:lnTo>
                    <a:pt x="326" y="8"/>
                  </a:lnTo>
                  <a:lnTo>
                    <a:pt x="219" y="0"/>
                  </a:lnTo>
                  <a:lnTo>
                    <a:pt x="128" y="26"/>
                  </a:lnTo>
                  <a:lnTo>
                    <a:pt x="47" y="132"/>
                  </a:lnTo>
                  <a:lnTo>
                    <a:pt x="0" y="251"/>
                  </a:lnTo>
                  <a:lnTo>
                    <a:pt x="0" y="435"/>
                  </a:lnTo>
                  <a:lnTo>
                    <a:pt x="47" y="636"/>
                  </a:lnTo>
                  <a:lnTo>
                    <a:pt x="109" y="732"/>
                  </a:lnTo>
                  <a:lnTo>
                    <a:pt x="40" y="531"/>
                  </a:lnTo>
                  <a:lnTo>
                    <a:pt x="47" y="363"/>
                  </a:lnTo>
                  <a:lnTo>
                    <a:pt x="78" y="208"/>
                  </a:lnTo>
                  <a:lnTo>
                    <a:pt x="162" y="119"/>
                  </a:lnTo>
                  <a:lnTo>
                    <a:pt x="247" y="86"/>
                  </a:lnTo>
                  <a:lnTo>
                    <a:pt x="343" y="102"/>
                  </a:lnTo>
                  <a:lnTo>
                    <a:pt x="415" y="175"/>
                  </a:lnTo>
                  <a:lnTo>
                    <a:pt x="465" y="274"/>
                  </a:lnTo>
                  <a:lnTo>
                    <a:pt x="487" y="386"/>
                  </a:lnTo>
                  <a:lnTo>
                    <a:pt x="494" y="2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3"/>
            <p:cNvSpPr>
              <a:spLocks/>
            </p:cNvSpPr>
            <p:nvPr/>
          </p:nvSpPr>
          <p:spPr bwMode="auto">
            <a:xfrm>
              <a:off x="842" y="1102"/>
              <a:ext cx="438" cy="557"/>
            </a:xfrm>
            <a:custGeom>
              <a:avLst/>
              <a:gdLst>
                <a:gd name="T0" fmla="*/ 309 w 438"/>
                <a:gd name="T1" fmla="*/ 3 h 557"/>
                <a:gd name="T2" fmla="*/ 206 w 438"/>
                <a:gd name="T3" fmla="*/ 0 h 557"/>
                <a:gd name="T4" fmla="*/ 134 w 438"/>
                <a:gd name="T5" fmla="*/ 23 h 557"/>
                <a:gd name="T6" fmla="*/ 69 w 438"/>
                <a:gd name="T7" fmla="*/ 99 h 557"/>
                <a:gd name="T8" fmla="*/ 29 w 438"/>
                <a:gd name="T9" fmla="*/ 188 h 557"/>
                <a:gd name="T10" fmla="*/ 0 w 438"/>
                <a:gd name="T11" fmla="*/ 290 h 557"/>
                <a:gd name="T12" fmla="*/ 17 w 438"/>
                <a:gd name="T13" fmla="*/ 425 h 557"/>
                <a:gd name="T14" fmla="*/ 70 w 438"/>
                <a:gd name="T15" fmla="*/ 498 h 557"/>
                <a:gd name="T16" fmla="*/ 155 w 438"/>
                <a:gd name="T17" fmla="*/ 544 h 557"/>
                <a:gd name="T18" fmla="*/ 266 w 438"/>
                <a:gd name="T19" fmla="*/ 557 h 557"/>
                <a:gd name="T20" fmla="*/ 365 w 438"/>
                <a:gd name="T21" fmla="*/ 508 h 557"/>
                <a:gd name="T22" fmla="*/ 419 w 438"/>
                <a:gd name="T23" fmla="*/ 419 h 557"/>
                <a:gd name="T24" fmla="*/ 438 w 438"/>
                <a:gd name="T25" fmla="*/ 322 h 557"/>
                <a:gd name="T26" fmla="*/ 438 w 438"/>
                <a:gd name="T27" fmla="*/ 211 h 557"/>
                <a:gd name="T28" fmla="*/ 379 w 438"/>
                <a:gd name="T29" fmla="*/ 342 h 557"/>
                <a:gd name="T30" fmla="*/ 341 w 438"/>
                <a:gd name="T31" fmla="*/ 425 h 557"/>
                <a:gd name="T32" fmla="*/ 283 w 438"/>
                <a:gd name="T33" fmla="*/ 475 h 557"/>
                <a:gd name="T34" fmla="*/ 215 w 438"/>
                <a:gd name="T35" fmla="*/ 508 h 557"/>
                <a:gd name="T36" fmla="*/ 134 w 438"/>
                <a:gd name="T37" fmla="*/ 488 h 557"/>
                <a:gd name="T38" fmla="*/ 73 w 438"/>
                <a:gd name="T39" fmla="*/ 429 h 557"/>
                <a:gd name="T40" fmla="*/ 60 w 438"/>
                <a:gd name="T41" fmla="*/ 330 h 557"/>
                <a:gd name="T42" fmla="*/ 74 w 438"/>
                <a:gd name="T43" fmla="*/ 227 h 557"/>
                <a:gd name="T44" fmla="*/ 113 w 438"/>
                <a:gd name="T45" fmla="*/ 132 h 557"/>
                <a:gd name="T46" fmla="*/ 161 w 438"/>
                <a:gd name="T47" fmla="*/ 79 h 557"/>
                <a:gd name="T48" fmla="*/ 243 w 438"/>
                <a:gd name="T49" fmla="*/ 53 h 557"/>
                <a:gd name="T50" fmla="*/ 291 w 438"/>
                <a:gd name="T51" fmla="*/ 59 h 557"/>
                <a:gd name="T52" fmla="*/ 353 w 438"/>
                <a:gd name="T53" fmla="*/ 23 h 557"/>
                <a:gd name="T54" fmla="*/ 309 w 438"/>
                <a:gd name="T55" fmla="*/ 3 h 557"/>
                <a:gd name="T56" fmla="*/ 309 w 438"/>
                <a:gd name="T57" fmla="*/ 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557">
                  <a:moveTo>
                    <a:pt x="309" y="3"/>
                  </a:moveTo>
                  <a:lnTo>
                    <a:pt x="206" y="0"/>
                  </a:lnTo>
                  <a:lnTo>
                    <a:pt x="134" y="23"/>
                  </a:lnTo>
                  <a:lnTo>
                    <a:pt x="69" y="99"/>
                  </a:lnTo>
                  <a:lnTo>
                    <a:pt x="29" y="188"/>
                  </a:lnTo>
                  <a:lnTo>
                    <a:pt x="0" y="290"/>
                  </a:lnTo>
                  <a:lnTo>
                    <a:pt x="17" y="425"/>
                  </a:lnTo>
                  <a:lnTo>
                    <a:pt x="70" y="498"/>
                  </a:lnTo>
                  <a:lnTo>
                    <a:pt x="155" y="544"/>
                  </a:lnTo>
                  <a:lnTo>
                    <a:pt x="266" y="557"/>
                  </a:lnTo>
                  <a:lnTo>
                    <a:pt x="365" y="508"/>
                  </a:lnTo>
                  <a:lnTo>
                    <a:pt x="419" y="419"/>
                  </a:lnTo>
                  <a:lnTo>
                    <a:pt x="438" y="322"/>
                  </a:lnTo>
                  <a:lnTo>
                    <a:pt x="438" y="211"/>
                  </a:lnTo>
                  <a:lnTo>
                    <a:pt x="379" y="342"/>
                  </a:lnTo>
                  <a:lnTo>
                    <a:pt x="341" y="425"/>
                  </a:lnTo>
                  <a:lnTo>
                    <a:pt x="283" y="475"/>
                  </a:lnTo>
                  <a:lnTo>
                    <a:pt x="215" y="508"/>
                  </a:lnTo>
                  <a:lnTo>
                    <a:pt x="134" y="488"/>
                  </a:lnTo>
                  <a:lnTo>
                    <a:pt x="73" y="429"/>
                  </a:lnTo>
                  <a:lnTo>
                    <a:pt x="60" y="330"/>
                  </a:lnTo>
                  <a:lnTo>
                    <a:pt x="74" y="227"/>
                  </a:lnTo>
                  <a:lnTo>
                    <a:pt x="113" y="132"/>
                  </a:lnTo>
                  <a:lnTo>
                    <a:pt x="161" y="79"/>
                  </a:lnTo>
                  <a:lnTo>
                    <a:pt x="243" y="53"/>
                  </a:lnTo>
                  <a:lnTo>
                    <a:pt x="291" y="59"/>
                  </a:lnTo>
                  <a:lnTo>
                    <a:pt x="353" y="23"/>
                  </a:lnTo>
                  <a:lnTo>
                    <a:pt x="30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1114" y="1119"/>
              <a:ext cx="166" cy="369"/>
            </a:xfrm>
            <a:custGeom>
              <a:avLst/>
              <a:gdLst>
                <a:gd name="T0" fmla="*/ 57 w 166"/>
                <a:gd name="T1" fmla="*/ 0 h 369"/>
                <a:gd name="T2" fmla="*/ 119 w 166"/>
                <a:gd name="T3" fmla="*/ 42 h 369"/>
                <a:gd name="T4" fmla="*/ 158 w 166"/>
                <a:gd name="T5" fmla="*/ 117 h 369"/>
                <a:gd name="T6" fmla="*/ 166 w 166"/>
                <a:gd name="T7" fmla="*/ 206 h 369"/>
                <a:gd name="T8" fmla="*/ 145 w 166"/>
                <a:gd name="T9" fmla="*/ 319 h 369"/>
                <a:gd name="T10" fmla="*/ 97 w 166"/>
                <a:gd name="T11" fmla="*/ 369 h 369"/>
                <a:gd name="T12" fmla="*/ 111 w 166"/>
                <a:gd name="T13" fmla="*/ 246 h 369"/>
                <a:gd name="T14" fmla="*/ 103 w 166"/>
                <a:gd name="T15" fmla="*/ 145 h 369"/>
                <a:gd name="T16" fmla="*/ 65 w 166"/>
                <a:gd name="T17" fmla="*/ 75 h 369"/>
                <a:gd name="T18" fmla="*/ 0 w 166"/>
                <a:gd name="T19" fmla="*/ 26 h 369"/>
                <a:gd name="T20" fmla="*/ 57 w 166"/>
                <a:gd name="T21" fmla="*/ 0 h 369"/>
                <a:gd name="T22" fmla="*/ 57 w 166"/>
                <a:gd name="T23"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369">
                  <a:moveTo>
                    <a:pt x="57" y="0"/>
                  </a:moveTo>
                  <a:lnTo>
                    <a:pt x="119" y="42"/>
                  </a:lnTo>
                  <a:lnTo>
                    <a:pt x="158" y="117"/>
                  </a:lnTo>
                  <a:lnTo>
                    <a:pt x="166" y="206"/>
                  </a:lnTo>
                  <a:lnTo>
                    <a:pt x="145" y="319"/>
                  </a:lnTo>
                  <a:lnTo>
                    <a:pt x="97" y="369"/>
                  </a:lnTo>
                  <a:lnTo>
                    <a:pt x="111" y="246"/>
                  </a:lnTo>
                  <a:lnTo>
                    <a:pt x="103" y="145"/>
                  </a:lnTo>
                  <a:lnTo>
                    <a:pt x="65" y="75"/>
                  </a:lnTo>
                  <a:lnTo>
                    <a:pt x="0" y="26"/>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1"/>
            <p:cNvSpPr>
              <a:spLocks/>
            </p:cNvSpPr>
            <p:nvPr/>
          </p:nvSpPr>
          <p:spPr bwMode="auto">
            <a:xfrm>
              <a:off x="1183" y="1523"/>
              <a:ext cx="97" cy="139"/>
            </a:xfrm>
            <a:custGeom>
              <a:avLst/>
              <a:gdLst>
                <a:gd name="T0" fmla="*/ 97 w 97"/>
                <a:gd name="T1" fmla="*/ 0 h 139"/>
                <a:gd name="T2" fmla="*/ 53 w 97"/>
                <a:gd name="T3" fmla="*/ 87 h 139"/>
                <a:gd name="T4" fmla="*/ 0 w 97"/>
                <a:gd name="T5" fmla="*/ 139 h 139"/>
                <a:gd name="T6" fmla="*/ 54 w 97"/>
                <a:gd name="T7" fmla="*/ 139 h 139"/>
                <a:gd name="T8" fmla="*/ 89 w 97"/>
                <a:gd name="T9" fmla="*/ 107 h 139"/>
                <a:gd name="T10" fmla="*/ 97 w 97"/>
                <a:gd name="T11" fmla="*/ 0 h 139"/>
                <a:gd name="T12" fmla="*/ 97 w 97"/>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97" h="139">
                  <a:moveTo>
                    <a:pt x="97" y="0"/>
                  </a:moveTo>
                  <a:lnTo>
                    <a:pt x="53" y="87"/>
                  </a:lnTo>
                  <a:lnTo>
                    <a:pt x="0" y="139"/>
                  </a:lnTo>
                  <a:lnTo>
                    <a:pt x="54" y="139"/>
                  </a:lnTo>
                  <a:lnTo>
                    <a:pt x="89" y="107"/>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
            <p:cNvSpPr>
              <a:spLocks/>
            </p:cNvSpPr>
            <p:nvPr/>
          </p:nvSpPr>
          <p:spPr bwMode="auto">
            <a:xfrm>
              <a:off x="873" y="1682"/>
              <a:ext cx="396" cy="588"/>
            </a:xfrm>
            <a:custGeom>
              <a:avLst/>
              <a:gdLst>
                <a:gd name="T0" fmla="*/ 396 w 396"/>
                <a:gd name="T1" fmla="*/ 207 h 588"/>
                <a:gd name="T2" fmla="*/ 365 w 396"/>
                <a:gd name="T3" fmla="*/ 119 h 588"/>
                <a:gd name="T4" fmla="*/ 311 w 396"/>
                <a:gd name="T5" fmla="*/ 49 h 588"/>
                <a:gd name="T6" fmla="*/ 261 w 396"/>
                <a:gd name="T7" fmla="*/ 7 h 588"/>
                <a:gd name="T8" fmla="*/ 176 w 396"/>
                <a:gd name="T9" fmla="*/ 0 h 588"/>
                <a:gd name="T10" fmla="*/ 101 w 396"/>
                <a:gd name="T11" fmla="*/ 22 h 588"/>
                <a:gd name="T12" fmla="*/ 38 w 396"/>
                <a:gd name="T13" fmla="*/ 107 h 588"/>
                <a:gd name="T14" fmla="*/ 0 w 396"/>
                <a:gd name="T15" fmla="*/ 202 h 588"/>
                <a:gd name="T16" fmla="*/ 0 w 396"/>
                <a:gd name="T17" fmla="*/ 350 h 588"/>
                <a:gd name="T18" fmla="*/ 38 w 396"/>
                <a:gd name="T19" fmla="*/ 512 h 588"/>
                <a:gd name="T20" fmla="*/ 86 w 396"/>
                <a:gd name="T21" fmla="*/ 588 h 588"/>
                <a:gd name="T22" fmla="*/ 31 w 396"/>
                <a:gd name="T23" fmla="*/ 428 h 588"/>
                <a:gd name="T24" fmla="*/ 38 w 396"/>
                <a:gd name="T25" fmla="*/ 292 h 588"/>
                <a:gd name="T26" fmla="*/ 63 w 396"/>
                <a:gd name="T27" fmla="*/ 168 h 588"/>
                <a:gd name="T28" fmla="*/ 129 w 396"/>
                <a:gd name="T29" fmla="*/ 97 h 588"/>
                <a:gd name="T30" fmla="*/ 198 w 396"/>
                <a:gd name="T31" fmla="*/ 71 h 588"/>
                <a:gd name="T32" fmla="*/ 274 w 396"/>
                <a:gd name="T33" fmla="*/ 83 h 588"/>
                <a:gd name="T34" fmla="*/ 334 w 396"/>
                <a:gd name="T35" fmla="*/ 141 h 588"/>
                <a:gd name="T36" fmla="*/ 372 w 396"/>
                <a:gd name="T37" fmla="*/ 221 h 588"/>
                <a:gd name="T38" fmla="*/ 391 w 396"/>
                <a:gd name="T39" fmla="*/ 310 h 588"/>
                <a:gd name="T40" fmla="*/ 396 w 396"/>
                <a:gd name="T41" fmla="*/ 207 h 588"/>
                <a:gd name="T42" fmla="*/ 396 w 396"/>
                <a:gd name="T43" fmla="*/ 20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6" h="588">
                  <a:moveTo>
                    <a:pt x="396" y="207"/>
                  </a:moveTo>
                  <a:lnTo>
                    <a:pt x="365" y="119"/>
                  </a:lnTo>
                  <a:lnTo>
                    <a:pt x="311" y="49"/>
                  </a:lnTo>
                  <a:lnTo>
                    <a:pt x="261" y="7"/>
                  </a:lnTo>
                  <a:lnTo>
                    <a:pt x="176" y="0"/>
                  </a:lnTo>
                  <a:lnTo>
                    <a:pt x="101" y="22"/>
                  </a:lnTo>
                  <a:lnTo>
                    <a:pt x="38" y="107"/>
                  </a:lnTo>
                  <a:lnTo>
                    <a:pt x="0" y="202"/>
                  </a:lnTo>
                  <a:lnTo>
                    <a:pt x="0" y="350"/>
                  </a:lnTo>
                  <a:lnTo>
                    <a:pt x="38" y="512"/>
                  </a:lnTo>
                  <a:lnTo>
                    <a:pt x="86" y="588"/>
                  </a:lnTo>
                  <a:lnTo>
                    <a:pt x="31" y="428"/>
                  </a:lnTo>
                  <a:lnTo>
                    <a:pt x="38" y="292"/>
                  </a:lnTo>
                  <a:lnTo>
                    <a:pt x="63" y="168"/>
                  </a:lnTo>
                  <a:lnTo>
                    <a:pt x="129" y="97"/>
                  </a:lnTo>
                  <a:lnTo>
                    <a:pt x="198" y="71"/>
                  </a:lnTo>
                  <a:lnTo>
                    <a:pt x="274" y="83"/>
                  </a:lnTo>
                  <a:lnTo>
                    <a:pt x="334" y="141"/>
                  </a:lnTo>
                  <a:lnTo>
                    <a:pt x="372" y="221"/>
                  </a:lnTo>
                  <a:lnTo>
                    <a:pt x="391" y="310"/>
                  </a:lnTo>
                  <a:lnTo>
                    <a:pt x="396"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9"/>
            <p:cNvSpPr>
              <a:spLocks/>
            </p:cNvSpPr>
            <p:nvPr/>
          </p:nvSpPr>
          <p:spPr bwMode="auto">
            <a:xfrm>
              <a:off x="896" y="1815"/>
              <a:ext cx="353" cy="447"/>
            </a:xfrm>
            <a:custGeom>
              <a:avLst/>
              <a:gdLst>
                <a:gd name="T0" fmla="*/ 248 w 353"/>
                <a:gd name="T1" fmla="*/ 3 h 447"/>
                <a:gd name="T2" fmla="*/ 166 w 353"/>
                <a:gd name="T3" fmla="*/ 0 h 447"/>
                <a:gd name="T4" fmla="*/ 107 w 353"/>
                <a:gd name="T5" fmla="*/ 19 h 447"/>
                <a:gd name="T6" fmla="*/ 55 w 353"/>
                <a:gd name="T7" fmla="*/ 79 h 447"/>
                <a:gd name="T8" fmla="*/ 25 w 353"/>
                <a:gd name="T9" fmla="*/ 152 h 447"/>
                <a:gd name="T10" fmla="*/ 0 w 353"/>
                <a:gd name="T11" fmla="*/ 233 h 447"/>
                <a:gd name="T12" fmla="*/ 15 w 353"/>
                <a:gd name="T13" fmla="*/ 342 h 447"/>
                <a:gd name="T14" fmla="*/ 57 w 353"/>
                <a:gd name="T15" fmla="*/ 400 h 447"/>
                <a:gd name="T16" fmla="*/ 125 w 353"/>
                <a:gd name="T17" fmla="*/ 437 h 447"/>
                <a:gd name="T18" fmla="*/ 214 w 353"/>
                <a:gd name="T19" fmla="*/ 447 h 447"/>
                <a:gd name="T20" fmla="*/ 293 w 353"/>
                <a:gd name="T21" fmla="*/ 407 h 447"/>
                <a:gd name="T22" fmla="*/ 337 w 353"/>
                <a:gd name="T23" fmla="*/ 337 h 447"/>
                <a:gd name="T24" fmla="*/ 353 w 353"/>
                <a:gd name="T25" fmla="*/ 260 h 447"/>
                <a:gd name="T26" fmla="*/ 353 w 353"/>
                <a:gd name="T27" fmla="*/ 169 h 447"/>
                <a:gd name="T28" fmla="*/ 304 w 353"/>
                <a:gd name="T29" fmla="*/ 276 h 447"/>
                <a:gd name="T30" fmla="*/ 274 w 353"/>
                <a:gd name="T31" fmla="*/ 342 h 447"/>
                <a:gd name="T32" fmla="*/ 227 w 353"/>
                <a:gd name="T33" fmla="*/ 381 h 447"/>
                <a:gd name="T34" fmla="*/ 174 w 353"/>
                <a:gd name="T35" fmla="*/ 407 h 447"/>
                <a:gd name="T36" fmla="*/ 107 w 353"/>
                <a:gd name="T37" fmla="*/ 392 h 447"/>
                <a:gd name="T38" fmla="*/ 59 w 353"/>
                <a:gd name="T39" fmla="*/ 345 h 447"/>
                <a:gd name="T40" fmla="*/ 48 w 353"/>
                <a:gd name="T41" fmla="*/ 265 h 447"/>
                <a:gd name="T42" fmla="*/ 60 w 353"/>
                <a:gd name="T43" fmla="*/ 183 h 447"/>
                <a:gd name="T44" fmla="*/ 91 w 353"/>
                <a:gd name="T45" fmla="*/ 107 h 447"/>
                <a:gd name="T46" fmla="*/ 130 w 353"/>
                <a:gd name="T47" fmla="*/ 64 h 447"/>
                <a:gd name="T48" fmla="*/ 195 w 353"/>
                <a:gd name="T49" fmla="*/ 43 h 447"/>
                <a:gd name="T50" fmla="*/ 235 w 353"/>
                <a:gd name="T51" fmla="*/ 48 h 447"/>
                <a:gd name="T52" fmla="*/ 284 w 353"/>
                <a:gd name="T53" fmla="*/ 19 h 447"/>
                <a:gd name="T54" fmla="*/ 248 w 353"/>
                <a:gd name="T55" fmla="*/ 3 h 447"/>
                <a:gd name="T56" fmla="*/ 248 w 353"/>
                <a:gd name="T57"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3" h="447">
                  <a:moveTo>
                    <a:pt x="248" y="3"/>
                  </a:moveTo>
                  <a:lnTo>
                    <a:pt x="166" y="0"/>
                  </a:lnTo>
                  <a:lnTo>
                    <a:pt x="107" y="19"/>
                  </a:lnTo>
                  <a:lnTo>
                    <a:pt x="55" y="79"/>
                  </a:lnTo>
                  <a:lnTo>
                    <a:pt x="25" y="152"/>
                  </a:lnTo>
                  <a:lnTo>
                    <a:pt x="0" y="233"/>
                  </a:lnTo>
                  <a:lnTo>
                    <a:pt x="15" y="342"/>
                  </a:lnTo>
                  <a:lnTo>
                    <a:pt x="57" y="400"/>
                  </a:lnTo>
                  <a:lnTo>
                    <a:pt x="125" y="437"/>
                  </a:lnTo>
                  <a:lnTo>
                    <a:pt x="214" y="447"/>
                  </a:lnTo>
                  <a:lnTo>
                    <a:pt x="293" y="407"/>
                  </a:lnTo>
                  <a:lnTo>
                    <a:pt x="337" y="337"/>
                  </a:lnTo>
                  <a:lnTo>
                    <a:pt x="353" y="260"/>
                  </a:lnTo>
                  <a:lnTo>
                    <a:pt x="353" y="169"/>
                  </a:lnTo>
                  <a:lnTo>
                    <a:pt x="304" y="276"/>
                  </a:lnTo>
                  <a:lnTo>
                    <a:pt x="274" y="342"/>
                  </a:lnTo>
                  <a:lnTo>
                    <a:pt x="227" y="381"/>
                  </a:lnTo>
                  <a:lnTo>
                    <a:pt x="174" y="407"/>
                  </a:lnTo>
                  <a:lnTo>
                    <a:pt x="107" y="392"/>
                  </a:lnTo>
                  <a:lnTo>
                    <a:pt x="59" y="345"/>
                  </a:lnTo>
                  <a:lnTo>
                    <a:pt x="48" y="265"/>
                  </a:lnTo>
                  <a:lnTo>
                    <a:pt x="60" y="183"/>
                  </a:lnTo>
                  <a:lnTo>
                    <a:pt x="91" y="107"/>
                  </a:lnTo>
                  <a:lnTo>
                    <a:pt x="130" y="64"/>
                  </a:lnTo>
                  <a:lnTo>
                    <a:pt x="195" y="43"/>
                  </a:lnTo>
                  <a:lnTo>
                    <a:pt x="235" y="48"/>
                  </a:lnTo>
                  <a:lnTo>
                    <a:pt x="284" y="19"/>
                  </a:lnTo>
                  <a:lnTo>
                    <a:pt x="24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8"/>
            <p:cNvSpPr>
              <a:spLocks/>
            </p:cNvSpPr>
            <p:nvPr/>
          </p:nvSpPr>
          <p:spPr bwMode="auto">
            <a:xfrm>
              <a:off x="1115" y="1829"/>
              <a:ext cx="134" cy="296"/>
            </a:xfrm>
            <a:custGeom>
              <a:avLst/>
              <a:gdLst>
                <a:gd name="T0" fmla="*/ 46 w 134"/>
                <a:gd name="T1" fmla="*/ 0 h 296"/>
                <a:gd name="T2" fmla="*/ 96 w 134"/>
                <a:gd name="T3" fmla="*/ 34 h 296"/>
                <a:gd name="T4" fmla="*/ 127 w 134"/>
                <a:gd name="T5" fmla="*/ 95 h 296"/>
                <a:gd name="T6" fmla="*/ 134 w 134"/>
                <a:gd name="T7" fmla="*/ 167 h 296"/>
                <a:gd name="T8" fmla="*/ 117 w 134"/>
                <a:gd name="T9" fmla="*/ 257 h 296"/>
                <a:gd name="T10" fmla="*/ 76 w 134"/>
                <a:gd name="T11" fmla="*/ 296 h 296"/>
                <a:gd name="T12" fmla="*/ 89 w 134"/>
                <a:gd name="T13" fmla="*/ 198 h 296"/>
                <a:gd name="T14" fmla="*/ 83 w 134"/>
                <a:gd name="T15" fmla="*/ 116 h 296"/>
                <a:gd name="T16" fmla="*/ 51 w 134"/>
                <a:gd name="T17" fmla="*/ 60 h 296"/>
                <a:gd name="T18" fmla="*/ 0 w 134"/>
                <a:gd name="T19" fmla="*/ 21 h 296"/>
                <a:gd name="T20" fmla="*/ 46 w 134"/>
                <a:gd name="T21" fmla="*/ 0 h 296"/>
                <a:gd name="T22" fmla="*/ 46 w 134"/>
                <a:gd name="T2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296">
                  <a:moveTo>
                    <a:pt x="46" y="0"/>
                  </a:moveTo>
                  <a:lnTo>
                    <a:pt x="96" y="34"/>
                  </a:lnTo>
                  <a:lnTo>
                    <a:pt x="127" y="95"/>
                  </a:lnTo>
                  <a:lnTo>
                    <a:pt x="134" y="167"/>
                  </a:lnTo>
                  <a:lnTo>
                    <a:pt x="117" y="257"/>
                  </a:lnTo>
                  <a:lnTo>
                    <a:pt x="76" y="296"/>
                  </a:lnTo>
                  <a:lnTo>
                    <a:pt x="89" y="198"/>
                  </a:lnTo>
                  <a:lnTo>
                    <a:pt x="83" y="116"/>
                  </a:lnTo>
                  <a:lnTo>
                    <a:pt x="51" y="60"/>
                  </a:lnTo>
                  <a:lnTo>
                    <a:pt x="0" y="21"/>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7"/>
            <p:cNvSpPr>
              <a:spLocks/>
            </p:cNvSpPr>
            <p:nvPr/>
          </p:nvSpPr>
          <p:spPr bwMode="auto">
            <a:xfrm>
              <a:off x="1170" y="2155"/>
              <a:ext cx="79" cy="110"/>
            </a:xfrm>
            <a:custGeom>
              <a:avLst/>
              <a:gdLst>
                <a:gd name="T0" fmla="*/ 79 w 79"/>
                <a:gd name="T1" fmla="*/ 0 h 110"/>
                <a:gd name="T2" fmla="*/ 43 w 79"/>
                <a:gd name="T3" fmla="*/ 67 h 110"/>
                <a:gd name="T4" fmla="*/ 0 w 79"/>
                <a:gd name="T5" fmla="*/ 110 h 110"/>
                <a:gd name="T6" fmla="*/ 44 w 79"/>
                <a:gd name="T7" fmla="*/ 110 h 110"/>
                <a:gd name="T8" fmla="*/ 72 w 79"/>
                <a:gd name="T9" fmla="*/ 84 h 110"/>
                <a:gd name="T10" fmla="*/ 79 w 79"/>
                <a:gd name="T11" fmla="*/ 0 h 110"/>
                <a:gd name="T12" fmla="*/ 79 w 79"/>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79" h="110">
                  <a:moveTo>
                    <a:pt x="79" y="0"/>
                  </a:moveTo>
                  <a:lnTo>
                    <a:pt x="43" y="67"/>
                  </a:lnTo>
                  <a:lnTo>
                    <a:pt x="0" y="110"/>
                  </a:lnTo>
                  <a:lnTo>
                    <a:pt x="44" y="110"/>
                  </a:lnTo>
                  <a:lnTo>
                    <a:pt x="72" y="84"/>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6"/>
            <p:cNvSpPr>
              <a:spLocks/>
            </p:cNvSpPr>
            <p:nvPr/>
          </p:nvSpPr>
          <p:spPr bwMode="auto">
            <a:xfrm>
              <a:off x="935" y="2287"/>
              <a:ext cx="290" cy="429"/>
            </a:xfrm>
            <a:custGeom>
              <a:avLst/>
              <a:gdLst>
                <a:gd name="T0" fmla="*/ 290 w 290"/>
                <a:gd name="T1" fmla="*/ 151 h 429"/>
                <a:gd name="T2" fmla="*/ 267 w 290"/>
                <a:gd name="T3" fmla="*/ 87 h 429"/>
                <a:gd name="T4" fmla="*/ 227 w 290"/>
                <a:gd name="T5" fmla="*/ 34 h 429"/>
                <a:gd name="T6" fmla="*/ 190 w 290"/>
                <a:gd name="T7" fmla="*/ 4 h 429"/>
                <a:gd name="T8" fmla="*/ 128 w 290"/>
                <a:gd name="T9" fmla="*/ 0 h 429"/>
                <a:gd name="T10" fmla="*/ 75 w 290"/>
                <a:gd name="T11" fmla="*/ 15 h 429"/>
                <a:gd name="T12" fmla="*/ 27 w 290"/>
                <a:gd name="T13" fmla="*/ 77 h 429"/>
                <a:gd name="T14" fmla="*/ 0 w 290"/>
                <a:gd name="T15" fmla="*/ 147 h 429"/>
                <a:gd name="T16" fmla="*/ 0 w 290"/>
                <a:gd name="T17" fmla="*/ 255 h 429"/>
                <a:gd name="T18" fmla="*/ 27 w 290"/>
                <a:gd name="T19" fmla="*/ 373 h 429"/>
                <a:gd name="T20" fmla="*/ 63 w 290"/>
                <a:gd name="T21" fmla="*/ 429 h 429"/>
                <a:gd name="T22" fmla="*/ 24 w 290"/>
                <a:gd name="T23" fmla="*/ 311 h 429"/>
                <a:gd name="T24" fmla="*/ 27 w 290"/>
                <a:gd name="T25" fmla="*/ 212 h 429"/>
                <a:gd name="T26" fmla="*/ 46 w 290"/>
                <a:gd name="T27" fmla="*/ 122 h 429"/>
                <a:gd name="T28" fmla="*/ 95 w 290"/>
                <a:gd name="T29" fmla="*/ 69 h 429"/>
                <a:gd name="T30" fmla="*/ 145 w 290"/>
                <a:gd name="T31" fmla="*/ 51 h 429"/>
                <a:gd name="T32" fmla="*/ 201 w 290"/>
                <a:gd name="T33" fmla="*/ 59 h 429"/>
                <a:gd name="T34" fmla="*/ 243 w 290"/>
                <a:gd name="T35" fmla="*/ 102 h 429"/>
                <a:gd name="T36" fmla="*/ 272 w 290"/>
                <a:gd name="T37" fmla="*/ 160 h 429"/>
                <a:gd name="T38" fmla="*/ 286 w 290"/>
                <a:gd name="T39" fmla="*/ 226 h 429"/>
                <a:gd name="T40" fmla="*/ 290 w 290"/>
                <a:gd name="T41" fmla="*/ 151 h 429"/>
                <a:gd name="T42" fmla="*/ 290 w 290"/>
                <a:gd name="T43" fmla="*/ 15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0" h="429">
                  <a:moveTo>
                    <a:pt x="290" y="151"/>
                  </a:moveTo>
                  <a:lnTo>
                    <a:pt x="267" y="87"/>
                  </a:lnTo>
                  <a:lnTo>
                    <a:pt x="227" y="34"/>
                  </a:lnTo>
                  <a:lnTo>
                    <a:pt x="190" y="4"/>
                  </a:lnTo>
                  <a:lnTo>
                    <a:pt x="128" y="0"/>
                  </a:lnTo>
                  <a:lnTo>
                    <a:pt x="75" y="15"/>
                  </a:lnTo>
                  <a:lnTo>
                    <a:pt x="27" y="77"/>
                  </a:lnTo>
                  <a:lnTo>
                    <a:pt x="0" y="147"/>
                  </a:lnTo>
                  <a:lnTo>
                    <a:pt x="0" y="255"/>
                  </a:lnTo>
                  <a:lnTo>
                    <a:pt x="27" y="373"/>
                  </a:lnTo>
                  <a:lnTo>
                    <a:pt x="63" y="429"/>
                  </a:lnTo>
                  <a:lnTo>
                    <a:pt x="24" y="311"/>
                  </a:lnTo>
                  <a:lnTo>
                    <a:pt x="27" y="212"/>
                  </a:lnTo>
                  <a:lnTo>
                    <a:pt x="46" y="122"/>
                  </a:lnTo>
                  <a:lnTo>
                    <a:pt x="95" y="69"/>
                  </a:lnTo>
                  <a:lnTo>
                    <a:pt x="145" y="51"/>
                  </a:lnTo>
                  <a:lnTo>
                    <a:pt x="201" y="59"/>
                  </a:lnTo>
                  <a:lnTo>
                    <a:pt x="243" y="102"/>
                  </a:lnTo>
                  <a:lnTo>
                    <a:pt x="272" y="160"/>
                  </a:lnTo>
                  <a:lnTo>
                    <a:pt x="286" y="226"/>
                  </a:lnTo>
                  <a:lnTo>
                    <a:pt x="29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951" y="2384"/>
              <a:ext cx="258" cy="326"/>
            </a:xfrm>
            <a:custGeom>
              <a:avLst/>
              <a:gdLst>
                <a:gd name="T0" fmla="*/ 182 w 258"/>
                <a:gd name="T1" fmla="*/ 1 h 326"/>
                <a:gd name="T2" fmla="*/ 122 w 258"/>
                <a:gd name="T3" fmla="*/ 0 h 326"/>
                <a:gd name="T4" fmla="*/ 79 w 258"/>
                <a:gd name="T5" fmla="*/ 14 h 326"/>
                <a:gd name="T6" fmla="*/ 41 w 258"/>
                <a:gd name="T7" fmla="*/ 58 h 326"/>
                <a:gd name="T8" fmla="*/ 18 w 258"/>
                <a:gd name="T9" fmla="*/ 110 h 326"/>
                <a:gd name="T10" fmla="*/ 0 w 258"/>
                <a:gd name="T11" fmla="*/ 169 h 326"/>
                <a:gd name="T12" fmla="*/ 11 w 258"/>
                <a:gd name="T13" fmla="*/ 249 h 326"/>
                <a:gd name="T14" fmla="*/ 42 w 258"/>
                <a:gd name="T15" fmla="*/ 292 h 326"/>
                <a:gd name="T16" fmla="*/ 92 w 258"/>
                <a:gd name="T17" fmla="*/ 318 h 326"/>
                <a:gd name="T18" fmla="*/ 157 w 258"/>
                <a:gd name="T19" fmla="*/ 326 h 326"/>
                <a:gd name="T20" fmla="*/ 215 w 258"/>
                <a:gd name="T21" fmla="*/ 297 h 326"/>
                <a:gd name="T22" fmla="*/ 247 w 258"/>
                <a:gd name="T23" fmla="*/ 245 h 326"/>
                <a:gd name="T24" fmla="*/ 258 w 258"/>
                <a:gd name="T25" fmla="*/ 189 h 326"/>
                <a:gd name="T26" fmla="*/ 258 w 258"/>
                <a:gd name="T27" fmla="*/ 124 h 326"/>
                <a:gd name="T28" fmla="*/ 224 w 258"/>
                <a:gd name="T29" fmla="*/ 200 h 326"/>
                <a:gd name="T30" fmla="*/ 201 w 258"/>
                <a:gd name="T31" fmla="*/ 249 h 326"/>
                <a:gd name="T32" fmla="*/ 167 w 258"/>
                <a:gd name="T33" fmla="*/ 278 h 326"/>
                <a:gd name="T34" fmla="*/ 127 w 258"/>
                <a:gd name="T35" fmla="*/ 297 h 326"/>
                <a:gd name="T36" fmla="*/ 79 w 258"/>
                <a:gd name="T37" fmla="*/ 286 h 326"/>
                <a:gd name="T38" fmla="*/ 44 w 258"/>
                <a:gd name="T39" fmla="*/ 250 h 326"/>
                <a:gd name="T40" fmla="*/ 36 w 258"/>
                <a:gd name="T41" fmla="*/ 193 h 326"/>
                <a:gd name="T42" fmla="*/ 45 w 258"/>
                <a:gd name="T43" fmla="*/ 133 h 326"/>
                <a:gd name="T44" fmla="*/ 68 w 258"/>
                <a:gd name="T45" fmla="*/ 78 h 326"/>
                <a:gd name="T46" fmla="*/ 96 w 258"/>
                <a:gd name="T47" fmla="*/ 46 h 326"/>
                <a:gd name="T48" fmla="*/ 144 w 258"/>
                <a:gd name="T49" fmla="*/ 30 h 326"/>
                <a:gd name="T50" fmla="*/ 172 w 258"/>
                <a:gd name="T51" fmla="*/ 35 h 326"/>
                <a:gd name="T52" fmla="*/ 207 w 258"/>
                <a:gd name="T53" fmla="*/ 14 h 326"/>
                <a:gd name="T54" fmla="*/ 182 w 258"/>
                <a:gd name="T55" fmla="*/ 1 h 326"/>
                <a:gd name="T56" fmla="*/ 182 w 258"/>
                <a:gd name="T57"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 h="326">
                  <a:moveTo>
                    <a:pt x="182" y="1"/>
                  </a:moveTo>
                  <a:lnTo>
                    <a:pt x="122" y="0"/>
                  </a:lnTo>
                  <a:lnTo>
                    <a:pt x="79" y="14"/>
                  </a:lnTo>
                  <a:lnTo>
                    <a:pt x="41" y="58"/>
                  </a:lnTo>
                  <a:lnTo>
                    <a:pt x="18" y="110"/>
                  </a:lnTo>
                  <a:lnTo>
                    <a:pt x="0" y="169"/>
                  </a:lnTo>
                  <a:lnTo>
                    <a:pt x="11" y="249"/>
                  </a:lnTo>
                  <a:lnTo>
                    <a:pt x="42" y="292"/>
                  </a:lnTo>
                  <a:lnTo>
                    <a:pt x="92" y="318"/>
                  </a:lnTo>
                  <a:lnTo>
                    <a:pt x="157" y="326"/>
                  </a:lnTo>
                  <a:lnTo>
                    <a:pt x="215" y="297"/>
                  </a:lnTo>
                  <a:lnTo>
                    <a:pt x="247" y="245"/>
                  </a:lnTo>
                  <a:lnTo>
                    <a:pt x="258" y="189"/>
                  </a:lnTo>
                  <a:lnTo>
                    <a:pt x="258" y="124"/>
                  </a:lnTo>
                  <a:lnTo>
                    <a:pt x="224" y="200"/>
                  </a:lnTo>
                  <a:lnTo>
                    <a:pt x="201" y="249"/>
                  </a:lnTo>
                  <a:lnTo>
                    <a:pt x="167" y="278"/>
                  </a:lnTo>
                  <a:lnTo>
                    <a:pt x="127" y="297"/>
                  </a:lnTo>
                  <a:lnTo>
                    <a:pt x="79" y="286"/>
                  </a:lnTo>
                  <a:lnTo>
                    <a:pt x="44" y="250"/>
                  </a:lnTo>
                  <a:lnTo>
                    <a:pt x="36" y="193"/>
                  </a:lnTo>
                  <a:lnTo>
                    <a:pt x="45" y="133"/>
                  </a:lnTo>
                  <a:lnTo>
                    <a:pt x="68" y="78"/>
                  </a:lnTo>
                  <a:lnTo>
                    <a:pt x="96" y="46"/>
                  </a:lnTo>
                  <a:lnTo>
                    <a:pt x="144" y="30"/>
                  </a:lnTo>
                  <a:lnTo>
                    <a:pt x="172" y="35"/>
                  </a:lnTo>
                  <a:lnTo>
                    <a:pt x="207" y="14"/>
                  </a:lnTo>
                  <a:lnTo>
                    <a:pt x="1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4"/>
            <p:cNvSpPr>
              <a:spLocks/>
            </p:cNvSpPr>
            <p:nvPr/>
          </p:nvSpPr>
          <p:spPr bwMode="auto">
            <a:xfrm>
              <a:off x="1111" y="2394"/>
              <a:ext cx="98" cy="215"/>
            </a:xfrm>
            <a:custGeom>
              <a:avLst/>
              <a:gdLst>
                <a:gd name="T0" fmla="*/ 35 w 98"/>
                <a:gd name="T1" fmla="*/ 0 h 215"/>
                <a:gd name="T2" fmla="*/ 70 w 98"/>
                <a:gd name="T3" fmla="*/ 25 h 215"/>
                <a:gd name="T4" fmla="*/ 93 w 98"/>
                <a:gd name="T5" fmla="*/ 69 h 215"/>
                <a:gd name="T6" fmla="*/ 98 w 98"/>
                <a:gd name="T7" fmla="*/ 121 h 215"/>
                <a:gd name="T8" fmla="*/ 86 w 98"/>
                <a:gd name="T9" fmla="*/ 187 h 215"/>
                <a:gd name="T10" fmla="*/ 56 w 98"/>
                <a:gd name="T11" fmla="*/ 215 h 215"/>
                <a:gd name="T12" fmla="*/ 65 w 98"/>
                <a:gd name="T13" fmla="*/ 144 h 215"/>
                <a:gd name="T14" fmla="*/ 60 w 98"/>
                <a:gd name="T15" fmla="*/ 84 h 215"/>
                <a:gd name="T16" fmla="*/ 39 w 98"/>
                <a:gd name="T17" fmla="*/ 44 h 215"/>
                <a:gd name="T18" fmla="*/ 0 w 98"/>
                <a:gd name="T19" fmla="*/ 15 h 215"/>
                <a:gd name="T20" fmla="*/ 35 w 98"/>
                <a:gd name="T21" fmla="*/ 0 h 215"/>
                <a:gd name="T22" fmla="*/ 35 w 98"/>
                <a:gd name="T2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215">
                  <a:moveTo>
                    <a:pt x="35" y="0"/>
                  </a:moveTo>
                  <a:lnTo>
                    <a:pt x="70" y="25"/>
                  </a:lnTo>
                  <a:lnTo>
                    <a:pt x="93" y="69"/>
                  </a:lnTo>
                  <a:lnTo>
                    <a:pt x="98" y="121"/>
                  </a:lnTo>
                  <a:lnTo>
                    <a:pt x="86" y="187"/>
                  </a:lnTo>
                  <a:lnTo>
                    <a:pt x="56" y="215"/>
                  </a:lnTo>
                  <a:lnTo>
                    <a:pt x="65" y="144"/>
                  </a:lnTo>
                  <a:lnTo>
                    <a:pt x="60" y="84"/>
                  </a:lnTo>
                  <a:lnTo>
                    <a:pt x="39" y="44"/>
                  </a:lnTo>
                  <a:lnTo>
                    <a:pt x="0" y="15"/>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152" y="2631"/>
              <a:ext cx="57" cy="81"/>
            </a:xfrm>
            <a:custGeom>
              <a:avLst/>
              <a:gdLst>
                <a:gd name="T0" fmla="*/ 57 w 57"/>
                <a:gd name="T1" fmla="*/ 0 h 81"/>
                <a:gd name="T2" fmla="*/ 31 w 57"/>
                <a:gd name="T3" fmla="*/ 50 h 81"/>
                <a:gd name="T4" fmla="*/ 0 w 57"/>
                <a:gd name="T5" fmla="*/ 81 h 81"/>
                <a:gd name="T6" fmla="*/ 33 w 57"/>
                <a:gd name="T7" fmla="*/ 81 h 81"/>
                <a:gd name="T8" fmla="*/ 52 w 57"/>
                <a:gd name="T9" fmla="*/ 62 h 81"/>
                <a:gd name="T10" fmla="*/ 57 w 57"/>
                <a:gd name="T11" fmla="*/ 0 h 81"/>
                <a:gd name="T12" fmla="*/ 57 w 57"/>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7" h="81">
                  <a:moveTo>
                    <a:pt x="57" y="0"/>
                  </a:moveTo>
                  <a:lnTo>
                    <a:pt x="31" y="50"/>
                  </a:lnTo>
                  <a:lnTo>
                    <a:pt x="0" y="81"/>
                  </a:lnTo>
                  <a:lnTo>
                    <a:pt x="33" y="81"/>
                  </a:lnTo>
                  <a:lnTo>
                    <a:pt x="52" y="6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680" y="604"/>
              <a:ext cx="725" cy="2251"/>
            </a:xfrm>
            <a:custGeom>
              <a:avLst/>
              <a:gdLst>
                <a:gd name="T0" fmla="*/ 214 w 725"/>
                <a:gd name="T1" fmla="*/ 161 h 2251"/>
                <a:gd name="T2" fmla="*/ 332 w 725"/>
                <a:gd name="T3" fmla="*/ 188 h 2251"/>
                <a:gd name="T4" fmla="*/ 708 w 725"/>
                <a:gd name="T5" fmla="*/ 188 h 2251"/>
                <a:gd name="T6" fmla="*/ 666 w 725"/>
                <a:gd name="T7" fmla="*/ 96 h 2251"/>
                <a:gd name="T8" fmla="*/ 575 w 725"/>
                <a:gd name="T9" fmla="*/ 17 h 2251"/>
                <a:gd name="T10" fmla="*/ 419 w 725"/>
                <a:gd name="T11" fmla="*/ 0 h 2251"/>
                <a:gd name="T12" fmla="*/ 151 w 725"/>
                <a:gd name="T13" fmla="*/ 20 h 2251"/>
                <a:gd name="T14" fmla="*/ 59 w 725"/>
                <a:gd name="T15" fmla="*/ 125 h 2251"/>
                <a:gd name="T16" fmla="*/ 21 w 725"/>
                <a:gd name="T17" fmla="*/ 260 h 2251"/>
                <a:gd name="T18" fmla="*/ 0 w 725"/>
                <a:gd name="T19" fmla="*/ 488 h 2251"/>
                <a:gd name="T20" fmla="*/ 166 w 725"/>
                <a:gd name="T21" fmla="*/ 2103 h 2251"/>
                <a:gd name="T22" fmla="*/ 231 w 725"/>
                <a:gd name="T23" fmla="*/ 2205 h 2251"/>
                <a:gd name="T24" fmla="*/ 311 w 725"/>
                <a:gd name="T25" fmla="*/ 2251 h 2251"/>
                <a:gd name="T26" fmla="*/ 494 w 725"/>
                <a:gd name="T27" fmla="*/ 2251 h 2251"/>
                <a:gd name="T28" fmla="*/ 579 w 725"/>
                <a:gd name="T29" fmla="*/ 2198 h 2251"/>
                <a:gd name="T30" fmla="*/ 613 w 725"/>
                <a:gd name="T31" fmla="*/ 2037 h 2251"/>
                <a:gd name="T32" fmla="*/ 725 w 725"/>
                <a:gd name="T33" fmla="*/ 475 h 2251"/>
                <a:gd name="T34" fmla="*/ 678 w 725"/>
                <a:gd name="T35" fmla="*/ 636 h 2251"/>
                <a:gd name="T36" fmla="*/ 566 w 725"/>
                <a:gd name="T37" fmla="*/ 2079 h 2251"/>
                <a:gd name="T38" fmla="*/ 519 w 725"/>
                <a:gd name="T39" fmla="*/ 2170 h 2251"/>
                <a:gd name="T40" fmla="*/ 424 w 725"/>
                <a:gd name="T41" fmla="*/ 2205 h 2251"/>
                <a:gd name="T42" fmla="*/ 301 w 725"/>
                <a:gd name="T43" fmla="*/ 2192 h 2251"/>
                <a:gd name="T44" fmla="*/ 243 w 725"/>
                <a:gd name="T45" fmla="*/ 2096 h 2251"/>
                <a:gd name="T46" fmla="*/ 160 w 725"/>
                <a:gd name="T47" fmla="*/ 1481 h 2251"/>
                <a:gd name="T48" fmla="*/ 75 w 725"/>
                <a:gd name="T49" fmla="*/ 432 h 2251"/>
                <a:gd name="T50" fmla="*/ 102 w 725"/>
                <a:gd name="T51" fmla="*/ 181 h 2251"/>
                <a:gd name="T52" fmla="*/ 184 w 725"/>
                <a:gd name="T53" fmla="*/ 93 h 2251"/>
                <a:gd name="T54" fmla="*/ 322 w 725"/>
                <a:gd name="T55" fmla="*/ 76 h 2251"/>
                <a:gd name="T56" fmla="*/ 509 w 725"/>
                <a:gd name="T57" fmla="*/ 69 h 2251"/>
                <a:gd name="T58" fmla="*/ 607 w 725"/>
                <a:gd name="T59" fmla="*/ 129 h 2251"/>
                <a:gd name="T60" fmla="*/ 214 w 725"/>
                <a:gd name="T61" fmla="*/ 161 h 2251"/>
                <a:gd name="T62" fmla="*/ 214 w 725"/>
                <a:gd name="T63" fmla="*/ 161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5" h="2251">
                  <a:moveTo>
                    <a:pt x="214" y="161"/>
                  </a:moveTo>
                  <a:lnTo>
                    <a:pt x="332" y="188"/>
                  </a:lnTo>
                  <a:lnTo>
                    <a:pt x="708" y="188"/>
                  </a:lnTo>
                  <a:lnTo>
                    <a:pt x="666" y="96"/>
                  </a:lnTo>
                  <a:lnTo>
                    <a:pt x="575" y="17"/>
                  </a:lnTo>
                  <a:lnTo>
                    <a:pt x="419" y="0"/>
                  </a:lnTo>
                  <a:lnTo>
                    <a:pt x="151" y="20"/>
                  </a:lnTo>
                  <a:lnTo>
                    <a:pt x="59" y="125"/>
                  </a:lnTo>
                  <a:lnTo>
                    <a:pt x="21" y="260"/>
                  </a:lnTo>
                  <a:lnTo>
                    <a:pt x="0" y="488"/>
                  </a:lnTo>
                  <a:lnTo>
                    <a:pt x="166" y="2103"/>
                  </a:lnTo>
                  <a:lnTo>
                    <a:pt x="231" y="2205"/>
                  </a:lnTo>
                  <a:lnTo>
                    <a:pt x="311" y="2251"/>
                  </a:lnTo>
                  <a:lnTo>
                    <a:pt x="494" y="2251"/>
                  </a:lnTo>
                  <a:lnTo>
                    <a:pt x="579" y="2198"/>
                  </a:lnTo>
                  <a:lnTo>
                    <a:pt x="613" y="2037"/>
                  </a:lnTo>
                  <a:lnTo>
                    <a:pt x="725" y="475"/>
                  </a:lnTo>
                  <a:lnTo>
                    <a:pt x="678" y="636"/>
                  </a:lnTo>
                  <a:lnTo>
                    <a:pt x="566" y="2079"/>
                  </a:lnTo>
                  <a:lnTo>
                    <a:pt x="519" y="2170"/>
                  </a:lnTo>
                  <a:lnTo>
                    <a:pt x="424" y="2205"/>
                  </a:lnTo>
                  <a:lnTo>
                    <a:pt x="301" y="2192"/>
                  </a:lnTo>
                  <a:lnTo>
                    <a:pt x="243" y="2096"/>
                  </a:lnTo>
                  <a:lnTo>
                    <a:pt x="160" y="1481"/>
                  </a:lnTo>
                  <a:lnTo>
                    <a:pt x="75" y="432"/>
                  </a:lnTo>
                  <a:lnTo>
                    <a:pt x="102" y="181"/>
                  </a:lnTo>
                  <a:lnTo>
                    <a:pt x="184" y="93"/>
                  </a:lnTo>
                  <a:lnTo>
                    <a:pt x="322" y="76"/>
                  </a:lnTo>
                  <a:lnTo>
                    <a:pt x="509" y="69"/>
                  </a:lnTo>
                  <a:lnTo>
                    <a:pt x="607" y="129"/>
                  </a:lnTo>
                  <a:lnTo>
                    <a:pt x="214"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735" y="818"/>
              <a:ext cx="641" cy="96"/>
            </a:xfrm>
            <a:custGeom>
              <a:avLst/>
              <a:gdLst>
                <a:gd name="T0" fmla="*/ 11 w 641"/>
                <a:gd name="T1" fmla="*/ 0 h 96"/>
                <a:gd name="T2" fmla="*/ 224 w 641"/>
                <a:gd name="T3" fmla="*/ 28 h 96"/>
                <a:gd name="T4" fmla="*/ 469 w 641"/>
                <a:gd name="T5" fmla="*/ 34 h 96"/>
                <a:gd name="T6" fmla="*/ 641 w 641"/>
                <a:gd name="T7" fmla="*/ 24 h 96"/>
                <a:gd name="T8" fmla="*/ 509 w 641"/>
                <a:gd name="T9" fmla="*/ 91 h 96"/>
                <a:gd name="T10" fmla="*/ 188 w 641"/>
                <a:gd name="T11" fmla="*/ 96 h 96"/>
                <a:gd name="T12" fmla="*/ 0 w 641"/>
                <a:gd name="T13" fmla="*/ 66 h 96"/>
                <a:gd name="T14" fmla="*/ 11 w 641"/>
                <a:gd name="T15" fmla="*/ 0 h 96"/>
                <a:gd name="T16" fmla="*/ 11 w 641"/>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96">
                  <a:moveTo>
                    <a:pt x="11" y="0"/>
                  </a:moveTo>
                  <a:lnTo>
                    <a:pt x="224" y="28"/>
                  </a:lnTo>
                  <a:lnTo>
                    <a:pt x="469" y="34"/>
                  </a:lnTo>
                  <a:lnTo>
                    <a:pt x="641" y="24"/>
                  </a:lnTo>
                  <a:lnTo>
                    <a:pt x="509" y="91"/>
                  </a:lnTo>
                  <a:lnTo>
                    <a:pt x="188" y="96"/>
                  </a:lnTo>
                  <a:lnTo>
                    <a:pt x="0" y="6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183" y="737"/>
              <a:ext cx="560" cy="642"/>
            </a:xfrm>
            <a:custGeom>
              <a:avLst/>
              <a:gdLst>
                <a:gd name="T0" fmla="*/ 547 w 560"/>
                <a:gd name="T1" fmla="*/ 89 h 642"/>
                <a:gd name="T2" fmla="*/ 151 w 560"/>
                <a:gd name="T3" fmla="*/ 38 h 642"/>
                <a:gd name="T4" fmla="*/ 0 w 560"/>
                <a:gd name="T5" fmla="*/ 0 h 642"/>
                <a:gd name="T6" fmla="*/ 9 w 560"/>
                <a:gd name="T7" fmla="*/ 95 h 642"/>
                <a:gd name="T8" fmla="*/ 77 w 560"/>
                <a:gd name="T9" fmla="*/ 325 h 642"/>
                <a:gd name="T10" fmla="*/ 150 w 560"/>
                <a:gd name="T11" fmla="*/ 438 h 642"/>
                <a:gd name="T12" fmla="*/ 250 w 560"/>
                <a:gd name="T13" fmla="*/ 556 h 642"/>
                <a:gd name="T14" fmla="*/ 418 w 560"/>
                <a:gd name="T15" fmla="*/ 628 h 642"/>
                <a:gd name="T16" fmla="*/ 560 w 560"/>
                <a:gd name="T17" fmla="*/ 642 h 642"/>
                <a:gd name="T18" fmla="*/ 547 w 560"/>
                <a:gd name="T19" fmla="*/ 588 h 642"/>
                <a:gd name="T20" fmla="*/ 429 w 560"/>
                <a:gd name="T21" fmla="*/ 582 h 642"/>
                <a:gd name="T22" fmla="*/ 267 w 560"/>
                <a:gd name="T23" fmla="*/ 513 h 642"/>
                <a:gd name="T24" fmla="*/ 156 w 560"/>
                <a:gd name="T25" fmla="*/ 394 h 642"/>
                <a:gd name="T26" fmla="*/ 103 w 560"/>
                <a:gd name="T27" fmla="*/ 240 h 642"/>
                <a:gd name="T28" fmla="*/ 84 w 560"/>
                <a:gd name="T29" fmla="*/ 99 h 642"/>
                <a:gd name="T30" fmla="*/ 259 w 560"/>
                <a:gd name="T31" fmla="*/ 144 h 642"/>
                <a:gd name="T32" fmla="*/ 535 w 560"/>
                <a:gd name="T33" fmla="*/ 174 h 642"/>
                <a:gd name="T34" fmla="*/ 547 w 560"/>
                <a:gd name="T35" fmla="*/ 89 h 642"/>
                <a:gd name="T36" fmla="*/ 547 w 560"/>
                <a:gd name="T37" fmla="*/ 8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642">
                  <a:moveTo>
                    <a:pt x="547" y="89"/>
                  </a:moveTo>
                  <a:lnTo>
                    <a:pt x="151" y="38"/>
                  </a:lnTo>
                  <a:lnTo>
                    <a:pt x="0" y="0"/>
                  </a:lnTo>
                  <a:lnTo>
                    <a:pt x="9" y="95"/>
                  </a:lnTo>
                  <a:lnTo>
                    <a:pt x="77" y="325"/>
                  </a:lnTo>
                  <a:lnTo>
                    <a:pt x="150" y="438"/>
                  </a:lnTo>
                  <a:lnTo>
                    <a:pt x="250" y="556"/>
                  </a:lnTo>
                  <a:lnTo>
                    <a:pt x="418" y="628"/>
                  </a:lnTo>
                  <a:lnTo>
                    <a:pt x="560" y="642"/>
                  </a:lnTo>
                  <a:lnTo>
                    <a:pt x="547" y="588"/>
                  </a:lnTo>
                  <a:lnTo>
                    <a:pt x="429" y="582"/>
                  </a:lnTo>
                  <a:lnTo>
                    <a:pt x="267" y="513"/>
                  </a:lnTo>
                  <a:lnTo>
                    <a:pt x="156" y="394"/>
                  </a:lnTo>
                  <a:lnTo>
                    <a:pt x="103" y="240"/>
                  </a:lnTo>
                  <a:lnTo>
                    <a:pt x="84" y="99"/>
                  </a:lnTo>
                  <a:lnTo>
                    <a:pt x="259" y="144"/>
                  </a:lnTo>
                  <a:lnTo>
                    <a:pt x="535" y="174"/>
                  </a:lnTo>
                  <a:lnTo>
                    <a:pt x="54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a:off x="361" y="963"/>
              <a:ext cx="114" cy="327"/>
            </a:xfrm>
            <a:custGeom>
              <a:avLst/>
              <a:gdLst>
                <a:gd name="T0" fmla="*/ 57 w 114"/>
                <a:gd name="T1" fmla="*/ 291 h 327"/>
                <a:gd name="T2" fmla="*/ 1 w 114"/>
                <a:gd name="T3" fmla="*/ 132 h 327"/>
                <a:gd name="T4" fmla="*/ 0 w 114"/>
                <a:gd name="T5" fmla="*/ 0 h 327"/>
                <a:gd name="T6" fmla="*/ 114 w 114"/>
                <a:gd name="T7" fmla="*/ 327 h 327"/>
                <a:gd name="T8" fmla="*/ 57 w 114"/>
                <a:gd name="T9" fmla="*/ 291 h 327"/>
                <a:gd name="T10" fmla="*/ 57 w 114"/>
                <a:gd name="T11" fmla="*/ 291 h 327"/>
              </a:gdLst>
              <a:ahLst/>
              <a:cxnLst>
                <a:cxn ang="0">
                  <a:pos x="T0" y="T1"/>
                </a:cxn>
                <a:cxn ang="0">
                  <a:pos x="T2" y="T3"/>
                </a:cxn>
                <a:cxn ang="0">
                  <a:pos x="T4" y="T5"/>
                </a:cxn>
                <a:cxn ang="0">
                  <a:pos x="T6" y="T7"/>
                </a:cxn>
                <a:cxn ang="0">
                  <a:pos x="T8" y="T9"/>
                </a:cxn>
                <a:cxn ang="0">
                  <a:pos x="T10" y="T11"/>
                </a:cxn>
              </a:cxnLst>
              <a:rect l="0" t="0" r="r" b="b"/>
              <a:pathLst>
                <a:path w="114" h="327">
                  <a:moveTo>
                    <a:pt x="57" y="291"/>
                  </a:moveTo>
                  <a:lnTo>
                    <a:pt x="1" y="132"/>
                  </a:lnTo>
                  <a:lnTo>
                    <a:pt x="0" y="0"/>
                  </a:lnTo>
                  <a:lnTo>
                    <a:pt x="114" y="327"/>
                  </a:lnTo>
                  <a:lnTo>
                    <a:pt x="57" y="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p:cNvSpPr>
              <a:spLocks/>
            </p:cNvSpPr>
            <p:nvPr/>
          </p:nvSpPr>
          <p:spPr bwMode="auto">
            <a:xfrm>
              <a:off x="442" y="970"/>
              <a:ext cx="105" cy="345"/>
            </a:xfrm>
            <a:custGeom>
              <a:avLst/>
              <a:gdLst>
                <a:gd name="T0" fmla="*/ 61 w 105"/>
                <a:gd name="T1" fmla="*/ 337 h 345"/>
                <a:gd name="T2" fmla="*/ 0 w 105"/>
                <a:gd name="T3" fmla="*/ 132 h 345"/>
                <a:gd name="T4" fmla="*/ 0 w 105"/>
                <a:gd name="T5" fmla="*/ 0 h 345"/>
                <a:gd name="T6" fmla="*/ 105 w 105"/>
                <a:gd name="T7" fmla="*/ 345 h 345"/>
                <a:gd name="T8" fmla="*/ 61 w 105"/>
                <a:gd name="T9" fmla="*/ 337 h 345"/>
                <a:gd name="T10" fmla="*/ 61 w 105"/>
                <a:gd name="T11" fmla="*/ 337 h 345"/>
              </a:gdLst>
              <a:ahLst/>
              <a:cxnLst>
                <a:cxn ang="0">
                  <a:pos x="T0" y="T1"/>
                </a:cxn>
                <a:cxn ang="0">
                  <a:pos x="T2" y="T3"/>
                </a:cxn>
                <a:cxn ang="0">
                  <a:pos x="T4" y="T5"/>
                </a:cxn>
                <a:cxn ang="0">
                  <a:pos x="T6" y="T7"/>
                </a:cxn>
                <a:cxn ang="0">
                  <a:pos x="T8" y="T9"/>
                </a:cxn>
                <a:cxn ang="0">
                  <a:pos x="T10" y="T11"/>
                </a:cxn>
              </a:cxnLst>
              <a:rect l="0" t="0" r="r" b="b"/>
              <a:pathLst>
                <a:path w="105" h="345">
                  <a:moveTo>
                    <a:pt x="61" y="337"/>
                  </a:moveTo>
                  <a:lnTo>
                    <a:pt x="0" y="132"/>
                  </a:lnTo>
                  <a:lnTo>
                    <a:pt x="0" y="0"/>
                  </a:lnTo>
                  <a:lnTo>
                    <a:pt x="105" y="345"/>
                  </a:lnTo>
                  <a:lnTo>
                    <a:pt x="61"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p:nvSpPr>
          <p:spPr bwMode="auto">
            <a:xfrm>
              <a:off x="521" y="1023"/>
              <a:ext cx="110" cy="312"/>
            </a:xfrm>
            <a:custGeom>
              <a:avLst/>
              <a:gdLst>
                <a:gd name="T0" fmla="*/ 66 w 110"/>
                <a:gd name="T1" fmla="*/ 302 h 312"/>
                <a:gd name="T2" fmla="*/ 0 w 110"/>
                <a:gd name="T3" fmla="*/ 79 h 312"/>
                <a:gd name="T4" fmla="*/ 10 w 110"/>
                <a:gd name="T5" fmla="*/ 0 h 312"/>
                <a:gd name="T6" fmla="*/ 110 w 110"/>
                <a:gd name="T7" fmla="*/ 312 h 312"/>
                <a:gd name="T8" fmla="*/ 66 w 110"/>
                <a:gd name="T9" fmla="*/ 302 h 312"/>
                <a:gd name="T10" fmla="*/ 66 w 110"/>
                <a:gd name="T11" fmla="*/ 302 h 312"/>
              </a:gdLst>
              <a:ahLst/>
              <a:cxnLst>
                <a:cxn ang="0">
                  <a:pos x="T0" y="T1"/>
                </a:cxn>
                <a:cxn ang="0">
                  <a:pos x="T2" y="T3"/>
                </a:cxn>
                <a:cxn ang="0">
                  <a:pos x="T4" y="T5"/>
                </a:cxn>
                <a:cxn ang="0">
                  <a:pos x="T6" y="T7"/>
                </a:cxn>
                <a:cxn ang="0">
                  <a:pos x="T8" y="T9"/>
                </a:cxn>
                <a:cxn ang="0">
                  <a:pos x="T10" y="T11"/>
                </a:cxn>
              </a:cxnLst>
              <a:rect l="0" t="0" r="r" b="b"/>
              <a:pathLst>
                <a:path w="110" h="312">
                  <a:moveTo>
                    <a:pt x="66" y="302"/>
                  </a:moveTo>
                  <a:lnTo>
                    <a:pt x="0" y="79"/>
                  </a:lnTo>
                  <a:lnTo>
                    <a:pt x="10" y="0"/>
                  </a:lnTo>
                  <a:lnTo>
                    <a:pt x="110" y="312"/>
                  </a:lnTo>
                  <a:lnTo>
                    <a:pt x="66"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p:cNvSpPr>
            <p:nvPr/>
          </p:nvSpPr>
          <p:spPr bwMode="auto">
            <a:xfrm>
              <a:off x="610" y="1039"/>
              <a:ext cx="101" cy="316"/>
            </a:xfrm>
            <a:custGeom>
              <a:avLst/>
              <a:gdLst>
                <a:gd name="T0" fmla="*/ 57 w 101"/>
                <a:gd name="T1" fmla="*/ 316 h 316"/>
                <a:gd name="T2" fmla="*/ 0 w 101"/>
                <a:gd name="T3" fmla="*/ 80 h 316"/>
                <a:gd name="T4" fmla="*/ 6 w 101"/>
                <a:gd name="T5" fmla="*/ 0 h 316"/>
                <a:gd name="T6" fmla="*/ 101 w 101"/>
                <a:gd name="T7" fmla="*/ 314 h 316"/>
                <a:gd name="T8" fmla="*/ 57 w 101"/>
                <a:gd name="T9" fmla="*/ 316 h 316"/>
                <a:gd name="T10" fmla="*/ 57 w 101"/>
                <a:gd name="T11" fmla="*/ 316 h 316"/>
              </a:gdLst>
              <a:ahLst/>
              <a:cxnLst>
                <a:cxn ang="0">
                  <a:pos x="T0" y="T1"/>
                </a:cxn>
                <a:cxn ang="0">
                  <a:pos x="T2" y="T3"/>
                </a:cxn>
                <a:cxn ang="0">
                  <a:pos x="T4" y="T5"/>
                </a:cxn>
                <a:cxn ang="0">
                  <a:pos x="T6" y="T7"/>
                </a:cxn>
                <a:cxn ang="0">
                  <a:pos x="T8" y="T9"/>
                </a:cxn>
                <a:cxn ang="0">
                  <a:pos x="T10" y="T11"/>
                </a:cxn>
              </a:cxnLst>
              <a:rect l="0" t="0" r="r" b="b"/>
              <a:pathLst>
                <a:path w="101" h="316">
                  <a:moveTo>
                    <a:pt x="57" y="316"/>
                  </a:moveTo>
                  <a:lnTo>
                    <a:pt x="0" y="80"/>
                  </a:lnTo>
                  <a:lnTo>
                    <a:pt x="6" y="0"/>
                  </a:lnTo>
                  <a:lnTo>
                    <a:pt x="101" y="314"/>
                  </a:lnTo>
                  <a:lnTo>
                    <a:pt x="57"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p:cNvSpPr>
              <a:spLocks/>
            </p:cNvSpPr>
            <p:nvPr/>
          </p:nvSpPr>
          <p:spPr bwMode="auto">
            <a:xfrm>
              <a:off x="1366" y="838"/>
              <a:ext cx="556" cy="570"/>
            </a:xfrm>
            <a:custGeom>
              <a:avLst/>
              <a:gdLst>
                <a:gd name="T0" fmla="*/ 19 w 556"/>
                <a:gd name="T1" fmla="*/ 23 h 570"/>
                <a:gd name="T2" fmla="*/ 556 w 556"/>
                <a:gd name="T3" fmla="*/ 0 h 570"/>
                <a:gd name="T4" fmla="*/ 486 w 556"/>
                <a:gd name="T5" fmla="*/ 247 h 570"/>
                <a:gd name="T6" fmla="*/ 377 w 556"/>
                <a:gd name="T7" fmla="*/ 396 h 570"/>
                <a:gd name="T8" fmla="*/ 283 w 556"/>
                <a:gd name="T9" fmla="*/ 485 h 570"/>
                <a:gd name="T10" fmla="*/ 172 w 556"/>
                <a:gd name="T11" fmla="*/ 554 h 570"/>
                <a:gd name="T12" fmla="*/ 0 w 556"/>
                <a:gd name="T13" fmla="*/ 570 h 570"/>
                <a:gd name="T14" fmla="*/ 0 w 556"/>
                <a:gd name="T15" fmla="*/ 527 h 570"/>
                <a:gd name="T16" fmla="*/ 138 w 556"/>
                <a:gd name="T17" fmla="*/ 505 h 570"/>
                <a:gd name="T18" fmla="*/ 298 w 556"/>
                <a:gd name="T19" fmla="*/ 408 h 570"/>
                <a:gd name="T20" fmla="*/ 398 w 556"/>
                <a:gd name="T21" fmla="*/ 267 h 570"/>
                <a:gd name="T22" fmla="*/ 440 w 556"/>
                <a:gd name="T23" fmla="*/ 142 h 570"/>
                <a:gd name="T24" fmla="*/ 461 w 556"/>
                <a:gd name="T25" fmla="*/ 46 h 570"/>
                <a:gd name="T26" fmla="*/ 223 w 556"/>
                <a:gd name="T27" fmla="*/ 79 h 570"/>
                <a:gd name="T28" fmla="*/ 21 w 556"/>
                <a:gd name="T29" fmla="*/ 83 h 570"/>
                <a:gd name="T30" fmla="*/ 19 w 556"/>
                <a:gd name="T31" fmla="*/ 23 h 570"/>
                <a:gd name="T32" fmla="*/ 19 w 556"/>
                <a:gd name="T33" fmla="*/ 2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6" h="570">
                  <a:moveTo>
                    <a:pt x="19" y="23"/>
                  </a:moveTo>
                  <a:lnTo>
                    <a:pt x="556" y="0"/>
                  </a:lnTo>
                  <a:lnTo>
                    <a:pt x="486" y="247"/>
                  </a:lnTo>
                  <a:lnTo>
                    <a:pt x="377" y="396"/>
                  </a:lnTo>
                  <a:lnTo>
                    <a:pt x="283" y="485"/>
                  </a:lnTo>
                  <a:lnTo>
                    <a:pt x="172" y="554"/>
                  </a:lnTo>
                  <a:lnTo>
                    <a:pt x="0" y="570"/>
                  </a:lnTo>
                  <a:lnTo>
                    <a:pt x="0" y="527"/>
                  </a:lnTo>
                  <a:lnTo>
                    <a:pt x="138" y="505"/>
                  </a:lnTo>
                  <a:lnTo>
                    <a:pt x="298" y="408"/>
                  </a:lnTo>
                  <a:lnTo>
                    <a:pt x="398" y="267"/>
                  </a:lnTo>
                  <a:lnTo>
                    <a:pt x="440" y="142"/>
                  </a:lnTo>
                  <a:lnTo>
                    <a:pt x="461" y="46"/>
                  </a:lnTo>
                  <a:lnTo>
                    <a:pt x="223" y="79"/>
                  </a:lnTo>
                  <a:lnTo>
                    <a:pt x="21" y="83"/>
                  </a:lnTo>
                  <a:lnTo>
                    <a:pt x="1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p:cNvSpPr>
              <a:spLocks/>
            </p:cNvSpPr>
            <p:nvPr/>
          </p:nvSpPr>
          <p:spPr bwMode="auto">
            <a:xfrm>
              <a:off x="1415" y="1151"/>
              <a:ext cx="74" cy="218"/>
            </a:xfrm>
            <a:custGeom>
              <a:avLst/>
              <a:gdLst>
                <a:gd name="T0" fmla="*/ 34 w 74"/>
                <a:gd name="T1" fmla="*/ 218 h 218"/>
                <a:gd name="T2" fmla="*/ 0 w 74"/>
                <a:gd name="T3" fmla="*/ 0 h 218"/>
                <a:gd name="T4" fmla="*/ 41 w 74"/>
                <a:gd name="T5" fmla="*/ 73 h 218"/>
                <a:gd name="T6" fmla="*/ 74 w 74"/>
                <a:gd name="T7" fmla="*/ 218 h 218"/>
                <a:gd name="T8" fmla="*/ 34 w 74"/>
                <a:gd name="T9" fmla="*/ 218 h 218"/>
                <a:gd name="T10" fmla="*/ 34 w 74"/>
                <a:gd name="T11" fmla="*/ 218 h 218"/>
              </a:gdLst>
              <a:ahLst/>
              <a:cxnLst>
                <a:cxn ang="0">
                  <a:pos x="T0" y="T1"/>
                </a:cxn>
                <a:cxn ang="0">
                  <a:pos x="T2" y="T3"/>
                </a:cxn>
                <a:cxn ang="0">
                  <a:pos x="T4" y="T5"/>
                </a:cxn>
                <a:cxn ang="0">
                  <a:pos x="T6" y="T7"/>
                </a:cxn>
                <a:cxn ang="0">
                  <a:pos x="T8" y="T9"/>
                </a:cxn>
                <a:cxn ang="0">
                  <a:pos x="T10" y="T11"/>
                </a:cxn>
              </a:cxnLst>
              <a:rect l="0" t="0" r="r" b="b"/>
              <a:pathLst>
                <a:path w="74" h="218">
                  <a:moveTo>
                    <a:pt x="34" y="218"/>
                  </a:moveTo>
                  <a:lnTo>
                    <a:pt x="0" y="0"/>
                  </a:lnTo>
                  <a:lnTo>
                    <a:pt x="41" y="73"/>
                  </a:lnTo>
                  <a:lnTo>
                    <a:pt x="74" y="218"/>
                  </a:lnTo>
                  <a:lnTo>
                    <a:pt x="34"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p:cNvSpPr>
              <a:spLocks/>
            </p:cNvSpPr>
            <p:nvPr/>
          </p:nvSpPr>
          <p:spPr bwMode="auto">
            <a:xfrm>
              <a:off x="1481" y="1131"/>
              <a:ext cx="83" cy="228"/>
            </a:xfrm>
            <a:custGeom>
              <a:avLst/>
              <a:gdLst>
                <a:gd name="T0" fmla="*/ 51 w 83"/>
                <a:gd name="T1" fmla="*/ 228 h 228"/>
                <a:gd name="T2" fmla="*/ 0 w 83"/>
                <a:gd name="T3" fmla="*/ 0 h 228"/>
                <a:gd name="T4" fmla="*/ 51 w 83"/>
                <a:gd name="T5" fmla="*/ 73 h 228"/>
                <a:gd name="T6" fmla="*/ 83 w 83"/>
                <a:gd name="T7" fmla="*/ 212 h 228"/>
                <a:gd name="T8" fmla="*/ 51 w 83"/>
                <a:gd name="T9" fmla="*/ 228 h 228"/>
                <a:gd name="T10" fmla="*/ 51 w 83"/>
                <a:gd name="T11" fmla="*/ 228 h 228"/>
              </a:gdLst>
              <a:ahLst/>
              <a:cxnLst>
                <a:cxn ang="0">
                  <a:pos x="T0" y="T1"/>
                </a:cxn>
                <a:cxn ang="0">
                  <a:pos x="T2" y="T3"/>
                </a:cxn>
                <a:cxn ang="0">
                  <a:pos x="T4" y="T5"/>
                </a:cxn>
                <a:cxn ang="0">
                  <a:pos x="T6" y="T7"/>
                </a:cxn>
                <a:cxn ang="0">
                  <a:pos x="T8" y="T9"/>
                </a:cxn>
                <a:cxn ang="0">
                  <a:pos x="T10" y="T11"/>
                </a:cxn>
              </a:cxnLst>
              <a:rect l="0" t="0" r="r" b="b"/>
              <a:pathLst>
                <a:path w="83" h="228">
                  <a:moveTo>
                    <a:pt x="51" y="228"/>
                  </a:moveTo>
                  <a:lnTo>
                    <a:pt x="0" y="0"/>
                  </a:lnTo>
                  <a:lnTo>
                    <a:pt x="51" y="73"/>
                  </a:lnTo>
                  <a:lnTo>
                    <a:pt x="83" y="212"/>
                  </a:lnTo>
                  <a:lnTo>
                    <a:pt x="51"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p:cNvSpPr>
              <a:spLocks/>
            </p:cNvSpPr>
            <p:nvPr/>
          </p:nvSpPr>
          <p:spPr bwMode="auto">
            <a:xfrm>
              <a:off x="1562" y="1122"/>
              <a:ext cx="89" cy="191"/>
            </a:xfrm>
            <a:custGeom>
              <a:avLst/>
              <a:gdLst>
                <a:gd name="T0" fmla="*/ 55 w 89"/>
                <a:gd name="T1" fmla="*/ 191 h 191"/>
                <a:gd name="T2" fmla="*/ 0 w 89"/>
                <a:gd name="T3" fmla="*/ 0 h 191"/>
                <a:gd name="T4" fmla="*/ 58 w 89"/>
                <a:gd name="T5" fmla="*/ 62 h 191"/>
                <a:gd name="T6" fmla="*/ 89 w 89"/>
                <a:gd name="T7" fmla="*/ 175 h 191"/>
                <a:gd name="T8" fmla="*/ 55 w 89"/>
                <a:gd name="T9" fmla="*/ 191 h 191"/>
                <a:gd name="T10" fmla="*/ 55 w 89"/>
                <a:gd name="T11" fmla="*/ 191 h 191"/>
              </a:gdLst>
              <a:ahLst/>
              <a:cxnLst>
                <a:cxn ang="0">
                  <a:pos x="T0" y="T1"/>
                </a:cxn>
                <a:cxn ang="0">
                  <a:pos x="T2" y="T3"/>
                </a:cxn>
                <a:cxn ang="0">
                  <a:pos x="T4" y="T5"/>
                </a:cxn>
                <a:cxn ang="0">
                  <a:pos x="T6" y="T7"/>
                </a:cxn>
                <a:cxn ang="0">
                  <a:pos x="T8" y="T9"/>
                </a:cxn>
                <a:cxn ang="0">
                  <a:pos x="T10" y="T11"/>
                </a:cxn>
              </a:cxnLst>
              <a:rect l="0" t="0" r="r" b="b"/>
              <a:pathLst>
                <a:path w="89" h="191">
                  <a:moveTo>
                    <a:pt x="55" y="191"/>
                  </a:moveTo>
                  <a:lnTo>
                    <a:pt x="0" y="0"/>
                  </a:lnTo>
                  <a:lnTo>
                    <a:pt x="58" y="62"/>
                  </a:lnTo>
                  <a:lnTo>
                    <a:pt x="89" y="175"/>
                  </a:lnTo>
                  <a:lnTo>
                    <a:pt x="55"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p:cNvSpPr>
            <p:nvPr/>
          </p:nvSpPr>
          <p:spPr bwMode="auto">
            <a:xfrm>
              <a:off x="1642" y="1089"/>
              <a:ext cx="72" cy="155"/>
            </a:xfrm>
            <a:custGeom>
              <a:avLst/>
              <a:gdLst>
                <a:gd name="T0" fmla="*/ 50 w 72"/>
                <a:gd name="T1" fmla="*/ 155 h 155"/>
                <a:gd name="T2" fmla="*/ 0 w 72"/>
                <a:gd name="T3" fmla="*/ 0 h 155"/>
                <a:gd name="T4" fmla="*/ 44 w 72"/>
                <a:gd name="T5" fmla="*/ 40 h 155"/>
                <a:gd name="T6" fmla="*/ 72 w 72"/>
                <a:gd name="T7" fmla="*/ 129 h 155"/>
                <a:gd name="T8" fmla="*/ 50 w 72"/>
                <a:gd name="T9" fmla="*/ 155 h 155"/>
                <a:gd name="T10" fmla="*/ 50 w 72"/>
                <a:gd name="T11" fmla="*/ 155 h 155"/>
              </a:gdLst>
              <a:ahLst/>
              <a:cxnLst>
                <a:cxn ang="0">
                  <a:pos x="T0" y="T1"/>
                </a:cxn>
                <a:cxn ang="0">
                  <a:pos x="T2" y="T3"/>
                </a:cxn>
                <a:cxn ang="0">
                  <a:pos x="T4" y="T5"/>
                </a:cxn>
                <a:cxn ang="0">
                  <a:pos x="T6" y="T7"/>
                </a:cxn>
                <a:cxn ang="0">
                  <a:pos x="T8" y="T9"/>
                </a:cxn>
                <a:cxn ang="0">
                  <a:pos x="T10" y="T11"/>
                </a:cxn>
              </a:cxnLst>
              <a:rect l="0" t="0" r="r" b="b"/>
              <a:pathLst>
                <a:path w="72" h="155">
                  <a:moveTo>
                    <a:pt x="50" y="155"/>
                  </a:moveTo>
                  <a:lnTo>
                    <a:pt x="0" y="0"/>
                  </a:lnTo>
                  <a:lnTo>
                    <a:pt x="44" y="40"/>
                  </a:lnTo>
                  <a:lnTo>
                    <a:pt x="72" y="129"/>
                  </a:lnTo>
                  <a:lnTo>
                    <a:pt x="50"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p:cNvSpPr>
            <p:nvPr/>
          </p:nvSpPr>
          <p:spPr bwMode="auto">
            <a:xfrm>
              <a:off x="299" y="1632"/>
              <a:ext cx="504" cy="415"/>
            </a:xfrm>
            <a:custGeom>
              <a:avLst/>
              <a:gdLst>
                <a:gd name="T0" fmla="*/ 469 w 504"/>
                <a:gd name="T1" fmla="*/ 30 h 415"/>
                <a:gd name="T2" fmla="*/ 0 w 504"/>
                <a:gd name="T3" fmla="*/ 0 h 415"/>
                <a:gd name="T4" fmla="*/ 15 w 504"/>
                <a:gd name="T5" fmla="*/ 138 h 415"/>
                <a:gd name="T6" fmla="*/ 91 w 504"/>
                <a:gd name="T7" fmla="*/ 271 h 415"/>
                <a:gd name="T8" fmla="*/ 185 w 504"/>
                <a:gd name="T9" fmla="*/ 350 h 415"/>
                <a:gd name="T10" fmla="*/ 295 w 504"/>
                <a:gd name="T11" fmla="*/ 400 h 415"/>
                <a:gd name="T12" fmla="*/ 504 w 504"/>
                <a:gd name="T13" fmla="*/ 415 h 415"/>
                <a:gd name="T14" fmla="*/ 500 w 504"/>
                <a:gd name="T15" fmla="*/ 364 h 415"/>
                <a:gd name="T16" fmla="*/ 358 w 504"/>
                <a:gd name="T17" fmla="*/ 364 h 415"/>
                <a:gd name="T18" fmla="*/ 214 w 504"/>
                <a:gd name="T19" fmla="*/ 317 h 415"/>
                <a:gd name="T20" fmla="*/ 110 w 504"/>
                <a:gd name="T21" fmla="*/ 218 h 415"/>
                <a:gd name="T22" fmla="*/ 57 w 504"/>
                <a:gd name="T23" fmla="*/ 106 h 415"/>
                <a:gd name="T24" fmla="*/ 43 w 504"/>
                <a:gd name="T25" fmla="*/ 49 h 415"/>
                <a:gd name="T26" fmla="*/ 207 w 504"/>
                <a:gd name="T27" fmla="*/ 93 h 415"/>
                <a:gd name="T28" fmla="*/ 478 w 504"/>
                <a:gd name="T29" fmla="*/ 99 h 415"/>
                <a:gd name="T30" fmla="*/ 469 w 504"/>
                <a:gd name="T31" fmla="*/ 30 h 415"/>
                <a:gd name="T32" fmla="*/ 469 w 504"/>
                <a:gd name="T33"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4" h="415">
                  <a:moveTo>
                    <a:pt x="469" y="30"/>
                  </a:moveTo>
                  <a:lnTo>
                    <a:pt x="0" y="0"/>
                  </a:lnTo>
                  <a:lnTo>
                    <a:pt x="15" y="138"/>
                  </a:lnTo>
                  <a:lnTo>
                    <a:pt x="91" y="271"/>
                  </a:lnTo>
                  <a:lnTo>
                    <a:pt x="185" y="350"/>
                  </a:lnTo>
                  <a:lnTo>
                    <a:pt x="295" y="400"/>
                  </a:lnTo>
                  <a:lnTo>
                    <a:pt x="504" y="415"/>
                  </a:lnTo>
                  <a:lnTo>
                    <a:pt x="500" y="364"/>
                  </a:lnTo>
                  <a:lnTo>
                    <a:pt x="358" y="364"/>
                  </a:lnTo>
                  <a:lnTo>
                    <a:pt x="214" y="317"/>
                  </a:lnTo>
                  <a:lnTo>
                    <a:pt x="110" y="218"/>
                  </a:lnTo>
                  <a:lnTo>
                    <a:pt x="57" y="106"/>
                  </a:lnTo>
                  <a:lnTo>
                    <a:pt x="43" y="49"/>
                  </a:lnTo>
                  <a:lnTo>
                    <a:pt x="207" y="93"/>
                  </a:lnTo>
                  <a:lnTo>
                    <a:pt x="478" y="99"/>
                  </a:lnTo>
                  <a:lnTo>
                    <a:pt x="46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p:cNvSpPr>
            <p:nvPr/>
          </p:nvSpPr>
          <p:spPr bwMode="auto">
            <a:xfrm>
              <a:off x="452" y="1784"/>
              <a:ext cx="126" cy="228"/>
            </a:xfrm>
            <a:custGeom>
              <a:avLst/>
              <a:gdLst>
                <a:gd name="T0" fmla="*/ 61 w 126"/>
                <a:gd name="T1" fmla="*/ 182 h 228"/>
                <a:gd name="T2" fmla="*/ 0 w 126"/>
                <a:gd name="T3" fmla="*/ 46 h 228"/>
                <a:gd name="T4" fmla="*/ 3 w 126"/>
                <a:gd name="T5" fmla="*/ 0 h 228"/>
                <a:gd name="T6" fmla="*/ 126 w 126"/>
                <a:gd name="T7" fmla="*/ 228 h 228"/>
                <a:gd name="T8" fmla="*/ 61 w 126"/>
                <a:gd name="T9" fmla="*/ 182 h 228"/>
                <a:gd name="T10" fmla="*/ 61 w 126"/>
                <a:gd name="T11" fmla="*/ 182 h 228"/>
              </a:gdLst>
              <a:ahLst/>
              <a:cxnLst>
                <a:cxn ang="0">
                  <a:pos x="T0" y="T1"/>
                </a:cxn>
                <a:cxn ang="0">
                  <a:pos x="T2" y="T3"/>
                </a:cxn>
                <a:cxn ang="0">
                  <a:pos x="T4" y="T5"/>
                </a:cxn>
                <a:cxn ang="0">
                  <a:pos x="T6" y="T7"/>
                </a:cxn>
                <a:cxn ang="0">
                  <a:pos x="T8" y="T9"/>
                </a:cxn>
                <a:cxn ang="0">
                  <a:pos x="T10" y="T11"/>
                </a:cxn>
              </a:cxnLst>
              <a:rect l="0" t="0" r="r" b="b"/>
              <a:pathLst>
                <a:path w="126" h="228">
                  <a:moveTo>
                    <a:pt x="61" y="182"/>
                  </a:moveTo>
                  <a:lnTo>
                    <a:pt x="0" y="46"/>
                  </a:lnTo>
                  <a:lnTo>
                    <a:pt x="3" y="0"/>
                  </a:lnTo>
                  <a:lnTo>
                    <a:pt x="126" y="228"/>
                  </a:lnTo>
                  <a:lnTo>
                    <a:pt x="61"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563" y="1808"/>
              <a:ext cx="98" cy="200"/>
            </a:xfrm>
            <a:custGeom>
              <a:avLst/>
              <a:gdLst>
                <a:gd name="T0" fmla="*/ 34 w 98"/>
                <a:gd name="T1" fmla="*/ 198 h 200"/>
                <a:gd name="T2" fmla="*/ 0 w 98"/>
                <a:gd name="T3" fmla="*/ 55 h 200"/>
                <a:gd name="T4" fmla="*/ 6 w 98"/>
                <a:gd name="T5" fmla="*/ 0 h 200"/>
                <a:gd name="T6" fmla="*/ 98 w 98"/>
                <a:gd name="T7" fmla="*/ 200 h 200"/>
                <a:gd name="T8" fmla="*/ 34 w 98"/>
                <a:gd name="T9" fmla="*/ 198 h 200"/>
                <a:gd name="T10" fmla="*/ 34 w 98"/>
                <a:gd name="T11" fmla="*/ 198 h 200"/>
              </a:gdLst>
              <a:ahLst/>
              <a:cxnLst>
                <a:cxn ang="0">
                  <a:pos x="T0" y="T1"/>
                </a:cxn>
                <a:cxn ang="0">
                  <a:pos x="T2" y="T3"/>
                </a:cxn>
                <a:cxn ang="0">
                  <a:pos x="T4" y="T5"/>
                </a:cxn>
                <a:cxn ang="0">
                  <a:pos x="T6" y="T7"/>
                </a:cxn>
                <a:cxn ang="0">
                  <a:pos x="T8" y="T9"/>
                </a:cxn>
                <a:cxn ang="0">
                  <a:pos x="T10" y="T11"/>
                </a:cxn>
              </a:cxnLst>
              <a:rect l="0" t="0" r="r" b="b"/>
              <a:pathLst>
                <a:path w="98" h="200">
                  <a:moveTo>
                    <a:pt x="34" y="198"/>
                  </a:moveTo>
                  <a:lnTo>
                    <a:pt x="0" y="55"/>
                  </a:lnTo>
                  <a:lnTo>
                    <a:pt x="6" y="0"/>
                  </a:lnTo>
                  <a:lnTo>
                    <a:pt x="98" y="200"/>
                  </a:lnTo>
                  <a:lnTo>
                    <a:pt x="34"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p:cNvSpPr>
            <p:nvPr/>
          </p:nvSpPr>
          <p:spPr bwMode="auto">
            <a:xfrm>
              <a:off x="667" y="1824"/>
              <a:ext cx="96" cy="200"/>
            </a:xfrm>
            <a:custGeom>
              <a:avLst/>
              <a:gdLst>
                <a:gd name="T0" fmla="*/ 49 w 96"/>
                <a:gd name="T1" fmla="*/ 200 h 200"/>
                <a:gd name="T2" fmla="*/ 0 w 96"/>
                <a:gd name="T3" fmla="*/ 43 h 200"/>
                <a:gd name="T4" fmla="*/ 5 w 96"/>
                <a:gd name="T5" fmla="*/ 0 h 200"/>
                <a:gd name="T6" fmla="*/ 96 w 96"/>
                <a:gd name="T7" fmla="*/ 200 h 200"/>
                <a:gd name="T8" fmla="*/ 49 w 96"/>
                <a:gd name="T9" fmla="*/ 200 h 200"/>
                <a:gd name="T10" fmla="*/ 49 w 96"/>
                <a:gd name="T11" fmla="*/ 200 h 200"/>
              </a:gdLst>
              <a:ahLst/>
              <a:cxnLst>
                <a:cxn ang="0">
                  <a:pos x="T0" y="T1"/>
                </a:cxn>
                <a:cxn ang="0">
                  <a:pos x="T2" y="T3"/>
                </a:cxn>
                <a:cxn ang="0">
                  <a:pos x="T4" y="T5"/>
                </a:cxn>
                <a:cxn ang="0">
                  <a:pos x="T6" y="T7"/>
                </a:cxn>
                <a:cxn ang="0">
                  <a:pos x="T8" y="T9"/>
                </a:cxn>
                <a:cxn ang="0">
                  <a:pos x="T10" y="T11"/>
                </a:cxn>
              </a:cxnLst>
              <a:rect l="0" t="0" r="r" b="b"/>
              <a:pathLst>
                <a:path w="96" h="200">
                  <a:moveTo>
                    <a:pt x="49" y="200"/>
                  </a:moveTo>
                  <a:lnTo>
                    <a:pt x="0" y="43"/>
                  </a:lnTo>
                  <a:lnTo>
                    <a:pt x="5" y="0"/>
                  </a:lnTo>
                  <a:lnTo>
                    <a:pt x="96" y="200"/>
                  </a:lnTo>
                  <a:lnTo>
                    <a:pt x="49"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p:cNvSpPr>
              <a:spLocks/>
            </p:cNvSpPr>
            <p:nvPr/>
          </p:nvSpPr>
          <p:spPr bwMode="auto">
            <a:xfrm>
              <a:off x="426" y="2279"/>
              <a:ext cx="416" cy="303"/>
            </a:xfrm>
            <a:custGeom>
              <a:avLst/>
              <a:gdLst>
                <a:gd name="T0" fmla="*/ 403 w 416"/>
                <a:gd name="T1" fmla="*/ 2 h 303"/>
                <a:gd name="T2" fmla="*/ 0 w 416"/>
                <a:gd name="T3" fmla="*/ 0 h 303"/>
                <a:gd name="T4" fmla="*/ 36 w 416"/>
                <a:gd name="T5" fmla="*/ 131 h 303"/>
                <a:gd name="T6" fmla="*/ 99 w 416"/>
                <a:gd name="T7" fmla="*/ 210 h 303"/>
                <a:gd name="T8" fmla="*/ 167 w 416"/>
                <a:gd name="T9" fmla="*/ 270 h 303"/>
                <a:gd name="T10" fmla="*/ 292 w 416"/>
                <a:gd name="T11" fmla="*/ 293 h 303"/>
                <a:gd name="T12" fmla="*/ 416 w 416"/>
                <a:gd name="T13" fmla="*/ 303 h 303"/>
                <a:gd name="T14" fmla="*/ 416 w 416"/>
                <a:gd name="T15" fmla="*/ 267 h 303"/>
                <a:gd name="T16" fmla="*/ 259 w 416"/>
                <a:gd name="T17" fmla="*/ 253 h 303"/>
                <a:gd name="T18" fmla="*/ 154 w 416"/>
                <a:gd name="T19" fmla="*/ 200 h 303"/>
                <a:gd name="T20" fmla="*/ 95 w 416"/>
                <a:gd name="T21" fmla="*/ 148 h 303"/>
                <a:gd name="T22" fmla="*/ 55 w 416"/>
                <a:gd name="T23" fmla="*/ 52 h 303"/>
                <a:gd name="T24" fmla="*/ 401 w 416"/>
                <a:gd name="T25" fmla="*/ 62 h 303"/>
                <a:gd name="T26" fmla="*/ 403 w 416"/>
                <a:gd name="T27" fmla="*/ 2 h 303"/>
                <a:gd name="T28" fmla="*/ 403 w 416"/>
                <a:gd name="T29" fmla="*/ 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303">
                  <a:moveTo>
                    <a:pt x="403" y="2"/>
                  </a:moveTo>
                  <a:lnTo>
                    <a:pt x="0" y="0"/>
                  </a:lnTo>
                  <a:lnTo>
                    <a:pt x="36" y="131"/>
                  </a:lnTo>
                  <a:lnTo>
                    <a:pt x="99" y="210"/>
                  </a:lnTo>
                  <a:lnTo>
                    <a:pt x="167" y="270"/>
                  </a:lnTo>
                  <a:lnTo>
                    <a:pt x="292" y="293"/>
                  </a:lnTo>
                  <a:lnTo>
                    <a:pt x="416" y="303"/>
                  </a:lnTo>
                  <a:lnTo>
                    <a:pt x="416" y="267"/>
                  </a:lnTo>
                  <a:lnTo>
                    <a:pt x="259" y="253"/>
                  </a:lnTo>
                  <a:lnTo>
                    <a:pt x="154" y="200"/>
                  </a:lnTo>
                  <a:lnTo>
                    <a:pt x="95" y="148"/>
                  </a:lnTo>
                  <a:lnTo>
                    <a:pt x="55" y="52"/>
                  </a:lnTo>
                  <a:lnTo>
                    <a:pt x="401" y="62"/>
                  </a:lnTo>
                  <a:lnTo>
                    <a:pt x="4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p:cNvSpPr>
              <a:spLocks/>
            </p:cNvSpPr>
            <p:nvPr/>
          </p:nvSpPr>
          <p:spPr bwMode="auto">
            <a:xfrm>
              <a:off x="606" y="2420"/>
              <a:ext cx="105" cy="138"/>
            </a:xfrm>
            <a:custGeom>
              <a:avLst/>
              <a:gdLst>
                <a:gd name="T0" fmla="*/ 46 w 105"/>
                <a:gd name="T1" fmla="*/ 109 h 138"/>
                <a:gd name="T2" fmla="*/ 0 w 105"/>
                <a:gd name="T3" fmla="*/ 0 h 138"/>
                <a:gd name="T4" fmla="*/ 42 w 105"/>
                <a:gd name="T5" fmla="*/ 20 h 138"/>
                <a:gd name="T6" fmla="*/ 105 w 105"/>
                <a:gd name="T7" fmla="*/ 138 h 138"/>
                <a:gd name="T8" fmla="*/ 46 w 105"/>
                <a:gd name="T9" fmla="*/ 109 h 138"/>
                <a:gd name="T10" fmla="*/ 46 w 105"/>
                <a:gd name="T11" fmla="*/ 109 h 138"/>
              </a:gdLst>
              <a:ahLst/>
              <a:cxnLst>
                <a:cxn ang="0">
                  <a:pos x="T0" y="T1"/>
                </a:cxn>
                <a:cxn ang="0">
                  <a:pos x="T2" y="T3"/>
                </a:cxn>
                <a:cxn ang="0">
                  <a:pos x="T4" y="T5"/>
                </a:cxn>
                <a:cxn ang="0">
                  <a:pos x="T6" y="T7"/>
                </a:cxn>
                <a:cxn ang="0">
                  <a:pos x="T8" y="T9"/>
                </a:cxn>
                <a:cxn ang="0">
                  <a:pos x="T10" y="T11"/>
                </a:cxn>
              </a:cxnLst>
              <a:rect l="0" t="0" r="r" b="b"/>
              <a:pathLst>
                <a:path w="105" h="138">
                  <a:moveTo>
                    <a:pt x="46" y="109"/>
                  </a:moveTo>
                  <a:lnTo>
                    <a:pt x="0" y="0"/>
                  </a:lnTo>
                  <a:lnTo>
                    <a:pt x="42" y="20"/>
                  </a:lnTo>
                  <a:lnTo>
                    <a:pt x="105" y="138"/>
                  </a:lnTo>
                  <a:lnTo>
                    <a:pt x="4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p:cNvSpPr>
              <a:spLocks/>
            </p:cNvSpPr>
            <p:nvPr/>
          </p:nvSpPr>
          <p:spPr bwMode="auto">
            <a:xfrm>
              <a:off x="692" y="2430"/>
              <a:ext cx="120" cy="128"/>
            </a:xfrm>
            <a:custGeom>
              <a:avLst/>
              <a:gdLst>
                <a:gd name="T0" fmla="*/ 63 w 120"/>
                <a:gd name="T1" fmla="*/ 122 h 128"/>
                <a:gd name="T2" fmla="*/ 0 w 120"/>
                <a:gd name="T3" fmla="*/ 0 h 128"/>
                <a:gd name="T4" fmla="*/ 43 w 120"/>
                <a:gd name="T5" fmla="*/ 20 h 128"/>
                <a:gd name="T6" fmla="*/ 120 w 120"/>
                <a:gd name="T7" fmla="*/ 128 h 128"/>
                <a:gd name="T8" fmla="*/ 63 w 120"/>
                <a:gd name="T9" fmla="*/ 122 h 128"/>
                <a:gd name="T10" fmla="*/ 63 w 120"/>
                <a:gd name="T11" fmla="*/ 122 h 128"/>
              </a:gdLst>
              <a:ahLst/>
              <a:cxnLst>
                <a:cxn ang="0">
                  <a:pos x="T0" y="T1"/>
                </a:cxn>
                <a:cxn ang="0">
                  <a:pos x="T2" y="T3"/>
                </a:cxn>
                <a:cxn ang="0">
                  <a:pos x="T4" y="T5"/>
                </a:cxn>
                <a:cxn ang="0">
                  <a:pos x="T6" y="T7"/>
                </a:cxn>
                <a:cxn ang="0">
                  <a:pos x="T8" y="T9"/>
                </a:cxn>
                <a:cxn ang="0">
                  <a:pos x="T10" y="T11"/>
                </a:cxn>
              </a:cxnLst>
              <a:rect l="0" t="0" r="r" b="b"/>
              <a:pathLst>
                <a:path w="120" h="128">
                  <a:moveTo>
                    <a:pt x="63" y="122"/>
                  </a:moveTo>
                  <a:lnTo>
                    <a:pt x="0" y="0"/>
                  </a:lnTo>
                  <a:lnTo>
                    <a:pt x="43" y="20"/>
                  </a:lnTo>
                  <a:lnTo>
                    <a:pt x="120" y="128"/>
                  </a:lnTo>
                  <a:lnTo>
                    <a:pt x="63"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p:cNvSpPr>
              <a:spLocks/>
            </p:cNvSpPr>
            <p:nvPr/>
          </p:nvSpPr>
          <p:spPr bwMode="auto">
            <a:xfrm>
              <a:off x="1321" y="1649"/>
              <a:ext cx="422" cy="402"/>
            </a:xfrm>
            <a:custGeom>
              <a:avLst/>
              <a:gdLst>
                <a:gd name="T0" fmla="*/ 25 w 422"/>
                <a:gd name="T1" fmla="*/ 40 h 402"/>
                <a:gd name="T2" fmla="*/ 422 w 422"/>
                <a:gd name="T3" fmla="*/ 0 h 402"/>
                <a:gd name="T4" fmla="*/ 393 w 422"/>
                <a:gd name="T5" fmla="*/ 139 h 402"/>
                <a:gd name="T6" fmla="*/ 311 w 422"/>
                <a:gd name="T7" fmla="*/ 260 h 402"/>
                <a:gd name="T8" fmla="*/ 245 w 422"/>
                <a:gd name="T9" fmla="*/ 347 h 402"/>
                <a:gd name="T10" fmla="*/ 116 w 422"/>
                <a:gd name="T11" fmla="*/ 395 h 402"/>
                <a:gd name="T12" fmla="*/ 0 w 422"/>
                <a:gd name="T13" fmla="*/ 402 h 402"/>
                <a:gd name="T14" fmla="*/ 0 w 422"/>
                <a:gd name="T15" fmla="*/ 363 h 402"/>
                <a:gd name="T16" fmla="*/ 123 w 422"/>
                <a:gd name="T17" fmla="*/ 349 h 402"/>
                <a:gd name="T18" fmla="*/ 220 w 422"/>
                <a:gd name="T19" fmla="*/ 284 h 402"/>
                <a:gd name="T20" fmla="*/ 301 w 422"/>
                <a:gd name="T21" fmla="*/ 195 h 402"/>
                <a:gd name="T22" fmla="*/ 362 w 422"/>
                <a:gd name="T23" fmla="*/ 70 h 402"/>
                <a:gd name="T24" fmla="*/ 224 w 422"/>
                <a:gd name="T25" fmla="*/ 76 h 402"/>
                <a:gd name="T26" fmla="*/ 19 w 422"/>
                <a:gd name="T27" fmla="*/ 92 h 402"/>
                <a:gd name="T28" fmla="*/ 25 w 422"/>
                <a:gd name="T29" fmla="*/ 40 h 402"/>
                <a:gd name="T30" fmla="*/ 25 w 422"/>
                <a:gd name="T31" fmla="*/ 4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2" h="402">
                  <a:moveTo>
                    <a:pt x="25" y="40"/>
                  </a:moveTo>
                  <a:lnTo>
                    <a:pt x="422" y="0"/>
                  </a:lnTo>
                  <a:lnTo>
                    <a:pt x="393" y="139"/>
                  </a:lnTo>
                  <a:lnTo>
                    <a:pt x="311" y="260"/>
                  </a:lnTo>
                  <a:lnTo>
                    <a:pt x="245" y="347"/>
                  </a:lnTo>
                  <a:lnTo>
                    <a:pt x="116" y="395"/>
                  </a:lnTo>
                  <a:lnTo>
                    <a:pt x="0" y="402"/>
                  </a:lnTo>
                  <a:lnTo>
                    <a:pt x="0" y="363"/>
                  </a:lnTo>
                  <a:lnTo>
                    <a:pt x="123" y="349"/>
                  </a:lnTo>
                  <a:lnTo>
                    <a:pt x="220" y="284"/>
                  </a:lnTo>
                  <a:lnTo>
                    <a:pt x="301" y="195"/>
                  </a:lnTo>
                  <a:lnTo>
                    <a:pt x="362" y="70"/>
                  </a:lnTo>
                  <a:lnTo>
                    <a:pt x="224" y="76"/>
                  </a:lnTo>
                  <a:lnTo>
                    <a:pt x="19" y="92"/>
                  </a:lnTo>
                  <a:lnTo>
                    <a:pt x="2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p:cNvSpPr>
              <a:spLocks/>
            </p:cNvSpPr>
            <p:nvPr/>
          </p:nvSpPr>
          <p:spPr bwMode="auto">
            <a:xfrm>
              <a:off x="1385" y="1850"/>
              <a:ext cx="66" cy="168"/>
            </a:xfrm>
            <a:custGeom>
              <a:avLst/>
              <a:gdLst>
                <a:gd name="T0" fmla="*/ 36 w 66"/>
                <a:gd name="T1" fmla="*/ 168 h 168"/>
                <a:gd name="T2" fmla="*/ 0 w 66"/>
                <a:gd name="T3" fmla="*/ 29 h 168"/>
                <a:gd name="T4" fmla="*/ 24 w 66"/>
                <a:gd name="T5" fmla="*/ 0 h 168"/>
                <a:gd name="T6" fmla="*/ 66 w 66"/>
                <a:gd name="T7" fmla="*/ 156 h 168"/>
                <a:gd name="T8" fmla="*/ 36 w 66"/>
                <a:gd name="T9" fmla="*/ 168 h 168"/>
                <a:gd name="T10" fmla="*/ 36 w 66"/>
                <a:gd name="T11" fmla="*/ 168 h 168"/>
              </a:gdLst>
              <a:ahLst/>
              <a:cxnLst>
                <a:cxn ang="0">
                  <a:pos x="T0" y="T1"/>
                </a:cxn>
                <a:cxn ang="0">
                  <a:pos x="T2" y="T3"/>
                </a:cxn>
                <a:cxn ang="0">
                  <a:pos x="T4" y="T5"/>
                </a:cxn>
                <a:cxn ang="0">
                  <a:pos x="T6" y="T7"/>
                </a:cxn>
                <a:cxn ang="0">
                  <a:pos x="T8" y="T9"/>
                </a:cxn>
                <a:cxn ang="0">
                  <a:pos x="T10" y="T11"/>
                </a:cxn>
              </a:cxnLst>
              <a:rect l="0" t="0" r="r" b="b"/>
              <a:pathLst>
                <a:path w="66" h="168">
                  <a:moveTo>
                    <a:pt x="36" y="168"/>
                  </a:moveTo>
                  <a:lnTo>
                    <a:pt x="0" y="29"/>
                  </a:lnTo>
                  <a:lnTo>
                    <a:pt x="24" y="0"/>
                  </a:lnTo>
                  <a:lnTo>
                    <a:pt x="66" y="156"/>
                  </a:lnTo>
                  <a:lnTo>
                    <a:pt x="36"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p:cNvSpPr>
              <a:spLocks/>
            </p:cNvSpPr>
            <p:nvPr/>
          </p:nvSpPr>
          <p:spPr bwMode="auto">
            <a:xfrm>
              <a:off x="1462" y="1784"/>
              <a:ext cx="64" cy="202"/>
            </a:xfrm>
            <a:custGeom>
              <a:avLst/>
              <a:gdLst>
                <a:gd name="T0" fmla="*/ 32 w 64"/>
                <a:gd name="T1" fmla="*/ 202 h 202"/>
                <a:gd name="T2" fmla="*/ 0 w 64"/>
                <a:gd name="T3" fmla="*/ 42 h 202"/>
                <a:gd name="T4" fmla="*/ 19 w 64"/>
                <a:gd name="T5" fmla="*/ 0 h 202"/>
                <a:gd name="T6" fmla="*/ 64 w 64"/>
                <a:gd name="T7" fmla="*/ 174 h 202"/>
                <a:gd name="T8" fmla="*/ 32 w 64"/>
                <a:gd name="T9" fmla="*/ 202 h 202"/>
                <a:gd name="T10" fmla="*/ 32 w 64"/>
                <a:gd name="T11" fmla="*/ 202 h 202"/>
              </a:gdLst>
              <a:ahLst/>
              <a:cxnLst>
                <a:cxn ang="0">
                  <a:pos x="T0" y="T1"/>
                </a:cxn>
                <a:cxn ang="0">
                  <a:pos x="T2" y="T3"/>
                </a:cxn>
                <a:cxn ang="0">
                  <a:pos x="T4" y="T5"/>
                </a:cxn>
                <a:cxn ang="0">
                  <a:pos x="T6" y="T7"/>
                </a:cxn>
                <a:cxn ang="0">
                  <a:pos x="T8" y="T9"/>
                </a:cxn>
                <a:cxn ang="0">
                  <a:pos x="T10" y="T11"/>
                </a:cxn>
              </a:cxnLst>
              <a:rect l="0" t="0" r="r" b="b"/>
              <a:pathLst>
                <a:path w="64" h="202">
                  <a:moveTo>
                    <a:pt x="32" y="202"/>
                  </a:moveTo>
                  <a:lnTo>
                    <a:pt x="0" y="42"/>
                  </a:lnTo>
                  <a:lnTo>
                    <a:pt x="19" y="0"/>
                  </a:lnTo>
                  <a:lnTo>
                    <a:pt x="64" y="174"/>
                  </a:lnTo>
                  <a:lnTo>
                    <a:pt x="32"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p:cNvSpPr>
              <a:spLocks/>
            </p:cNvSpPr>
            <p:nvPr/>
          </p:nvSpPr>
          <p:spPr bwMode="auto">
            <a:xfrm>
              <a:off x="1538" y="1774"/>
              <a:ext cx="54" cy="161"/>
            </a:xfrm>
            <a:custGeom>
              <a:avLst/>
              <a:gdLst>
                <a:gd name="T0" fmla="*/ 17 w 54"/>
                <a:gd name="T1" fmla="*/ 161 h 161"/>
                <a:gd name="T2" fmla="*/ 0 w 54"/>
                <a:gd name="T3" fmla="*/ 34 h 161"/>
                <a:gd name="T4" fmla="*/ 17 w 54"/>
                <a:gd name="T5" fmla="*/ 0 h 161"/>
                <a:gd name="T6" fmla="*/ 54 w 54"/>
                <a:gd name="T7" fmla="*/ 135 h 161"/>
                <a:gd name="T8" fmla="*/ 17 w 54"/>
                <a:gd name="T9" fmla="*/ 161 h 161"/>
                <a:gd name="T10" fmla="*/ 17 w 54"/>
                <a:gd name="T11" fmla="*/ 161 h 161"/>
              </a:gdLst>
              <a:ahLst/>
              <a:cxnLst>
                <a:cxn ang="0">
                  <a:pos x="T0" y="T1"/>
                </a:cxn>
                <a:cxn ang="0">
                  <a:pos x="T2" y="T3"/>
                </a:cxn>
                <a:cxn ang="0">
                  <a:pos x="T4" y="T5"/>
                </a:cxn>
                <a:cxn ang="0">
                  <a:pos x="T6" y="T7"/>
                </a:cxn>
                <a:cxn ang="0">
                  <a:pos x="T8" y="T9"/>
                </a:cxn>
                <a:cxn ang="0">
                  <a:pos x="T10" y="T11"/>
                </a:cxn>
              </a:cxnLst>
              <a:rect l="0" t="0" r="r" b="b"/>
              <a:pathLst>
                <a:path w="54" h="161">
                  <a:moveTo>
                    <a:pt x="17" y="161"/>
                  </a:moveTo>
                  <a:lnTo>
                    <a:pt x="0" y="34"/>
                  </a:lnTo>
                  <a:lnTo>
                    <a:pt x="17" y="0"/>
                  </a:lnTo>
                  <a:lnTo>
                    <a:pt x="54" y="135"/>
                  </a:lnTo>
                  <a:lnTo>
                    <a:pt x="17"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
            <p:cNvSpPr>
              <a:spLocks/>
            </p:cNvSpPr>
            <p:nvPr/>
          </p:nvSpPr>
          <p:spPr bwMode="auto">
            <a:xfrm>
              <a:off x="1284" y="2299"/>
              <a:ext cx="343" cy="319"/>
            </a:xfrm>
            <a:custGeom>
              <a:avLst/>
              <a:gdLst>
                <a:gd name="T0" fmla="*/ 12 w 343"/>
                <a:gd name="T1" fmla="*/ 25 h 319"/>
                <a:gd name="T2" fmla="*/ 343 w 343"/>
                <a:gd name="T3" fmla="*/ 0 h 319"/>
                <a:gd name="T4" fmla="*/ 301 w 343"/>
                <a:gd name="T5" fmla="*/ 138 h 319"/>
                <a:gd name="T6" fmla="*/ 233 w 343"/>
                <a:gd name="T7" fmla="*/ 226 h 319"/>
                <a:gd name="T8" fmla="*/ 154 w 343"/>
                <a:gd name="T9" fmla="*/ 283 h 319"/>
                <a:gd name="T10" fmla="*/ 0 w 343"/>
                <a:gd name="T11" fmla="*/ 319 h 319"/>
                <a:gd name="T12" fmla="*/ 0 w 343"/>
                <a:gd name="T13" fmla="*/ 283 h 319"/>
                <a:gd name="T14" fmla="*/ 141 w 343"/>
                <a:gd name="T15" fmla="*/ 237 h 319"/>
                <a:gd name="T16" fmla="*/ 233 w 343"/>
                <a:gd name="T17" fmla="*/ 184 h 319"/>
                <a:gd name="T18" fmla="*/ 278 w 343"/>
                <a:gd name="T19" fmla="*/ 42 h 319"/>
                <a:gd name="T20" fmla="*/ 0 w 343"/>
                <a:gd name="T21" fmla="*/ 75 h 319"/>
                <a:gd name="T22" fmla="*/ 12 w 343"/>
                <a:gd name="T23" fmla="*/ 25 h 319"/>
                <a:gd name="T24" fmla="*/ 12 w 343"/>
                <a:gd name="T25" fmla="*/ 2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19">
                  <a:moveTo>
                    <a:pt x="12" y="25"/>
                  </a:moveTo>
                  <a:lnTo>
                    <a:pt x="343" y="0"/>
                  </a:lnTo>
                  <a:lnTo>
                    <a:pt x="301" y="138"/>
                  </a:lnTo>
                  <a:lnTo>
                    <a:pt x="233" y="226"/>
                  </a:lnTo>
                  <a:lnTo>
                    <a:pt x="154" y="283"/>
                  </a:lnTo>
                  <a:lnTo>
                    <a:pt x="0" y="319"/>
                  </a:lnTo>
                  <a:lnTo>
                    <a:pt x="0" y="283"/>
                  </a:lnTo>
                  <a:lnTo>
                    <a:pt x="141" y="237"/>
                  </a:lnTo>
                  <a:lnTo>
                    <a:pt x="233" y="184"/>
                  </a:lnTo>
                  <a:lnTo>
                    <a:pt x="278" y="42"/>
                  </a:lnTo>
                  <a:lnTo>
                    <a:pt x="0" y="75"/>
                  </a:lnTo>
                  <a:lnTo>
                    <a:pt x="1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
            <p:cNvSpPr>
              <a:spLocks/>
            </p:cNvSpPr>
            <p:nvPr/>
          </p:nvSpPr>
          <p:spPr bwMode="auto">
            <a:xfrm>
              <a:off x="1334" y="2460"/>
              <a:ext cx="53" cy="116"/>
            </a:xfrm>
            <a:custGeom>
              <a:avLst/>
              <a:gdLst>
                <a:gd name="T0" fmla="*/ 16 w 53"/>
                <a:gd name="T1" fmla="*/ 116 h 116"/>
                <a:gd name="T2" fmla="*/ 0 w 53"/>
                <a:gd name="T3" fmla="*/ 9 h 116"/>
                <a:gd name="T4" fmla="*/ 28 w 53"/>
                <a:gd name="T5" fmla="*/ 0 h 116"/>
                <a:gd name="T6" fmla="*/ 53 w 53"/>
                <a:gd name="T7" fmla="*/ 112 h 116"/>
                <a:gd name="T8" fmla="*/ 16 w 53"/>
                <a:gd name="T9" fmla="*/ 116 h 116"/>
                <a:gd name="T10" fmla="*/ 16 w 53"/>
                <a:gd name="T11" fmla="*/ 116 h 116"/>
              </a:gdLst>
              <a:ahLst/>
              <a:cxnLst>
                <a:cxn ang="0">
                  <a:pos x="T0" y="T1"/>
                </a:cxn>
                <a:cxn ang="0">
                  <a:pos x="T2" y="T3"/>
                </a:cxn>
                <a:cxn ang="0">
                  <a:pos x="T4" y="T5"/>
                </a:cxn>
                <a:cxn ang="0">
                  <a:pos x="T6" y="T7"/>
                </a:cxn>
                <a:cxn ang="0">
                  <a:pos x="T8" y="T9"/>
                </a:cxn>
                <a:cxn ang="0">
                  <a:pos x="T10" y="T11"/>
                </a:cxn>
              </a:cxnLst>
              <a:rect l="0" t="0" r="r" b="b"/>
              <a:pathLst>
                <a:path w="53" h="116">
                  <a:moveTo>
                    <a:pt x="16" y="116"/>
                  </a:moveTo>
                  <a:lnTo>
                    <a:pt x="0" y="9"/>
                  </a:lnTo>
                  <a:lnTo>
                    <a:pt x="28" y="0"/>
                  </a:lnTo>
                  <a:lnTo>
                    <a:pt x="53" y="112"/>
                  </a:lnTo>
                  <a:lnTo>
                    <a:pt x="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
            <p:cNvSpPr>
              <a:spLocks/>
            </p:cNvSpPr>
            <p:nvPr/>
          </p:nvSpPr>
          <p:spPr bwMode="auto">
            <a:xfrm>
              <a:off x="1421" y="2440"/>
              <a:ext cx="45" cy="116"/>
            </a:xfrm>
            <a:custGeom>
              <a:avLst/>
              <a:gdLst>
                <a:gd name="T0" fmla="*/ 13 w 45"/>
                <a:gd name="T1" fmla="*/ 116 h 116"/>
                <a:gd name="T2" fmla="*/ 0 w 45"/>
                <a:gd name="T3" fmla="*/ 7 h 116"/>
                <a:gd name="T4" fmla="*/ 26 w 45"/>
                <a:gd name="T5" fmla="*/ 0 h 116"/>
                <a:gd name="T6" fmla="*/ 45 w 45"/>
                <a:gd name="T7" fmla="*/ 85 h 116"/>
                <a:gd name="T8" fmla="*/ 13 w 45"/>
                <a:gd name="T9" fmla="*/ 116 h 116"/>
                <a:gd name="T10" fmla="*/ 13 w 45"/>
                <a:gd name="T11" fmla="*/ 116 h 116"/>
              </a:gdLst>
              <a:ahLst/>
              <a:cxnLst>
                <a:cxn ang="0">
                  <a:pos x="T0" y="T1"/>
                </a:cxn>
                <a:cxn ang="0">
                  <a:pos x="T2" y="T3"/>
                </a:cxn>
                <a:cxn ang="0">
                  <a:pos x="T4" y="T5"/>
                </a:cxn>
                <a:cxn ang="0">
                  <a:pos x="T6" y="T7"/>
                </a:cxn>
                <a:cxn ang="0">
                  <a:pos x="T8" y="T9"/>
                </a:cxn>
                <a:cxn ang="0">
                  <a:pos x="T10" y="T11"/>
                </a:cxn>
              </a:cxnLst>
              <a:rect l="0" t="0" r="r" b="b"/>
              <a:pathLst>
                <a:path w="45" h="116">
                  <a:moveTo>
                    <a:pt x="13" y="116"/>
                  </a:moveTo>
                  <a:lnTo>
                    <a:pt x="0" y="7"/>
                  </a:lnTo>
                  <a:lnTo>
                    <a:pt x="26" y="0"/>
                  </a:lnTo>
                  <a:lnTo>
                    <a:pt x="45" y="85"/>
                  </a:lnTo>
                  <a:lnTo>
                    <a:pt x="13"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
            <p:cNvSpPr>
              <a:spLocks/>
            </p:cNvSpPr>
            <p:nvPr/>
          </p:nvSpPr>
          <p:spPr bwMode="auto">
            <a:xfrm>
              <a:off x="890" y="18"/>
              <a:ext cx="177" cy="522"/>
            </a:xfrm>
            <a:custGeom>
              <a:avLst/>
              <a:gdLst>
                <a:gd name="T0" fmla="*/ 135 w 177"/>
                <a:gd name="T1" fmla="*/ 522 h 522"/>
                <a:gd name="T2" fmla="*/ 0 w 177"/>
                <a:gd name="T3" fmla="*/ 0 h 522"/>
                <a:gd name="T4" fmla="*/ 177 w 177"/>
                <a:gd name="T5" fmla="*/ 0 h 522"/>
                <a:gd name="T6" fmla="*/ 135 w 177"/>
                <a:gd name="T7" fmla="*/ 522 h 522"/>
                <a:gd name="T8" fmla="*/ 135 w 177"/>
                <a:gd name="T9" fmla="*/ 522 h 522"/>
              </a:gdLst>
              <a:ahLst/>
              <a:cxnLst>
                <a:cxn ang="0">
                  <a:pos x="T0" y="T1"/>
                </a:cxn>
                <a:cxn ang="0">
                  <a:pos x="T2" y="T3"/>
                </a:cxn>
                <a:cxn ang="0">
                  <a:pos x="T4" y="T5"/>
                </a:cxn>
                <a:cxn ang="0">
                  <a:pos x="T6" y="T7"/>
                </a:cxn>
                <a:cxn ang="0">
                  <a:pos x="T8" y="T9"/>
                </a:cxn>
              </a:cxnLst>
              <a:rect l="0" t="0" r="r" b="b"/>
              <a:pathLst>
                <a:path w="177" h="522">
                  <a:moveTo>
                    <a:pt x="135" y="522"/>
                  </a:moveTo>
                  <a:lnTo>
                    <a:pt x="0" y="0"/>
                  </a:lnTo>
                  <a:lnTo>
                    <a:pt x="177" y="0"/>
                  </a:lnTo>
                  <a:lnTo>
                    <a:pt x="135" y="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a:off x="1405" y="373"/>
              <a:ext cx="537" cy="231"/>
            </a:xfrm>
            <a:custGeom>
              <a:avLst/>
              <a:gdLst>
                <a:gd name="T0" fmla="*/ 0 w 537"/>
                <a:gd name="T1" fmla="*/ 231 h 231"/>
                <a:gd name="T2" fmla="*/ 537 w 537"/>
                <a:gd name="T3" fmla="*/ 0 h 231"/>
                <a:gd name="T4" fmla="*/ 381 w 537"/>
                <a:gd name="T5" fmla="*/ 133 h 231"/>
                <a:gd name="T6" fmla="*/ 0 w 537"/>
                <a:gd name="T7" fmla="*/ 231 h 231"/>
                <a:gd name="T8" fmla="*/ 0 w 537"/>
                <a:gd name="T9" fmla="*/ 231 h 231"/>
              </a:gdLst>
              <a:ahLst/>
              <a:cxnLst>
                <a:cxn ang="0">
                  <a:pos x="T0" y="T1"/>
                </a:cxn>
                <a:cxn ang="0">
                  <a:pos x="T2" y="T3"/>
                </a:cxn>
                <a:cxn ang="0">
                  <a:pos x="T4" y="T5"/>
                </a:cxn>
                <a:cxn ang="0">
                  <a:pos x="T6" y="T7"/>
                </a:cxn>
                <a:cxn ang="0">
                  <a:pos x="T8" y="T9"/>
                </a:cxn>
              </a:cxnLst>
              <a:rect l="0" t="0" r="r" b="b"/>
              <a:pathLst>
                <a:path w="537" h="231">
                  <a:moveTo>
                    <a:pt x="0" y="231"/>
                  </a:moveTo>
                  <a:lnTo>
                    <a:pt x="537" y="0"/>
                  </a:lnTo>
                  <a:lnTo>
                    <a:pt x="381" y="133"/>
                  </a:lnTo>
                  <a:lnTo>
                    <a:pt x="0"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
            <p:cNvSpPr>
              <a:spLocks/>
            </p:cNvSpPr>
            <p:nvPr/>
          </p:nvSpPr>
          <p:spPr bwMode="auto">
            <a:xfrm>
              <a:off x="0" y="352"/>
              <a:ext cx="594" cy="307"/>
            </a:xfrm>
            <a:custGeom>
              <a:avLst/>
              <a:gdLst>
                <a:gd name="T0" fmla="*/ 594 w 594"/>
                <a:gd name="T1" fmla="*/ 307 h 307"/>
                <a:gd name="T2" fmla="*/ 0 w 594"/>
                <a:gd name="T3" fmla="*/ 0 h 307"/>
                <a:gd name="T4" fmla="*/ 0 w 594"/>
                <a:gd name="T5" fmla="*/ 105 h 307"/>
                <a:gd name="T6" fmla="*/ 594 w 594"/>
                <a:gd name="T7" fmla="*/ 307 h 307"/>
                <a:gd name="T8" fmla="*/ 594 w 594"/>
                <a:gd name="T9" fmla="*/ 307 h 307"/>
              </a:gdLst>
              <a:ahLst/>
              <a:cxnLst>
                <a:cxn ang="0">
                  <a:pos x="T0" y="T1"/>
                </a:cxn>
                <a:cxn ang="0">
                  <a:pos x="T2" y="T3"/>
                </a:cxn>
                <a:cxn ang="0">
                  <a:pos x="T4" y="T5"/>
                </a:cxn>
                <a:cxn ang="0">
                  <a:pos x="T6" y="T7"/>
                </a:cxn>
                <a:cxn ang="0">
                  <a:pos x="T8" y="T9"/>
                </a:cxn>
              </a:cxnLst>
              <a:rect l="0" t="0" r="r" b="b"/>
              <a:pathLst>
                <a:path w="594" h="307">
                  <a:moveTo>
                    <a:pt x="594" y="307"/>
                  </a:moveTo>
                  <a:lnTo>
                    <a:pt x="0" y="0"/>
                  </a:lnTo>
                  <a:lnTo>
                    <a:pt x="0" y="105"/>
                  </a:lnTo>
                  <a:lnTo>
                    <a:pt x="594"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
            <p:cNvSpPr>
              <a:spLocks/>
            </p:cNvSpPr>
            <p:nvPr/>
          </p:nvSpPr>
          <p:spPr bwMode="auto">
            <a:xfrm>
              <a:off x="9" y="1418"/>
              <a:ext cx="613" cy="202"/>
            </a:xfrm>
            <a:custGeom>
              <a:avLst/>
              <a:gdLst>
                <a:gd name="T0" fmla="*/ 613 w 613"/>
                <a:gd name="T1" fmla="*/ 0 h 202"/>
                <a:gd name="T2" fmla="*/ 0 w 613"/>
                <a:gd name="T3" fmla="*/ 153 h 202"/>
                <a:gd name="T4" fmla="*/ 121 w 613"/>
                <a:gd name="T5" fmla="*/ 202 h 202"/>
                <a:gd name="T6" fmla="*/ 613 w 613"/>
                <a:gd name="T7" fmla="*/ 0 h 202"/>
                <a:gd name="T8" fmla="*/ 613 w 613"/>
                <a:gd name="T9" fmla="*/ 0 h 202"/>
              </a:gdLst>
              <a:ahLst/>
              <a:cxnLst>
                <a:cxn ang="0">
                  <a:pos x="T0" y="T1"/>
                </a:cxn>
                <a:cxn ang="0">
                  <a:pos x="T2" y="T3"/>
                </a:cxn>
                <a:cxn ang="0">
                  <a:pos x="T4" y="T5"/>
                </a:cxn>
                <a:cxn ang="0">
                  <a:pos x="T6" y="T7"/>
                </a:cxn>
                <a:cxn ang="0">
                  <a:pos x="T8" y="T9"/>
                </a:cxn>
              </a:cxnLst>
              <a:rect l="0" t="0" r="r" b="b"/>
              <a:pathLst>
                <a:path w="613" h="202">
                  <a:moveTo>
                    <a:pt x="613" y="0"/>
                  </a:moveTo>
                  <a:lnTo>
                    <a:pt x="0" y="153"/>
                  </a:lnTo>
                  <a:lnTo>
                    <a:pt x="121" y="202"/>
                  </a:lnTo>
                  <a:lnTo>
                    <a:pt x="6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
            <p:cNvSpPr>
              <a:spLocks/>
            </p:cNvSpPr>
            <p:nvPr/>
          </p:nvSpPr>
          <p:spPr bwMode="auto">
            <a:xfrm>
              <a:off x="1518" y="1459"/>
              <a:ext cx="544" cy="182"/>
            </a:xfrm>
            <a:custGeom>
              <a:avLst/>
              <a:gdLst>
                <a:gd name="T0" fmla="*/ 0 w 544"/>
                <a:gd name="T1" fmla="*/ 0 h 182"/>
                <a:gd name="T2" fmla="*/ 544 w 544"/>
                <a:gd name="T3" fmla="*/ 155 h 182"/>
                <a:gd name="T4" fmla="*/ 345 w 544"/>
                <a:gd name="T5" fmla="*/ 182 h 182"/>
                <a:gd name="T6" fmla="*/ 0 w 544"/>
                <a:gd name="T7" fmla="*/ 0 h 182"/>
                <a:gd name="T8" fmla="*/ 0 w 544"/>
                <a:gd name="T9" fmla="*/ 0 h 182"/>
              </a:gdLst>
              <a:ahLst/>
              <a:cxnLst>
                <a:cxn ang="0">
                  <a:pos x="T0" y="T1"/>
                </a:cxn>
                <a:cxn ang="0">
                  <a:pos x="T2" y="T3"/>
                </a:cxn>
                <a:cxn ang="0">
                  <a:pos x="T4" y="T5"/>
                </a:cxn>
                <a:cxn ang="0">
                  <a:pos x="T6" y="T7"/>
                </a:cxn>
                <a:cxn ang="0">
                  <a:pos x="T8" y="T9"/>
                </a:cxn>
              </a:cxnLst>
              <a:rect l="0" t="0" r="r" b="b"/>
              <a:pathLst>
                <a:path w="544" h="182">
                  <a:moveTo>
                    <a:pt x="0" y="0"/>
                  </a:moveTo>
                  <a:lnTo>
                    <a:pt x="544" y="155"/>
                  </a:lnTo>
                  <a:lnTo>
                    <a:pt x="345" y="18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2"/>
          <p:cNvSpPr>
            <a:spLocks noChangeArrowheads="1"/>
          </p:cNvSpPr>
          <p:nvPr/>
        </p:nvSpPr>
        <p:spPr bwMode="auto">
          <a:xfrm>
            <a:off x="80961" y="2283331"/>
            <a:ext cx="8803780" cy="424731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Unit Environment System</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Red Light Level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eaLnBrk="0" hangingPunct="0"/>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Lighting: 		</a:t>
            </a:r>
            <a:r>
              <a:rPr lang="en-US" sz="1400" b="1" dirty="0">
                <a:solidFill>
                  <a:schemeClr val="tx1"/>
                </a:solidFill>
                <a:latin typeface="Arial Black" panose="020B0A04020102020204" pitchFamily="34" charset="0"/>
                <a:ea typeface="Times New Roman" pitchFamily="18" charset="0"/>
                <a:cs typeface="Arial" pitchFamily="34" charset="0"/>
              </a:rPr>
              <a:t>Dim/Dark Room.  NEVER PITCH BLACK (scary and dangerous)</a:t>
            </a:r>
            <a:endParaRPr lang="en-US" sz="600" dirty="0">
              <a:solidFill>
                <a:schemeClr val="tx1"/>
              </a:solidFill>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Noise:		No noise.</a:t>
            </a:r>
            <a:r>
              <a:rPr kumimoji="0" lang="en-US" sz="1400" b="1" i="0" u="none" strike="noStrike" cap="none" normalizeH="0" dirty="0">
                <a:ln>
                  <a:noFill/>
                </a:ln>
                <a:solidFill>
                  <a:schemeClr val="tx1"/>
                </a:solidFill>
                <a:effectLst/>
                <a:latin typeface="Arial Black" panose="020B0A04020102020204" pitchFamily="34" charset="0"/>
                <a:ea typeface="Times New Roman" pitchFamily="18" charset="0"/>
                <a:cs typeface="Arial" pitchFamily="34" charset="0"/>
              </a:rPr>
              <a:t>  Use </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soft voices when necessary to speak.</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Activity level:  	No activity except for direct medical care and  therapeutic 			interventions.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TV/Video/Music:	No TV, video, or music.</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Room Décor:	No room décor.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Visitors:		2 VISITORS AT A TIME (Hospital Policy also).</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Limit interaction to 10 minutes</a:t>
            </a:r>
            <a:r>
              <a:rPr kumimoji="0" lang="en-US" sz="1400" b="1" i="0" u="none" strike="noStrike" cap="none" normalizeH="0" dirty="0">
                <a:ln>
                  <a:noFill/>
                </a:ln>
                <a:solidFill>
                  <a:schemeClr val="tx1"/>
                </a:solidFill>
                <a:effectLst/>
                <a:latin typeface="Arial Black" panose="020B0A04020102020204" pitchFamily="34" charset="0"/>
                <a:ea typeface="Times New Roman" pitchFamily="18" charset="0"/>
                <a:cs typeface="Arial" pitchFamily="34" charset="0"/>
              </a:rPr>
              <a:t> (suggested).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Touch/Handling:	Limit touch and handling to medical / safety care.</a:t>
            </a:r>
            <a:endParaRPr kumimoji="0" lang="en-US" sz="1800" b="0" i="0" u="none" strike="noStrike" cap="none" normalizeH="0" baseline="0" dirty="0">
              <a:ln>
                <a:noFill/>
              </a:ln>
              <a:solidFill>
                <a:schemeClr val="tx1"/>
              </a:solidFill>
              <a:effectLst/>
              <a:latin typeface="Arial Black" panose="020B0A04020102020204" pitchFamily="34" charset="0"/>
              <a:cs typeface="Arial" pitchFamily="34" charset="0"/>
            </a:endParaRPr>
          </a:p>
        </p:txBody>
      </p:sp>
    </p:spTree>
    <p:extLst>
      <p:ext uri="{BB962C8B-B14F-4D97-AF65-F5344CB8AC3E}">
        <p14:creationId xmlns:p14="http://schemas.microsoft.com/office/powerpoint/2010/main" val="23035083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descr="MCBD0730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533400"/>
            <a:ext cx="1517650" cy="1816100"/>
          </a:xfrm>
          <a:prstGeom prst="rect">
            <a:avLst/>
          </a:prstGeom>
          <a:solidFill>
            <a:srgbClr val="FFFF00"/>
          </a:solidFill>
        </p:spPr>
      </p:pic>
      <p:sp>
        <p:nvSpPr>
          <p:cNvPr id="7" name="Rectangle 3"/>
          <p:cNvSpPr>
            <a:spLocks noChangeArrowheads="1"/>
          </p:cNvSpPr>
          <p:nvPr/>
        </p:nvSpPr>
        <p:spPr bwMode="auto">
          <a:xfrm>
            <a:off x="117475" y="2342757"/>
            <a:ext cx="7391400" cy="4431983"/>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Unit Environment System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Yellow Light Level</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Temporarily implement red light restrictions at the first signs of agitation or withdrawal. </a:t>
            </a:r>
            <a:endParaRPr kumimoji="0" lang="en-US" sz="600" b="0" i="1"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Lighting</a:t>
            </a:r>
            <a:r>
              <a:rPr kumimoji="0" lang="en-US" sz="14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Dim lighting to</a:t>
            </a:r>
            <a:r>
              <a:rPr kumimoji="0" lang="en-US" sz="14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r>
              <a:rPr lang="en-US" sz="1400" b="1" dirty="0">
                <a:solidFill>
                  <a:schemeClr val="tx1"/>
                </a:solidFill>
                <a:latin typeface="Arial Black" panose="020B0A04020102020204" pitchFamily="34" charset="0"/>
                <a:ea typeface="Times New Roman" pitchFamily="18" charset="0"/>
                <a:cs typeface="Arial" pitchFamily="34" charset="0"/>
              </a:rPr>
              <a:t>n</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ormal lighting as tolerated.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Noise:  		No noise.</a:t>
            </a:r>
            <a:r>
              <a:rPr kumimoji="0" lang="en-US" sz="1400" b="1" i="0" u="none" strike="noStrike" cap="none" normalizeH="0" dirty="0">
                <a:ln>
                  <a:noFill/>
                </a:ln>
                <a:solidFill>
                  <a:schemeClr val="tx1"/>
                </a:solidFill>
                <a:effectLst/>
                <a:latin typeface="Arial Black" panose="020B0A04020102020204" pitchFamily="34" charset="0"/>
                <a:ea typeface="Times New Roman" pitchFamily="18" charset="0"/>
                <a:cs typeface="Arial" pitchFamily="34" charset="0"/>
              </a:rPr>
              <a:t> Use</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soft voices when speaking.</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Activity level:	Very limited activity level in room. Use slow motions.</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TV/Video/Music:</a:t>
            </a:r>
            <a:r>
              <a:rPr kumimoji="0" lang="en-US" sz="14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Very limited TV/Video/Music as tolerated.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Room Décor:        	Small amounts of room décor as tolerated.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Please avoid busy and active posters.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Visitors:		2 VISITORS AT A TIME</a:t>
            </a:r>
            <a:r>
              <a:rPr kumimoji="0" lang="en-US" sz="1400" b="1" i="0" u="none" strike="noStrike" cap="none" normalizeH="0" dirty="0">
                <a:ln>
                  <a:noFill/>
                </a:ln>
                <a:solidFill>
                  <a:schemeClr val="tx1"/>
                </a:solidFill>
                <a:effectLst/>
                <a:latin typeface="Arial Black" panose="020B0A04020102020204" pitchFamily="34" charset="0"/>
                <a:ea typeface="Times New Roman" pitchFamily="18" charset="0"/>
                <a:cs typeface="Arial" pitchFamily="34" charset="0"/>
              </a:rPr>
              <a:t> (Hospital policy too).</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b="1" dirty="0">
                <a:solidFill>
                  <a:schemeClr val="tx1"/>
                </a:solidFill>
                <a:latin typeface="Arial Black" panose="020B0A04020102020204" pitchFamily="34" charset="0"/>
                <a:ea typeface="Times New Roman" pitchFamily="18" charset="0"/>
                <a:cs typeface="Arial" pitchFamily="34" charset="0"/>
              </a:rPr>
              <a:t>		</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Limit visits to 30 minutes (suggested).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Touch/Handling:	Limited.</a:t>
            </a:r>
            <a:endParaRPr kumimoji="0" lang="en-US" sz="1800" b="0" i="0" u="none" strike="noStrike" cap="none" normalizeH="0" baseline="0" dirty="0">
              <a:ln>
                <a:noFill/>
              </a:ln>
              <a:solidFill>
                <a:schemeClr val="tx1"/>
              </a:solidFill>
              <a:effectLst/>
              <a:latin typeface="Arial Black" panose="020B0A04020102020204" pitchFamily="34" charset="0"/>
              <a:cs typeface="Arial" pitchFamily="34" charset="0"/>
            </a:endParaRPr>
          </a:p>
        </p:txBody>
      </p:sp>
    </p:spTree>
    <p:extLst>
      <p:ext uri="{BB962C8B-B14F-4D97-AF65-F5344CB8AC3E}">
        <p14:creationId xmlns:p14="http://schemas.microsoft.com/office/powerpoint/2010/main" val="12478481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MCj032671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165557"/>
            <a:ext cx="1384300" cy="1828800"/>
          </a:xfrm>
          <a:prstGeom prst="rect">
            <a:avLst/>
          </a:prstGeom>
          <a:solidFill>
            <a:srgbClr val="00FF00"/>
          </a:solidFill>
        </p:spPr>
      </p:pic>
      <p:sp>
        <p:nvSpPr>
          <p:cNvPr id="6" name="Rectangle 3"/>
          <p:cNvSpPr>
            <a:spLocks noChangeArrowheads="1"/>
          </p:cNvSpPr>
          <p:nvPr/>
        </p:nvSpPr>
        <p:spPr bwMode="auto">
          <a:xfrm>
            <a:off x="304800" y="2095714"/>
            <a:ext cx="7972888" cy="4555093"/>
          </a:xfrm>
          <a:prstGeom prst="rect">
            <a:avLst/>
          </a:prstGeom>
          <a:noFill/>
          <a:ln>
            <a:noFill/>
          </a:ln>
          <a:effectLs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Unit Environment System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Green Light Level</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Temporarily implement yellow light restrictions at the first signs of agitation or withdrawal.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1"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Lighting</a:t>
            </a:r>
            <a:r>
              <a:rPr kumimoji="0" lang="en-US" sz="14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a:t>
            </a: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s tolerated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Noise:  		As tolerated.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Activity level:	As tolerated.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TV/Video/Music:</a:t>
            </a:r>
            <a:r>
              <a:rPr kumimoji="0" lang="en-US" sz="1400" b="0"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As tolerate.</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Room Décor:         	As tolerated.</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Please avoid busy and active posters.</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Visitors:		NO MORE THAN 2 VISITORS AT A TIME</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	</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Black" panose="020B0A04020102020204" pitchFamily="34" charset="0"/>
                <a:ea typeface="Times New Roman" pitchFamily="18" charset="0"/>
                <a:cs typeface="Arial" pitchFamily="34" charset="0"/>
              </a:rPr>
              <a:t>Touch/Handling:	Keep limited to level tolerated by patient.</a:t>
            </a:r>
            <a:endParaRPr kumimoji="0" lang="en-US" sz="600" b="0" i="0" u="none" strike="noStrike" cap="none" normalizeH="0" baseline="0" dirty="0">
              <a:ln>
                <a:noFill/>
              </a:ln>
              <a:solidFill>
                <a:schemeClr val="tx1"/>
              </a:solidFill>
              <a:effectLst/>
              <a:latin typeface="Arial Black" panose="020B0A040201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	</a:t>
            </a:r>
            <a:r>
              <a:rPr kumimoji="0" lang="en-US" sz="14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80337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295400"/>
            <a:ext cx="7467600" cy="5334000"/>
          </a:xfrm>
        </p:spPr>
        <p:txBody>
          <a:bodyPr/>
          <a:lstStyle/>
          <a:p>
            <a:pPr marL="342900" indent="-342900">
              <a:buFont typeface="Arial" panose="020B0604020202020204" pitchFamily="34" charset="0"/>
              <a:buChar char="•"/>
            </a:pPr>
            <a:r>
              <a:rPr lang="en-US" sz="2400" dirty="0">
                <a:solidFill>
                  <a:schemeClr val="tx1"/>
                </a:solidFill>
              </a:rPr>
              <a:t>By the Initial Plan Of Care meeting, the neuropsychologist has assigned every patient a UES “Light Level” according to their tolerance of sensory stimulation.</a:t>
            </a:r>
          </a:p>
          <a:p>
            <a:pPr marL="342900" indent="-342900">
              <a:buFont typeface="Arial" panose="020B0604020202020204" pitchFamily="34" charset="0"/>
              <a:buChar char="•"/>
            </a:pPr>
            <a:r>
              <a:rPr lang="en-US" sz="2400" dirty="0">
                <a:solidFill>
                  <a:schemeClr val="tx1"/>
                </a:solidFill>
              </a:rPr>
              <a:t>Posted on:</a:t>
            </a:r>
          </a:p>
          <a:p>
            <a:pPr marL="800100" lvl="1" indent="-342900">
              <a:buFont typeface="Arial" panose="020B0604020202020204" pitchFamily="34" charset="0"/>
              <a:buChar char="•"/>
            </a:pPr>
            <a:r>
              <a:rPr lang="en-US" sz="1800" dirty="0">
                <a:latin typeface="+mj-lt"/>
              </a:rPr>
              <a:t>Communication board in documentation room via magnets</a:t>
            </a:r>
          </a:p>
          <a:p>
            <a:pPr marL="800100" lvl="1" indent="-342900">
              <a:buFont typeface="Arial" panose="020B0604020202020204" pitchFamily="34" charset="0"/>
              <a:buChar char="•"/>
            </a:pPr>
            <a:r>
              <a:rPr lang="en-US" sz="1800" dirty="0">
                <a:solidFill>
                  <a:schemeClr val="tx1"/>
                </a:solidFill>
                <a:latin typeface="+mj-lt"/>
              </a:rPr>
              <a:t>Outside of the patients’ rooms on the doorway trim via magnets</a:t>
            </a:r>
          </a:p>
          <a:p>
            <a:pPr marL="800100" lvl="1" indent="-342900">
              <a:buFont typeface="Arial" panose="020B0604020202020204" pitchFamily="34" charset="0"/>
              <a:buChar char="•"/>
            </a:pPr>
            <a:r>
              <a:rPr lang="en-US" sz="1800" dirty="0">
                <a:latin typeface="+mj-lt"/>
              </a:rPr>
              <a:t>In the chart via Neuropsychology’s notes</a:t>
            </a:r>
            <a:endParaRPr lang="en-US" sz="1800" dirty="0">
              <a:solidFill>
                <a:schemeClr val="tx1"/>
              </a:solidFill>
              <a:latin typeface="+mj-lt"/>
            </a:endParaRPr>
          </a:p>
          <a:p>
            <a:pPr marL="342900" indent="-342900">
              <a:buFont typeface="Arial" panose="020B0604020202020204" pitchFamily="34" charset="0"/>
              <a:buChar char="•"/>
            </a:pPr>
            <a:r>
              <a:rPr lang="en-US" sz="2400" dirty="0">
                <a:solidFill>
                  <a:schemeClr val="tx1"/>
                </a:solidFill>
              </a:rPr>
              <a:t>Patients can fall between two “Light Levels”:</a:t>
            </a:r>
          </a:p>
          <a:p>
            <a:pPr marL="800100" lvl="1" indent="-342900">
              <a:buFont typeface="Arial" panose="020B0604020202020204" pitchFamily="34" charset="0"/>
              <a:buChar char="•"/>
            </a:pPr>
            <a:r>
              <a:rPr lang="en-US" sz="1800" dirty="0">
                <a:latin typeface="+mj-lt"/>
              </a:rPr>
              <a:t>Red/Yellow</a:t>
            </a:r>
          </a:p>
          <a:p>
            <a:pPr marL="800100" lvl="1" indent="-342900">
              <a:buFont typeface="Arial" panose="020B0604020202020204" pitchFamily="34" charset="0"/>
              <a:buChar char="•"/>
            </a:pPr>
            <a:r>
              <a:rPr lang="en-US" sz="1800" dirty="0">
                <a:latin typeface="+mj-lt"/>
              </a:rPr>
              <a:t>Yellow/Green</a:t>
            </a:r>
            <a:endParaRPr lang="en-US" sz="1800" dirty="0">
              <a:solidFill>
                <a:schemeClr val="tx1"/>
              </a:solidFill>
              <a:latin typeface="+mj-lt"/>
            </a:endParaRPr>
          </a:p>
          <a:p>
            <a:pPr marL="342900" indent="-342900">
              <a:buFont typeface="Arial" panose="020B0604020202020204" pitchFamily="34" charset="0"/>
              <a:buChar char="•"/>
            </a:pPr>
            <a:r>
              <a:rPr lang="en-US" sz="2400" dirty="0">
                <a:solidFill>
                  <a:schemeClr val="tx1"/>
                </a:solidFill>
              </a:rPr>
              <a:t>Off unit privileges:</a:t>
            </a:r>
          </a:p>
          <a:p>
            <a:pPr marL="800100" lvl="1" indent="-342900">
              <a:buFont typeface="Arial" panose="020B0604020202020204" pitchFamily="34" charset="0"/>
              <a:buChar char="•"/>
            </a:pPr>
            <a:r>
              <a:rPr lang="en-US" sz="1800" dirty="0">
                <a:latin typeface="+mj-lt"/>
              </a:rPr>
              <a:t>Must be Yellow Light Level or higher/ Special Exceptions</a:t>
            </a:r>
            <a:endParaRPr lang="en-US" sz="1800" dirty="0">
              <a:solidFill>
                <a:schemeClr val="tx1"/>
              </a:solidFill>
              <a:latin typeface="+mj-lt"/>
            </a:endParaRPr>
          </a:p>
          <a:p>
            <a:pPr algn="ctr"/>
            <a:endParaRPr lang="en-US" sz="2400"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1518118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5"/>
          <p:cNvSpPr txBox="1">
            <a:spLocks/>
          </p:cNvSpPr>
          <p:nvPr/>
        </p:nvSpPr>
        <p:spPr>
          <a:xfrm>
            <a:off x="838200" y="1828800"/>
            <a:ext cx="7467600" cy="3810000"/>
          </a:xfrm>
          <a:prstGeom prst="rect">
            <a:avLst/>
          </a:prstGeom>
        </p:spPr>
      </p:sp>
      <p:pic>
        <p:nvPicPr>
          <p:cNvPr id="4103" name="Picture 7" descr="C:\Users\crebuck.UMMS\AppData\Local\Microsoft\Windows\Temporary Internet Files\Content.Outlook\3C5MLQA9\2179284828cdc9b9c14ffce5db4f08d8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49" y="1371600"/>
            <a:ext cx="7335301" cy="41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02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447800"/>
            <a:ext cx="7467600" cy="5029200"/>
          </a:xfrm>
        </p:spPr>
        <p:txBody>
          <a:bodyPr/>
          <a:lstStyle/>
          <a:p>
            <a:pPr algn="ctr"/>
            <a:r>
              <a:rPr lang="en-US" sz="4000" b="1" dirty="0">
                <a:solidFill>
                  <a:schemeClr val="tx1"/>
                </a:solidFill>
              </a:rPr>
              <a:t>Verbal interventions:  </a:t>
            </a:r>
          </a:p>
          <a:p>
            <a:pPr marL="342900" indent="-342900">
              <a:buFont typeface="Wingdings" pitchFamily="2" charset="2"/>
              <a:buChar char="§"/>
            </a:pPr>
            <a:endParaRPr lang="en-US" sz="2400" dirty="0">
              <a:solidFill>
                <a:schemeClr val="tx1"/>
              </a:solidFill>
            </a:endParaRPr>
          </a:p>
          <a:p>
            <a:pPr marL="342900" indent="-342900">
              <a:buFont typeface="Wingdings" pitchFamily="2" charset="2"/>
              <a:buChar char="§"/>
            </a:pPr>
            <a:r>
              <a:rPr lang="en-US" sz="2400" dirty="0">
                <a:solidFill>
                  <a:schemeClr val="tx1"/>
                </a:solidFill>
              </a:rPr>
              <a:t>Stay </a:t>
            </a:r>
            <a:r>
              <a:rPr lang="en-US" sz="2400" b="1" dirty="0">
                <a:solidFill>
                  <a:schemeClr val="tx1"/>
                </a:solidFill>
              </a:rPr>
              <a:t>calm</a:t>
            </a:r>
            <a:r>
              <a:rPr lang="en-US" sz="2400" dirty="0">
                <a:solidFill>
                  <a:schemeClr val="tx1"/>
                </a:solidFill>
              </a:rPr>
              <a:t>. </a:t>
            </a:r>
          </a:p>
          <a:p>
            <a:pPr marL="342900" indent="-342900">
              <a:buFont typeface="Wingdings" pitchFamily="2" charset="2"/>
              <a:buChar char="§"/>
            </a:pPr>
            <a:r>
              <a:rPr lang="en-US" sz="2400" b="1" dirty="0">
                <a:solidFill>
                  <a:schemeClr val="tx1"/>
                </a:solidFill>
              </a:rPr>
              <a:t>Isolate</a:t>
            </a:r>
            <a:r>
              <a:rPr lang="en-US" sz="2400" dirty="0">
                <a:solidFill>
                  <a:schemeClr val="tx1"/>
                </a:solidFill>
              </a:rPr>
              <a:t> the person.</a:t>
            </a:r>
          </a:p>
          <a:p>
            <a:pPr marL="342900" indent="-342900">
              <a:buFont typeface="Wingdings" pitchFamily="2" charset="2"/>
              <a:buChar char="§"/>
            </a:pPr>
            <a:r>
              <a:rPr lang="en-US" sz="2400" dirty="0">
                <a:solidFill>
                  <a:schemeClr val="tx1"/>
                </a:solidFill>
              </a:rPr>
              <a:t>Watch your </a:t>
            </a:r>
            <a:r>
              <a:rPr lang="en-US" sz="2400" b="1" dirty="0">
                <a:solidFill>
                  <a:schemeClr val="tx1"/>
                </a:solidFill>
              </a:rPr>
              <a:t>body</a:t>
            </a:r>
            <a:r>
              <a:rPr lang="en-US" sz="2400" dirty="0">
                <a:solidFill>
                  <a:schemeClr val="tx1"/>
                </a:solidFill>
              </a:rPr>
              <a:t> </a:t>
            </a:r>
            <a:r>
              <a:rPr lang="en-US" sz="2400" b="1" dirty="0">
                <a:solidFill>
                  <a:schemeClr val="tx1"/>
                </a:solidFill>
              </a:rPr>
              <a:t>language</a:t>
            </a:r>
            <a:r>
              <a:rPr lang="en-US" sz="2400" dirty="0">
                <a:solidFill>
                  <a:schemeClr val="tx1"/>
                </a:solidFill>
              </a:rPr>
              <a:t>.</a:t>
            </a:r>
          </a:p>
          <a:p>
            <a:pPr marL="342900" indent="-342900">
              <a:buFont typeface="Wingdings" pitchFamily="2" charset="2"/>
              <a:buChar char="§"/>
            </a:pPr>
            <a:r>
              <a:rPr lang="en-US" sz="2400" dirty="0">
                <a:solidFill>
                  <a:schemeClr val="tx1"/>
                </a:solidFill>
              </a:rPr>
              <a:t>Keep it </a:t>
            </a:r>
            <a:r>
              <a:rPr lang="en-US" sz="2400" b="1" dirty="0">
                <a:solidFill>
                  <a:schemeClr val="tx1"/>
                </a:solidFill>
              </a:rPr>
              <a:t>simple</a:t>
            </a:r>
            <a:r>
              <a:rPr lang="en-US" sz="2400" dirty="0">
                <a:solidFill>
                  <a:schemeClr val="tx1"/>
                </a:solidFill>
              </a:rPr>
              <a:t>.</a:t>
            </a:r>
          </a:p>
          <a:p>
            <a:pPr marL="342900" indent="-342900">
              <a:buFont typeface="Wingdings" pitchFamily="2" charset="2"/>
              <a:buChar char="§"/>
            </a:pPr>
            <a:r>
              <a:rPr lang="en-US" sz="2400" dirty="0">
                <a:solidFill>
                  <a:schemeClr val="tx1"/>
                </a:solidFill>
              </a:rPr>
              <a:t>Use reflective </a:t>
            </a:r>
            <a:r>
              <a:rPr lang="en-US" sz="2400" b="1" dirty="0">
                <a:solidFill>
                  <a:schemeClr val="tx1"/>
                </a:solidFill>
              </a:rPr>
              <a:t>questions</a:t>
            </a:r>
            <a:r>
              <a:rPr lang="en-US" sz="2400" dirty="0">
                <a:solidFill>
                  <a:schemeClr val="tx1"/>
                </a:solidFill>
              </a:rPr>
              <a:t>.</a:t>
            </a:r>
          </a:p>
          <a:p>
            <a:pPr marL="342900" indent="-342900">
              <a:buFont typeface="Wingdings" pitchFamily="2" charset="2"/>
              <a:buChar char="§"/>
            </a:pPr>
            <a:r>
              <a:rPr lang="en-US" sz="2400" dirty="0">
                <a:solidFill>
                  <a:schemeClr val="tx1"/>
                </a:solidFill>
              </a:rPr>
              <a:t>Use </a:t>
            </a:r>
            <a:r>
              <a:rPr lang="en-US" sz="2400" b="1" dirty="0">
                <a:solidFill>
                  <a:schemeClr val="tx1"/>
                </a:solidFill>
              </a:rPr>
              <a:t>silence</a:t>
            </a:r>
            <a:r>
              <a:rPr lang="en-US" sz="2400" dirty="0">
                <a:solidFill>
                  <a:schemeClr val="tx1"/>
                </a:solidFill>
              </a:rPr>
              <a:t>. </a:t>
            </a:r>
          </a:p>
          <a:p>
            <a:pPr marL="342900" indent="-342900">
              <a:buFont typeface="Wingdings" pitchFamily="2" charset="2"/>
              <a:buChar char="§"/>
            </a:pPr>
            <a:r>
              <a:rPr lang="en-US" sz="2400" dirty="0">
                <a:solidFill>
                  <a:schemeClr val="tx1"/>
                </a:solidFill>
              </a:rPr>
              <a:t>Watch the quality of your </a:t>
            </a:r>
            <a:r>
              <a:rPr lang="en-US" sz="2400" b="1" dirty="0">
                <a:solidFill>
                  <a:schemeClr val="tx1"/>
                </a:solidFill>
              </a:rPr>
              <a:t>speech</a:t>
            </a:r>
            <a:r>
              <a:rPr lang="en-US" sz="2400" dirty="0">
                <a:solidFill>
                  <a:schemeClr val="tx1"/>
                </a:solidFill>
              </a:rPr>
              <a:t>. </a:t>
            </a:r>
          </a:p>
        </p:txBody>
      </p:sp>
    </p:spTree>
    <p:extLst>
      <p:ext uri="{BB962C8B-B14F-4D97-AF65-F5344CB8AC3E}">
        <p14:creationId xmlns:p14="http://schemas.microsoft.com/office/powerpoint/2010/main" val="2265705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2" end="2"/>
                                            </p:txEl>
                                          </p:spTgt>
                                        </p:tgtEl>
                                        <p:attrNameLst>
                                          <p:attrName>r</p:attrName>
                                        </p:attrNameLst>
                                      </p:cBhvr>
                                    </p:animRot>
                                    <p:animRot by="-240000">
                                      <p:cBhvr>
                                        <p:cTn id="15" dur="200" fill="hold">
                                          <p:stCondLst>
                                            <p:cond delay="200"/>
                                          </p:stCondLst>
                                        </p:cTn>
                                        <p:tgtEl>
                                          <p:spTgt spid="4">
                                            <p:txEl>
                                              <p:pRg st="2" end="2"/>
                                            </p:txEl>
                                          </p:spTgt>
                                        </p:tgtEl>
                                        <p:attrNameLst>
                                          <p:attrName>r</p:attrName>
                                        </p:attrNameLst>
                                      </p:cBhvr>
                                    </p:animRot>
                                    <p:animRot by="240000">
                                      <p:cBhvr>
                                        <p:cTn id="16" dur="200" fill="hold">
                                          <p:stCondLst>
                                            <p:cond delay="400"/>
                                          </p:stCondLst>
                                        </p:cTn>
                                        <p:tgtEl>
                                          <p:spTgt spid="4">
                                            <p:txEl>
                                              <p:pRg st="2" end="2"/>
                                            </p:txEl>
                                          </p:spTgt>
                                        </p:tgtEl>
                                        <p:attrNameLst>
                                          <p:attrName>r</p:attrName>
                                        </p:attrNameLst>
                                      </p:cBhvr>
                                    </p:animRot>
                                    <p:animRot by="-240000">
                                      <p:cBhvr>
                                        <p:cTn id="17" dur="200" fill="hold">
                                          <p:stCondLst>
                                            <p:cond delay="600"/>
                                          </p:stCondLst>
                                        </p:cTn>
                                        <p:tgtEl>
                                          <p:spTgt spid="4">
                                            <p:txEl>
                                              <p:pRg st="2" end="2"/>
                                            </p:txEl>
                                          </p:spTgt>
                                        </p:tgtEl>
                                        <p:attrNameLst>
                                          <p:attrName>r</p:attrName>
                                        </p:attrNameLst>
                                      </p:cBhvr>
                                    </p:animRot>
                                    <p:animRot by="120000">
                                      <p:cBhvr>
                                        <p:cTn id="18" dur="200" fill="hold">
                                          <p:stCondLst>
                                            <p:cond delay="800"/>
                                          </p:stCondLst>
                                        </p:cTn>
                                        <p:tgtEl>
                                          <p:spTgt spid="4">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4">
                                            <p:txEl>
                                              <p:pRg st="3" end="3"/>
                                            </p:txEl>
                                          </p:spTgt>
                                        </p:tgtEl>
                                        <p:attrNameLst>
                                          <p:attrName>r</p:attrName>
                                        </p:attrNameLst>
                                      </p:cBhvr>
                                    </p:animRot>
                                    <p:animRot by="-240000">
                                      <p:cBhvr>
                                        <p:cTn id="23" dur="200" fill="hold">
                                          <p:stCondLst>
                                            <p:cond delay="200"/>
                                          </p:stCondLst>
                                        </p:cTn>
                                        <p:tgtEl>
                                          <p:spTgt spid="4">
                                            <p:txEl>
                                              <p:pRg st="3" end="3"/>
                                            </p:txEl>
                                          </p:spTgt>
                                        </p:tgtEl>
                                        <p:attrNameLst>
                                          <p:attrName>r</p:attrName>
                                        </p:attrNameLst>
                                      </p:cBhvr>
                                    </p:animRot>
                                    <p:animRot by="240000">
                                      <p:cBhvr>
                                        <p:cTn id="24" dur="200" fill="hold">
                                          <p:stCondLst>
                                            <p:cond delay="400"/>
                                          </p:stCondLst>
                                        </p:cTn>
                                        <p:tgtEl>
                                          <p:spTgt spid="4">
                                            <p:txEl>
                                              <p:pRg st="3" end="3"/>
                                            </p:txEl>
                                          </p:spTgt>
                                        </p:tgtEl>
                                        <p:attrNameLst>
                                          <p:attrName>r</p:attrName>
                                        </p:attrNameLst>
                                      </p:cBhvr>
                                    </p:animRot>
                                    <p:animRot by="-240000">
                                      <p:cBhvr>
                                        <p:cTn id="25" dur="200" fill="hold">
                                          <p:stCondLst>
                                            <p:cond delay="600"/>
                                          </p:stCondLst>
                                        </p:cTn>
                                        <p:tgtEl>
                                          <p:spTgt spid="4">
                                            <p:txEl>
                                              <p:pRg st="3" end="3"/>
                                            </p:txEl>
                                          </p:spTgt>
                                        </p:tgtEl>
                                        <p:attrNameLst>
                                          <p:attrName>r</p:attrName>
                                        </p:attrNameLst>
                                      </p:cBhvr>
                                    </p:animRot>
                                    <p:animRot by="120000">
                                      <p:cBhvr>
                                        <p:cTn id="26" dur="200" fill="hold">
                                          <p:stCondLst>
                                            <p:cond delay="800"/>
                                          </p:stCondLst>
                                        </p:cTn>
                                        <p:tgtEl>
                                          <p:spTgt spid="4">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4">
                                            <p:txEl>
                                              <p:pRg st="4" end="4"/>
                                            </p:txEl>
                                          </p:spTgt>
                                        </p:tgtEl>
                                        <p:attrNameLst>
                                          <p:attrName>r</p:attrName>
                                        </p:attrNameLst>
                                      </p:cBhvr>
                                    </p:animRot>
                                    <p:animRot by="-240000">
                                      <p:cBhvr>
                                        <p:cTn id="31" dur="200" fill="hold">
                                          <p:stCondLst>
                                            <p:cond delay="200"/>
                                          </p:stCondLst>
                                        </p:cTn>
                                        <p:tgtEl>
                                          <p:spTgt spid="4">
                                            <p:txEl>
                                              <p:pRg st="4" end="4"/>
                                            </p:txEl>
                                          </p:spTgt>
                                        </p:tgtEl>
                                        <p:attrNameLst>
                                          <p:attrName>r</p:attrName>
                                        </p:attrNameLst>
                                      </p:cBhvr>
                                    </p:animRot>
                                    <p:animRot by="240000">
                                      <p:cBhvr>
                                        <p:cTn id="32" dur="200" fill="hold">
                                          <p:stCondLst>
                                            <p:cond delay="400"/>
                                          </p:stCondLst>
                                        </p:cTn>
                                        <p:tgtEl>
                                          <p:spTgt spid="4">
                                            <p:txEl>
                                              <p:pRg st="4" end="4"/>
                                            </p:txEl>
                                          </p:spTgt>
                                        </p:tgtEl>
                                        <p:attrNameLst>
                                          <p:attrName>r</p:attrName>
                                        </p:attrNameLst>
                                      </p:cBhvr>
                                    </p:animRot>
                                    <p:animRot by="-240000">
                                      <p:cBhvr>
                                        <p:cTn id="33" dur="200" fill="hold">
                                          <p:stCondLst>
                                            <p:cond delay="600"/>
                                          </p:stCondLst>
                                        </p:cTn>
                                        <p:tgtEl>
                                          <p:spTgt spid="4">
                                            <p:txEl>
                                              <p:pRg st="4" end="4"/>
                                            </p:txEl>
                                          </p:spTgt>
                                        </p:tgtEl>
                                        <p:attrNameLst>
                                          <p:attrName>r</p:attrName>
                                        </p:attrNameLst>
                                      </p:cBhvr>
                                    </p:animRot>
                                    <p:animRot by="120000">
                                      <p:cBhvr>
                                        <p:cTn id="34" dur="200" fill="hold">
                                          <p:stCondLst>
                                            <p:cond delay="800"/>
                                          </p:stCondLst>
                                        </p:cTn>
                                        <p:tgtEl>
                                          <p:spTgt spid="4">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4">
                                            <p:txEl>
                                              <p:pRg st="5" end="5"/>
                                            </p:txEl>
                                          </p:spTgt>
                                        </p:tgtEl>
                                        <p:attrNameLst>
                                          <p:attrName>r</p:attrName>
                                        </p:attrNameLst>
                                      </p:cBhvr>
                                    </p:animRot>
                                    <p:animRot by="-240000">
                                      <p:cBhvr>
                                        <p:cTn id="39" dur="200" fill="hold">
                                          <p:stCondLst>
                                            <p:cond delay="200"/>
                                          </p:stCondLst>
                                        </p:cTn>
                                        <p:tgtEl>
                                          <p:spTgt spid="4">
                                            <p:txEl>
                                              <p:pRg st="5" end="5"/>
                                            </p:txEl>
                                          </p:spTgt>
                                        </p:tgtEl>
                                        <p:attrNameLst>
                                          <p:attrName>r</p:attrName>
                                        </p:attrNameLst>
                                      </p:cBhvr>
                                    </p:animRot>
                                    <p:animRot by="240000">
                                      <p:cBhvr>
                                        <p:cTn id="40" dur="200" fill="hold">
                                          <p:stCondLst>
                                            <p:cond delay="400"/>
                                          </p:stCondLst>
                                        </p:cTn>
                                        <p:tgtEl>
                                          <p:spTgt spid="4">
                                            <p:txEl>
                                              <p:pRg st="5" end="5"/>
                                            </p:txEl>
                                          </p:spTgt>
                                        </p:tgtEl>
                                        <p:attrNameLst>
                                          <p:attrName>r</p:attrName>
                                        </p:attrNameLst>
                                      </p:cBhvr>
                                    </p:animRot>
                                    <p:animRot by="-240000">
                                      <p:cBhvr>
                                        <p:cTn id="41" dur="200" fill="hold">
                                          <p:stCondLst>
                                            <p:cond delay="600"/>
                                          </p:stCondLst>
                                        </p:cTn>
                                        <p:tgtEl>
                                          <p:spTgt spid="4">
                                            <p:txEl>
                                              <p:pRg st="5" end="5"/>
                                            </p:txEl>
                                          </p:spTgt>
                                        </p:tgtEl>
                                        <p:attrNameLst>
                                          <p:attrName>r</p:attrName>
                                        </p:attrNameLst>
                                      </p:cBhvr>
                                    </p:animRot>
                                    <p:animRot by="120000">
                                      <p:cBhvr>
                                        <p:cTn id="42" dur="200" fill="hold">
                                          <p:stCondLst>
                                            <p:cond delay="800"/>
                                          </p:stCondLst>
                                        </p:cTn>
                                        <p:tgtEl>
                                          <p:spTgt spid="4">
                                            <p:txEl>
                                              <p:pRg st="5" end="5"/>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4">
                                            <p:txEl>
                                              <p:pRg st="6" end="6"/>
                                            </p:txEl>
                                          </p:spTgt>
                                        </p:tgtEl>
                                        <p:attrNameLst>
                                          <p:attrName>r</p:attrName>
                                        </p:attrNameLst>
                                      </p:cBhvr>
                                    </p:animRot>
                                    <p:animRot by="-240000">
                                      <p:cBhvr>
                                        <p:cTn id="47" dur="200" fill="hold">
                                          <p:stCondLst>
                                            <p:cond delay="200"/>
                                          </p:stCondLst>
                                        </p:cTn>
                                        <p:tgtEl>
                                          <p:spTgt spid="4">
                                            <p:txEl>
                                              <p:pRg st="6" end="6"/>
                                            </p:txEl>
                                          </p:spTgt>
                                        </p:tgtEl>
                                        <p:attrNameLst>
                                          <p:attrName>r</p:attrName>
                                        </p:attrNameLst>
                                      </p:cBhvr>
                                    </p:animRot>
                                    <p:animRot by="240000">
                                      <p:cBhvr>
                                        <p:cTn id="48" dur="200" fill="hold">
                                          <p:stCondLst>
                                            <p:cond delay="400"/>
                                          </p:stCondLst>
                                        </p:cTn>
                                        <p:tgtEl>
                                          <p:spTgt spid="4">
                                            <p:txEl>
                                              <p:pRg st="6" end="6"/>
                                            </p:txEl>
                                          </p:spTgt>
                                        </p:tgtEl>
                                        <p:attrNameLst>
                                          <p:attrName>r</p:attrName>
                                        </p:attrNameLst>
                                      </p:cBhvr>
                                    </p:animRot>
                                    <p:animRot by="-240000">
                                      <p:cBhvr>
                                        <p:cTn id="49" dur="200" fill="hold">
                                          <p:stCondLst>
                                            <p:cond delay="600"/>
                                          </p:stCondLst>
                                        </p:cTn>
                                        <p:tgtEl>
                                          <p:spTgt spid="4">
                                            <p:txEl>
                                              <p:pRg st="6" end="6"/>
                                            </p:txEl>
                                          </p:spTgt>
                                        </p:tgtEl>
                                        <p:attrNameLst>
                                          <p:attrName>r</p:attrName>
                                        </p:attrNameLst>
                                      </p:cBhvr>
                                    </p:animRot>
                                    <p:animRot by="120000">
                                      <p:cBhvr>
                                        <p:cTn id="50" dur="200" fill="hold">
                                          <p:stCondLst>
                                            <p:cond delay="800"/>
                                          </p:stCondLst>
                                        </p:cTn>
                                        <p:tgtEl>
                                          <p:spTgt spid="4">
                                            <p:txEl>
                                              <p:pRg st="6" end="6"/>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4">
                                            <p:txEl>
                                              <p:pRg st="7" end="7"/>
                                            </p:txEl>
                                          </p:spTgt>
                                        </p:tgtEl>
                                        <p:attrNameLst>
                                          <p:attrName>r</p:attrName>
                                        </p:attrNameLst>
                                      </p:cBhvr>
                                    </p:animRot>
                                    <p:animRot by="-240000">
                                      <p:cBhvr>
                                        <p:cTn id="55" dur="200" fill="hold">
                                          <p:stCondLst>
                                            <p:cond delay="200"/>
                                          </p:stCondLst>
                                        </p:cTn>
                                        <p:tgtEl>
                                          <p:spTgt spid="4">
                                            <p:txEl>
                                              <p:pRg st="7" end="7"/>
                                            </p:txEl>
                                          </p:spTgt>
                                        </p:tgtEl>
                                        <p:attrNameLst>
                                          <p:attrName>r</p:attrName>
                                        </p:attrNameLst>
                                      </p:cBhvr>
                                    </p:animRot>
                                    <p:animRot by="240000">
                                      <p:cBhvr>
                                        <p:cTn id="56" dur="200" fill="hold">
                                          <p:stCondLst>
                                            <p:cond delay="400"/>
                                          </p:stCondLst>
                                        </p:cTn>
                                        <p:tgtEl>
                                          <p:spTgt spid="4">
                                            <p:txEl>
                                              <p:pRg st="7" end="7"/>
                                            </p:txEl>
                                          </p:spTgt>
                                        </p:tgtEl>
                                        <p:attrNameLst>
                                          <p:attrName>r</p:attrName>
                                        </p:attrNameLst>
                                      </p:cBhvr>
                                    </p:animRot>
                                    <p:animRot by="-240000">
                                      <p:cBhvr>
                                        <p:cTn id="57" dur="200" fill="hold">
                                          <p:stCondLst>
                                            <p:cond delay="600"/>
                                          </p:stCondLst>
                                        </p:cTn>
                                        <p:tgtEl>
                                          <p:spTgt spid="4">
                                            <p:txEl>
                                              <p:pRg st="7" end="7"/>
                                            </p:txEl>
                                          </p:spTgt>
                                        </p:tgtEl>
                                        <p:attrNameLst>
                                          <p:attrName>r</p:attrName>
                                        </p:attrNameLst>
                                      </p:cBhvr>
                                    </p:animRot>
                                    <p:animRot by="120000">
                                      <p:cBhvr>
                                        <p:cTn id="58" dur="200" fill="hold">
                                          <p:stCondLst>
                                            <p:cond delay="800"/>
                                          </p:stCondLst>
                                        </p:cTn>
                                        <p:tgtEl>
                                          <p:spTgt spid="4">
                                            <p:txEl>
                                              <p:pRg st="7" end="7"/>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grpId="0" nodeType="clickEffect">
                                  <p:stCondLst>
                                    <p:cond delay="0"/>
                                  </p:stCondLst>
                                  <p:childTnLst>
                                    <p:animRot by="120000">
                                      <p:cBhvr>
                                        <p:cTn id="62" dur="100" fill="hold">
                                          <p:stCondLst>
                                            <p:cond delay="0"/>
                                          </p:stCondLst>
                                        </p:cTn>
                                        <p:tgtEl>
                                          <p:spTgt spid="4">
                                            <p:txEl>
                                              <p:pRg st="8" end="8"/>
                                            </p:txEl>
                                          </p:spTgt>
                                        </p:tgtEl>
                                        <p:attrNameLst>
                                          <p:attrName>r</p:attrName>
                                        </p:attrNameLst>
                                      </p:cBhvr>
                                    </p:animRot>
                                    <p:animRot by="-240000">
                                      <p:cBhvr>
                                        <p:cTn id="63" dur="200" fill="hold">
                                          <p:stCondLst>
                                            <p:cond delay="200"/>
                                          </p:stCondLst>
                                        </p:cTn>
                                        <p:tgtEl>
                                          <p:spTgt spid="4">
                                            <p:txEl>
                                              <p:pRg st="8" end="8"/>
                                            </p:txEl>
                                          </p:spTgt>
                                        </p:tgtEl>
                                        <p:attrNameLst>
                                          <p:attrName>r</p:attrName>
                                        </p:attrNameLst>
                                      </p:cBhvr>
                                    </p:animRot>
                                    <p:animRot by="240000">
                                      <p:cBhvr>
                                        <p:cTn id="64" dur="200" fill="hold">
                                          <p:stCondLst>
                                            <p:cond delay="400"/>
                                          </p:stCondLst>
                                        </p:cTn>
                                        <p:tgtEl>
                                          <p:spTgt spid="4">
                                            <p:txEl>
                                              <p:pRg st="8" end="8"/>
                                            </p:txEl>
                                          </p:spTgt>
                                        </p:tgtEl>
                                        <p:attrNameLst>
                                          <p:attrName>r</p:attrName>
                                        </p:attrNameLst>
                                      </p:cBhvr>
                                    </p:animRot>
                                    <p:animRot by="-240000">
                                      <p:cBhvr>
                                        <p:cTn id="65" dur="200" fill="hold">
                                          <p:stCondLst>
                                            <p:cond delay="600"/>
                                          </p:stCondLst>
                                        </p:cTn>
                                        <p:tgtEl>
                                          <p:spTgt spid="4">
                                            <p:txEl>
                                              <p:pRg st="8" end="8"/>
                                            </p:txEl>
                                          </p:spTgt>
                                        </p:tgtEl>
                                        <p:attrNameLst>
                                          <p:attrName>r</p:attrName>
                                        </p:attrNameLst>
                                      </p:cBhvr>
                                    </p:animRot>
                                    <p:animRot by="120000">
                                      <p:cBhvr>
                                        <p:cTn id="66" dur="200" fill="hold">
                                          <p:stCondLst>
                                            <p:cond delay="800"/>
                                          </p:stCondLst>
                                        </p:cTn>
                                        <p:tgtEl>
                                          <p:spTgt spid="4">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295400"/>
            <a:ext cx="7848600" cy="5410200"/>
          </a:xfrm>
        </p:spPr>
        <p:txBody>
          <a:bodyPr/>
          <a:lstStyle/>
          <a:p>
            <a:pPr algn="ctr"/>
            <a:r>
              <a:rPr lang="en-US" sz="4000" dirty="0">
                <a:solidFill>
                  <a:schemeClr val="tx1"/>
                </a:solidFill>
              </a:rPr>
              <a:t>Tips for Crisis Prevention</a:t>
            </a:r>
          </a:p>
          <a:p>
            <a:pPr marL="342900" indent="-342900">
              <a:buFont typeface="Wingdings" pitchFamily="2" charset="2"/>
              <a:buChar char="§"/>
            </a:pPr>
            <a:endParaRPr lang="en-US" sz="100" dirty="0">
              <a:solidFill>
                <a:schemeClr val="tx1"/>
              </a:solidFill>
            </a:endParaRPr>
          </a:p>
          <a:p>
            <a:pPr marL="342900" indent="-342900">
              <a:buFont typeface="Wingdings" pitchFamily="2" charset="2"/>
              <a:buChar char="§"/>
            </a:pPr>
            <a:r>
              <a:rPr lang="en-US" sz="2000" dirty="0">
                <a:solidFill>
                  <a:schemeClr val="tx1"/>
                </a:solidFill>
              </a:rPr>
              <a:t>Be </a:t>
            </a:r>
            <a:r>
              <a:rPr lang="en-US" sz="2000" b="1" dirty="0">
                <a:solidFill>
                  <a:schemeClr val="tx1"/>
                </a:solidFill>
              </a:rPr>
              <a:t>empathic</a:t>
            </a:r>
          </a:p>
          <a:p>
            <a:pPr marL="342900" indent="-342900">
              <a:buFont typeface="Wingdings" pitchFamily="2" charset="2"/>
              <a:buChar char="§"/>
            </a:pPr>
            <a:r>
              <a:rPr lang="en-US" sz="2000" b="1" dirty="0">
                <a:solidFill>
                  <a:schemeClr val="tx1"/>
                </a:solidFill>
              </a:rPr>
              <a:t>Clarify</a:t>
            </a:r>
            <a:r>
              <a:rPr lang="en-US" sz="2000" dirty="0">
                <a:solidFill>
                  <a:schemeClr val="tx1"/>
                </a:solidFill>
              </a:rPr>
              <a:t> messages</a:t>
            </a:r>
          </a:p>
          <a:p>
            <a:pPr marL="342900" indent="-342900">
              <a:buFont typeface="Wingdings" pitchFamily="2" charset="2"/>
              <a:buChar char="§"/>
            </a:pPr>
            <a:r>
              <a:rPr lang="en-US" sz="2000" b="1" dirty="0">
                <a:solidFill>
                  <a:schemeClr val="tx1"/>
                </a:solidFill>
              </a:rPr>
              <a:t>Respect</a:t>
            </a:r>
            <a:r>
              <a:rPr lang="en-US" sz="2000" dirty="0">
                <a:solidFill>
                  <a:schemeClr val="tx1"/>
                </a:solidFill>
              </a:rPr>
              <a:t> personal space</a:t>
            </a:r>
          </a:p>
          <a:p>
            <a:pPr marL="342900" indent="-342900">
              <a:buFont typeface="Wingdings" pitchFamily="2" charset="2"/>
              <a:buChar char="§"/>
            </a:pPr>
            <a:r>
              <a:rPr lang="en-US" sz="2000" dirty="0">
                <a:solidFill>
                  <a:schemeClr val="tx1"/>
                </a:solidFill>
              </a:rPr>
              <a:t>Be aware of your </a:t>
            </a:r>
            <a:r>
              <a:rPr lang="en-US" sz="2000" b="1" dirty="0">
                <a:solidFill>
                  <a:schemeClr val="tx1"/>
                </a:solidFill>
              </a:rPr>
              <a:t>body position</a:t>
            </a:r>
          </a:p>
          <a:p>
            <a:pPr marL="342900" indent="-342900">
              <a:buFont typeface="Wingdings" pitchFamily="2" charset="2"/>
              <a:buChar char="§"/>
            </a:pPr>
            <a:r>
              <a:rPr lang="en-US" sz="2000" b="1" dirty="0">
                <a:solidFill>
                  <a:schemeClr val="tx1"/>
                </a:solidFill>
              </a:rPr>
              <a:t>Ignore</a:t>
            </a:r>
            <a:r>
              <a:rPr lang="en-US" sz="2000" dirty="0">
                <a:solidFill>
                  <a:schemeClr val="tx1"/>
                </a:solidFill>
              </a:rPr>
              <a:t> the challenging questions</a:t>
            </a:r>
          </a:p>
          <a:p>
            <a:pPr marL="342900" indent="-342900">
              <a:buFont typeface="Wingdings" pitchFamily="2" charset="2"/>
              <a:buChar char="§"/>
            </a:pPr>
            <a:r>
              <a:rPr lang="en-US" sz="2000" b="1" dirty="0">
                <a:solidFill>
                  <a:schemeClr val="tx1"/>
                </a:solidFill>
              </a:rPr>
              <a:t>Permit</a:t>
            </a:r>
            <a:r>
              <a:rPr lang="en-US" sz="2000" dirty="0">
                <a:solidFill>
                  <a:schemeClr val="tx1"/>
                </a:solidFill>
              </a:rPr>
              <a:t> verbal venting</a:t>
            </a:r>
          </a:p>
          <a:p>
            <a:pPr marL="342900" indent="-342900">
              <a:buFont typeface="Wingdings" pitchFamily="2" charset="2"/>
              <a:buChar char="§"/>
            </a:pPr>
            <a:r>
              <a:rPr lang="en-US" sz="2000" dirty="0">
                <a:solidFill>
                  <a:schemeClr val="tx1"/>
                </a:solidFill>
              </a:rPr>
              <a:t>Set and enforce </a:t>
            </a:r>
            <a:r>
              <a:rPr lang="en-US" sz="2000" b="1" dirty="0">
                <a:solidFill>
                  <a:schemeClr val="tx1"/>
                </a:solidFill>
              </a:rPr>
              <a:t>limits</a:t>
            </a:r>
          </a:p>
          <a:p>
            <a:pPr marL="342900" indent="-342900">
              <a:buFont typeface="Wingdings" pitchFamily="2" charset="2"/>
              <a:buChar char="§"/>
            </a:pPr>
            <a:r>
              <a:rPr lang="en-US" sz="2000" dirty="0">
                <a:solidFill>
                  <a:schemeClr val="tx1"/>
                </a:solidFill>
              </a:rPr>
              <a:t>Keep your </a:t>
            </a:r>
            <a:r>
              <a:rPr lang="en-US" sz="2000" b="1" dirty="0">
                <a:solidFill>
                  <a:schemeClr val="tx1"/>
                </a:solidFill>
              </a:rPr>
              <a:t>nonverbal</a:t>
            </a:r>
            <a:r>
              <a:rPr lang="en-US" sz="2000" dirty="0">
                <a:solidFill>
                  <a:schemeClr val="tx1"/>
                </a:solidFill>
              </a:rPr>
              <a:t> cues non-threatening</a:t>
            </a:r>
          </a:p>
          <a:p>
            <a:pPr marL="342900" indent="-342900">
              <a:buFont typeface="Wingdings" pitchFamily="2" charset="2"/>
              <a:buChar char="§"/>
            </a:pPr>
            <a:r>
              <a:rPr lang="en-US" sz="2000" b="1" dirty="0">
                <a:solidFill>
                  <a:schemeClr val="tx1"/>
                </a:solidFill>
              </a:rPr>
              <a:t>Avoid</a:t>
            </a:r>
            <a:r>
              <a:rPr lang="en-US" sz="2000" dirty="0">
                <a:solidFill>
                  <a:schemeClr val="tx1"/>
                </a:solidFill>
              </a:rPr>
              <a:t> overreacting</a:t>
            </a:r>
          </a:p>
          <a:p>
            <a:pPr marL="342900" indent="-342900">
              <a:buFont typeface="Wingdings" pitchFamily="2" charset="2"/>
              <a:buChar char="§"/>
            </a:pPr>
            <a:r>
              <a:rPr lang="en-US" sz="2000" dirty="0">
                <a:solidFill>
                  <a:schemeClr val="tx1"/>
                </a:solidFill>
              </a:rPr>
              <a:t>Use physical techniques as </a:t>
            </a:r>
            <a:r>
              <a:rPr lang="en-US" sz="2000" b="1" i="1" u="sng" dirty="0">
                <a:solidFill>
                  <a:schemeClr val="tx1"/>
                </a:solidFill>
              </a:rPr>
              <a:t>last resort </a:t>
            </a:r>
            <a:r>
              <a:rPr lang="en-US" sz="2000" dirty="0">
                <a:solidFill>
                  <a:schemeClr val="tx1"/>
                </a:solidFill>
              </a:rPr>
              <a:t>(only if your team is </a:t>
            </a:r>
            <a:r>
              <a:rPr lang="en-US" sz="2000" b="1" i="1" u="sng" dirty="0">
                <a:solidFill>
                  <a:schemeClr val="tx1"/>
                </a:solidFill>
              </a:rPr>
              <a:t>trained</a:t>
            </a:r>
            <a:r>
              <a:rPr lang="en-US" sz="2000" dirty="0">
                <a:solidFill>
                  <a:schemeClr val="tx1"/>
                </a:solidFill>
              </a:rPr>
              <a:t>.) </a:t>
            </a:r>
          </a:p>
        </p:txBody>
      </p:sp>
    </p:spTree>
    <p:extLst>
      <p:ext uri="{BB962C8B-B14F-4D97-AF65-F5344CB8AC3E}">
        <p14:creationId xmlns:p14="http://schemas.microsoft.com/office/powerpoint/2010/main" val="1862396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524000"/>
            <a:ext cx="7086600" cy="4876800"/>
          </a:xfrm>
        </p:spPr>
        <p:txBody>
          <a:bodyPr/>
          <a:lstStyle/>
          <a:p>
            <a:pPr algn="ctr"/>
            <a:r>
              <a:rPr lang="en-US" sz="4000" b="1" dirty="0">
                <a:solidFill>
                  <a:schemeClr val="tx1"/>
                </a:solidFill>
              </a:rPr>
              <a:t>Maintain Rational Detachment</a:t>
            </a:r>
          </a:p>
          <a:p>
            <a:pPr algn="ctr"/>
            <a:endParaRPr lang="en-US" sz="4000" b="1" dirty="0">
              <a:solidFill>
                <a:schemeClr val="tx1"/>
              </a:solidFill>
            </a:endParaRPr>
          </a:p>
          <a:p>
            <a:pPr algn="ctr"/>
            <a:r>
              <a:rPr lang="en-US" sz="3200" dirty="0">
                <a:solidFill>
                  <a:schemeClr val="tx1"/>
                </a:solidFill>
              </a:rPr>
              <a:t>The ability to </a:t>
            </a:r>
            <a:r>
              <a:rPr lang="en-US" sz="3200" b="1" i="1" dirty="0">
                <a:solidFill>
                  <a:schemeClr val="tx1"/>
                </a:solidFill>
              </a:rPr>
              <a:t>manage</a:t>
            </a:r>
            <a:r>
              <a:rPr lang="en-US" sz="3200" dirty="0">
                <a:solidFill>
                  <a:schemeClr val="tx1"/>
                </a:solidFill>
              </a:rPr>
              <a:t> your </a:t>
            </a:r>
            <a:r>
              <a:rPr lang="en-US" sz="3200" b="1" i="1" dirty="0">
                <a:solidFill>
                  <a:schemeClr val="tx1"/>
                </a:solidFill>
              </a:rPr>
              <a:t>own</a:t>
            </a:r>
            <a:r>
              <a:rPr lang="en-US" sz="3200" dirty="0">
                <a:solidFill>
                  <a:schemeClr val="tx1"/>
                </a:solidFill>
              </a:rPr>
              <a:t> </a:t>
            </a:r>
            <a:r>
              <a:rPr lang="en-US" sz="3200" b="1" i="1" dirty="0">
                <a:solidFill>
                  <a:schemeClr val="tx1"/>
                </a:solidFill>
              </a:rPr>
              <a:t>behavior</a:t>
            </a:r>
            <a:r>
              <a:rPr lang="en-US" sz="3200" dirty="0">
                <a:solidFill>
                  <a:schemeClr val="tx1"/>
                </a:solidFill>
              </a:rPr>
              <a:t> and </a:t>
            </a:r>
            <a:r>
              <a:rPr lang="en-US" sz="3200" b="1" i="1" dirty="0">
                <a:solidFill>
                  <a:schemeClr val="tx1"/>
                </a:solidFill>
              </a:rPr>
              <a:t>attitude</a:t>
            </a:r>
            <a:r>
              <a:rPr lang="en-US" sz="3200" dirty="0">
                <a:solidFill>
                  <a:schemeClr val="tx1"/>
                </a:solidFill>
              </a:rPr>
              <a:t>.  </a:t>
            </a:r>
          </a:p>
          <a:p>
            <a:pPr algn="ctr"/>
            <a:endParaRPr lang="en-US" sz="3200" dirty="0">
              <a:solidFill>
                <a:schemeClr val="tx1"/>
              </a:solidFill>
            </a:endParaRPr>
          </a:p>
          <a:p>
            <a:pPr algn="ctr"/>
            <a:r>
              <a:rPr lang="en-US" sz="3200" b="1" i="1" dirty="0">
                <a:solidFill>
                  <a:schemeClr val="tx1"/>
                </a:solidFill>
              </a:rPr>
              <a:t>Do not take the interactions personally</a:t>
            </a:r>
            <a:r>
              <a:rPr lang="en-US" sz="3200" dirty="0">
                <a:solidFill>
                  <a:schemeClr val="tx1"/>
                </a:solidFill>
              </a:rPr>
              <a:t>.  </a:t>
            </a:r>
          </a:p>
        </p:txBody>
      </p:sp>
    </p:spTree>
    <p:extLst>
      <p:ext uri="{BB962C8B-B14F-4D97-AF65-F5344CB8AC3E}">
        <p14:creationId xmlns:p14="http://schemas.microsoft.com/office/powerpoint/2010/main" val="34281572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1371600"/>
            <a:ext cx="7315200" cy="4953000"/>
          </a:xfrm>
        </p:spPr>
        <p:txBody>
          <a:bodyPr/>
          <a:lstStyle/>
          <a:p>
            <a:pPr algn="ctr"/>
            <a:r>
              <a:rPr lang="en-US" sz="2400" dirty="0">
                <a:solidFill>
                  <a:schemeClr val="tx1"/>
                </a:solidFill>
              </a:rPr>
              <a:t>If you or your facility/ school is interested in learning: </a:t>
            </a:r>
          </a:p>
          <a:p>
            <a:pPr algn="ctr"/>
            <a:endParaRPr lang="en-US" sz="2400" dirty="0">
              <a:solidFill>
                <a:schemeClr val="tx1"/>
              </a:solidFill>
            </a:endParaRPr>
          </a:p>
          <a:p>
            <a:pPr algn="ctr"/>
            <a:r>
              <a:rPr lang="en-US" sz="2400" b="1" dirty="0">
                <a:solidFill>
                  <a:schemeClr val="tx1"/>
                </a:solidFill>
              </a:rPr>
              <a:t>Non Violent Crisis intervention – CPI</a:t>
            </a:r>
            <a:r>
              <a:rPr lang="en-US" sz="2400" dirty="0">
                <a:solidFill>
                  <a:schemeClr val="tx1"/>
                </a:solidFill>
              </a:rPr>
              <a:t> </a:t>
            </a:r>
            <a:r>
              <a:rPr lang="en-US" sz="2400" dirty="0">
                <a:solidFill>
                  <a:schemeClr val="tx1"/>
                </a:solidFill>
                <a:hlinkClick r:id="rId3"/>
              </a:rPr>
              <a:t>https://www.crisisprevention.com/</a:t>
            </a:r>
            <a:endParaRPr lang="en-US" sz="2400" dirty="0">
              <a:solidFill>
                <a:schemeClr val="tx1"/>
              </a:solidFill>
            </a:endParaRPr>
          </a:p>
          <a:p>
            <a:pPr algn="ctr"/>
            <a:endParaRPr lang="en-US" sz="2400" dirty="0">
              <a:solidFill>
                <a:schemeClr val="tx1"/>
              </a:solidFill>
            </a:endParaRPr>
          </a:p>
          <a:p>
            <a:pPr algn="ctr"/>
            <a:r>
              <a:rPr lang="en-US" sz="2400" b="1" dirty="0">
                <a:solidFill>
                  <a:schemeClr val="tx1"/>
                </a:solidFill>
              </a:rPr>
              <a:t>CESA</a:t>
            </a:r>
            <a:r>
              <a:rPr lang="en-US" sz="2400" dirty="0">
                <a:solidFill>
                  <a:schemeClr val="tx1"/>
                </a:solidFill>
              </a:rPr>
              <a:t>  </a:t>
            </a:r>
            <a:r>
              <a:rPr lang="en-US" sz="2400" dirty="0">
                <a:solidFill>
                  <a:schemeClr val="tx1"/>
                </a:solidFill>
                <a:hlinkClick r:id="rId4"/>
              </a:rPr>
              <a:t>http://www.cesa2.org/programs/nvci/</a:t>
            </a:r>
            <a:endParaRPr lang="en-US" sz="2400" dirty="0">
              <a:solidFill>
                <a:schemeClr val="tx1"/>
              </a:solidFill>
            </a:endParaRPr>
          </a:p>
          <a:p>
            <a:pPr algn="ctr"/>
            <a:endParaRPr lang="en-US" sz="2400" dirty="0">
              <a:solidFill>
                <a:schemeClr val="tx1"/>
              </a:solidFill>
            </a:endParaRPr>
          </a:p>
          <a:p>
            <a:pPr algn="ctr"/>
            <a:r>
              <a:rPr lang="en-US" sz="2400" b="1" dirty="0">
                <a:solidFill>
                  <a:schemeClr val="tx1"/>
                </a:solidFill>
              </a:rPr>
              <a:t>Handle with Care Behavioral Management System </a:t>
            </a:r>
            <a:r>
              <a:rPr lang="en-US" sz="1800" dirty="0">
                <a:solidFill>
                  <a:schemeClr val="tx1"/>
                </a:solidFill>
                <a:hlinkClick r:id="rId5"/>
              </a:rPr>
              <a:t>http://handlewithcare.com/?gclid=CNvZ3tvYx9ICFYmPswodYSkDMQ</a:t>
            </a:r>
            <a:r>
              <a:rPr lang="en-US" sz="1800" dirty="0">
                <a:solidFill>
                  <a:schemeClr val="tx1"/>
                </a:solidFill>
              </a:rPr>
              <a:t> </a:t>
            </a:r>
          </a:p>
        </p:txBody>
      </p:sp>
    </p:spTree>
    <p:extLst>
      <p:ext uri="{BB962C8B-B14F-4D97-AF65-F5344CB8AC3E}">
        <p14:creationId xmlns:p14="http://schemas.microsoft.com/office/powerpoint/2010/main" val="10976874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447800"/>
            <a:ext cx="7620000" cy="4524315"/>
          </a:xfrm>
          <a:prstGeom prst="rect">
            <a:avLst/>
          </a:prstGeom>
          <a:noFill/>
        </p:spPr>
        <p:txBody>
          <a:bodyPr wrap="square" rtlCol="0">
            <a:spAutoFit/>
          </a:bodyPr>
          <a:lstStyle/>
          <a:p>
            <a:r>
              <a:rPr lang="en-US" dirty="0"/>
              <a:t>Resources:  </a:t>
            </a:r>
          </a:p>
          <a:p>
            <a:r>
              <a:rPr lang="en-US" dirty="0"/>
              <a:t>Nonviolent crisis Interventions Foundation course.  Crisis Prevention Institute.  Milwaukee, WI.  </a:t>
            </a:r>
          </a:p>
          <a:p>
            <a:endParaRPr lang="en-US" dirty="0"/>
          </a:p>
          <a:p>
            <a:r>
              <a:rPr lang="en-US" dirty="0" err="1"/>
              <a:t>McNett</a:t>
            </a:r>
            <a:r>
              <a:rPr lang="en-US" dirty="0"/>
              <a:t>, M., Sarver, W. and </a:t>
            </a:r>
            <a:r>
              <a:rPr lang="en-US" dirty="0" err="1"/>
              <a:t>Wilczewski</a:t>
            </a:r>
            <a:r>
              <a:rPr lang="en-US" dirty="0"/>
              <a:t>, P. Brain Injury Journal, Volume 26(9), 2012</a:t>
            </a:r>
          </a:p>
          <a:p>
            <a:endParaRPr lang="en-US" dirty="0"/>
          </a:p>
          <a:p>
            <a:r>
              <a:rPr lang="en-US" dirty="0" err="1"/>
              <a:t>McNett</a:t>
            </a:r>
            <a:r>
              <a:rPr lang="en-US" dirty="0"/>
              <a:t>, M., Sarver, W. and </a:t>
            </a:r>
            <a:r>
              <a:rPr lang="en-US" dirty="0" err="1"/>
              <a:t>Wilczewski</a:t>
            </a:r>
            <a:r>
              <a:rPr lang="en-US" dirty="0"/>
              <a:t>, P. Brain Injury Journal, Volume 26(9), 2012</a:t>
            </a:r>
          </a:p>
          <a:p>
            <a:endParaRPr lang="en-US" dirty="0"/>
          </a:p>
          <a:p>
            <a:endParaRPr lang="en-US" dirty="0"/>
          </a:p>
          <a:p>
            <a:endParaRPr lang="en-US" dirty="0"/>
          </a:p>
        </p:txBody>
      </p:sp>
    </p:spTree>
    <p:extLst>
      <p:ext uri="{BB962C8B-B14F-4D97-AF65-F5344CB8AC3E}">
        <p14:creationId xmlns:p14="http://schemas.microsoft.com/office/powerpoint/2010/main" val="3054399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2372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895600"/>
            <a:ext cx="8077200" cy="2554545"/>
          </a:xfrm>
          <a:prstGeom prst="rect">
            <a:avLst/>
          </a:prstGeom>
          <a:noFill/>
        </p:spPr>
        <p:txBody>
          <a:bodyPr wrap="square" rtlCol="0">
            <a:spAutoFit/>
          </a:bodyPr>
          <a:lstStyle/>
          <a:p>
            <a:r>
              <a:rPr lang="en-US" dirty="0"/>
              <a:t> </a:t>
            </a:r>
            <a:r>
              <a:rPr lang="en-US" sz="4000" dirty="0"/>
              <a:t>A state of </a:t>
            </a:r>
            <a:r>
              <a:rPr lang="en-US" sz="4000" b="1" dirty="0"/>
              <a:t>excessive</a:t>
            </a:r>
            <a:r>
              <a:rPr lang="en-US" sz="4000" dirty="0"/>
              <a:t> </a:t>
            </a:r>
            <a:r>
              <a:rPr lang="en-US" sz="4000" b="1" i="1" dirty="0"/>
              <a:t>psychomotor activity </a:t>
            </a:r>
            <a:r>
              <a:rPr lang="en-US" sz="4000" dirty="0"/>
              <a:t>accompanied by </a:t>
            </a:r>
            <a:r>
              <a:rPr lang="en-US" sz="4000" b="1" dirty="0"/>
              <a:t>increased</a:t>
            </a:r>
            <a:r>
              <a:rPr lang="en-US" sz="4000" dirty="0"/>
              <a:t> </a:t>
            </a:r>
            <a:r>
              <a:rPr lang="en-US" sz="4000" b="1" i="1" dirty="0"/>
              <a:t>tension</a:t>
            </a:r>
            <a:r>
              <a:rPr lang="en-US" sz="4000" dirty="0"/>
              <a:t> and/or </a:t>
            </a:r>
            <a:r>
              <a:rPr lang="en-US" sz="4000" b="1" i="1" dirty="0"/>
              <a:t>irritability</a:t>
            </a:r>
            <a:r>
              <a:rPr lang="en-US" sz="4000" dirty="0"/>
              <a:t>.  </a:t>
            </a:r>
          </a:p>
        </p:txBody>
      </p:sp>
      <p:sp>
        <p:nvSpPr>
          <p:cNvPr id="6" name="TextBox 5"/>
          <p:cNvSpPr txBox="1"/>
          <p:nvPr/>
        </p:nvSpPr>
        <p:spPr>
          <a:xfrm>
            <a:off x="533400" y="1676400"/>
            <a:ext cx="7543800" cy="707886"/>
          </a:xfrm>
          <a:prstGeom prst="rect">
            <a:avLst/>
          </a:prstGeom>
          <a:noFill/>
        </p:spPr>
        <p:txBody>
          <a:bodyPr wrap="square" rtlCol="0">
            <a:spAutoFit/>
          </a:bodyPr>
          <a:lstStyle/>
          <a:p>
            <a:r>
              <a:rPr lang="en-US" sz="4000" b="1" dirty="0"/>
              <a:t>Definition of Agitation: </a:t>
            </a:r>
          </a:p>
        </p:txBody>
      </p:sp>
    </p:spTree>
    <p:extLst>
      <p:ext uri="{BB962C8B-B14F-4D97-AF65-F5344CB8AC3E}">
        <p14:creationId xmlns:p14="http://schemas.microsoft.com/office/powerpoint/2010/main" val="2226650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371600"/>
            <a:ext cx="7924800" cy="707886"/>
          </a:xfrm>
          <a:prstGeom prst="rect">
            <a:avLst/>
          </a:prstGeom>
          <a:noFill/>
        </p:spPr>
        <p:txBody>
          <a:bodyPr wrap="square" rtlCol="0">
            <a:spAutoFit/>
          </a:bodyPr>
          <a:lstStyle/>
          <a:p>
            <a:r>
              <a:rPr lang="en-US" sz="4000" b="1" dirty="0"/>
              <a:t>Signs of agitation:  </a:t>
            </a:r>
          </a:p>
        </p:txBody>
      </p:sp>
      <p:sp>
        <p:nvSpPr>
          <p:cNvPr id="7" name="TextBox 6"/>
          <p:cNvSpPr txBox="1"/>
          <p:nvPr/>
        </p:nvSpPr>
        <p:spPr>
          <a:xfrm>
            <a:off x="990600" y="2034095"/>
            <a:ext cx="7239000" cy="5139869"/>
          </a:xfrm>
          <a:prstGeom prst="rect">
            <a:avLst/>
          </a:prstGeom>
          <a:noFill/>
        </p:spPr>
        <p:txBody>
          <a:bodyPr wrap="square" rtlCol="0">
            <a:spAutoFit/>
          </a:bodyPr>
          <a:lstStyle/>
          <a:p>
            <a:pPr marL="342900" indent="-342900">
              <a:buFont typeface="Wingdings" pitchFamily="2" charset="2"/>
              <a:buChar char="§"/>
            </a:pPr>
            <a:endParaRPr lang="en-US" dirty="0"/>
          </a:p>
          <a:p>
            <a:pPr marL="342900" indent="-342900">
              <a:buFont typeface="Wingdings" pitchFamily="2" charset="2"/>
              <a:buChar char="§"/>
            </a:pPr>
            <a:r>
              <a:rPr lang="en-US" sz="4000" dirty="0"/>
              <a:t>Restlessness</a:t>
            </a:r>
          </a:p>
          <a:p>
            <a:pPr marL="342900" indent="-342900">
              <a:buFont typeface="Wingdings" pitchFamily="2" charset="2"/>
              <a:buChar char="§"/>
            </a:pPr>
            <a:r>
              <a:rPr lang="en-US" sz="4000" dirty="0"/>
              <a:t>Throwing objects</a:t>
            </a:r>
          </a:p>
          <a:p>
            <a:pPr marL="342900" indent="-342900">
              <a:buFont typeface="Wingdings" pitchFamily="2" charset="2"/>
              <a:buChar char="§"/>
            </a:pPr>
            <a:r>
              <a:rPr lang="en-US" sz="4000" dirty="0"/>
              <a:t>Verbal abuse</a:t>
            </a:r>
          </a:p>
          <a:p>
            <a:pPr marL="342900" indent="-342900">
              <a:buFont typeface="Wingdings" pitchFamily="2" charset="2"/>
              <a:buChar char="§"/>
            </a:pPr>
            <a:r>
              <a:rPr lang="en-US" sz="4000" dirty="0"/>
              <a:t>Hitting</a:t>
            </a:r>
          </a:p>
          <a:p>
            <a:pPr marL="342900" indent="-342900">
              <a:buFont typeface="Wingdings" pitchFamily="2" charset="2"/>
              <a:buChar char="§"/>
            </a:pPr>
            <a:r>
              <a:rPr lang="en-US" sz="4000" dirty="0"/>
              <a:t>Kicking</a:t>
            </a:r>
          </a:p>
          <a:p>
            <a:pPr marL="342900" indent="-342900">
              <a:buFont typeface="Wingdings" pitchFamily="2" charset="2"/>
              <a:buChar char="§"/>
            </a:pPr>
            <a:r>
              <a:rPr lang="en-US" sz="4000" dirty="0"/>
              <a:t>Running away (eloping)</a:t>
            </a:r>
          </a:p>
          <a:p>
            <a:pPr marL="342900" indent="-342900">
              <a:buFont typeface="Wingdings" pitchFamily="2" charset="2"/>
              <a:buChar char="§"/>
            </a:pPr>
            <a:r>
              <a:rPr lang="en-US" sz="4000" dirty="0"/>
              <a:t>Extreme lability</a:t>
            </a:r>
          </a:p>
          <a:p>
            <a:pPr marL="342900" indent="-342900">
              <a:buFont typeface="Wingdings" pitchFamily="2" charset="2"/>
              <a:buChar char="§"/>
            </a:pPr>
            <a:endParaRPr lang="en-US" dirty="0"/>
          </a:p>
        </p:txBody>
      </p:sp>
    </p:spTree>
    <p:extLst>
      <p:ext uri="{BB962C8B-B14F-4D97-AF65-F5344CB8AC3E}">
        <p14:creationId xmlns:p14="http://schemas.microsoft.com/office/powerpoint/2010/main" val="503104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24000"/>
            <a:ext cx="7543800" cy="4616648"/>
          </a:xfrm>
          <a:prstGeom prst="rect">
            <a:avLst/>
          </a:prstGeom>
          <a:noFill/>
        </p:spPr>
        <p:txBody>
          <a:bodyPr wrap="square" rtlCol="0">
            <a:spAutoFit/>
          </a:bodyPr>
          <a:lstStyle/>
          <a:p>
            <a:pPr marL="342900" indent="-342900">
              <a:buFont typeface="Arial" pitchFamily="34" charset="0"/>
              <a:buChar char="•"/>
            </a:pPr>
            <a:r>
              <a:rPr lang="en-US" sz="3200" dirty="0"/>
              <a:t>Agitation occurs in </a:t>
            </a:r>
            <a:r>
              <a:rPr lang="en-US" sz="3200" b="1" dirty="0"/>
              <a:t>70%</a:t>
            </a:r>
            <a:r>
              <a:rPr lang="en-US" sz="3200" dirty="0"/>
              <a:t> of </a:t>
            </a:r>
            <a:r>
              <a:rPr lang="en-US" sz="3200" dirty="0" err="1"/>
              <a:t>TBI</a:t>
            </a:r>
            <a:r>
              <a:rPr lang="en-US" sz="3200" dirty="0"/>
              <a:t> patients</a:t>
            </a:r>
          </a:p>
          <a:p>
            <a:pPr marL="342900" indent="-342900">
              <a:buFont typeface="Arial" pitchFamily="34" charset="0"/>
              <a:buChar char="•"/>
            </a:pPr>
            <a:r>
              <a:rPr lang="en-US" sz="3200" dirty="0"/>
              <a:t>Agitation leads to:</a:t>
            </a:r>
          </a:p>
          <a:p>
            <a:pPr marL="342900" indent="-342900">
              <a:buFont typeface="Arial" pitchFamily="34" charset="0"/>
              <a:buChar char="•"/>
            </a:pPr>
            <a:endParaRPr lang="en-US" dirty="0"/>
          </a:p>
          <a:p>
            <a:pPr marL="800100" lvl="1" indent="-342900">
              <a:buFont typeface="Courier New" panose="02070309020205020404" pitchFamily="49" charset="0"/>
              <a:buChar char="o"/>
            </a:pPr>
            <a:r>
              <a:rPr lang="en-US" dirty="0"/>
              <a:t>Adverse effects on </a:t>
            </a:r>
            <a:r>
              <a:rPr lang="en-US" b="1" dirty="0"/>
              <a:t>lengths of stay</a:t>
            </a:r>
          </a:p>
          <a:p>
            <a:pPr marL="800100" lvl="1" indent="-342900">
              <a:buFont typeface="Courier New" panose="02070309020205020404" pitchFamily="49" charset="0"/>
              <a:buChar char="o"/>
            </a:pPr>
            <a:r>
              <a:rPr lang="en-US" dirty="0"/>
              <a:t>Adverse effects on functional outcomes:</a:t>
            </a:r>
          </a:p>
          <a:p>
            <a:pPr lvl="1"/>
            <a:endParaRPr lang="en-US" dirty="0"/>
          </a:p>
          <a:p>
            <a:pPr marL="1257300" lvl="2" indent="-342900">
              <a:buFont typeface="Wingdings" panose="05000000000000000000" pitchFamily="2" charset="2"/>
              <a:buChar char="Ø"/>
            </a:pPr>
            <a:r>
              <a:rPr lang="en-US" b="1" dirty="0"/>
              <a:t>Longer</a:t>
            </a:r>
            <a:r>
              <a:rPr lang="en-US" dirty="0"/>
              <a:t> lengths of stays</a:t>
            </a:r>
          </a:p>
          <a:p>
            <a:pPr marL="1257300" lvl="2" indent="-342900">
              <a:buFont typeface="Wingdings" panose="05000000000000000000" pitchFamily="2" charset="2"/>
              <a:buChar char="Ø"/>
            </a:pPr>
            <a:r>
              <a:rPr lang="en-US" b="1" dirty="0"/>
              <a:t>Decreased</a:t>
            </a:r>
            <a:r>
              <a:rPr lang="en-US" dirty="0"/>
              <a:t> likelihood to be discharged home</a:t>
            </a:r>
          </a:p>
          <a:p>
            <a:pPr algn="ctr"/>
            <a:endParaRPr lang="en-US" dirty="0"/>
          </a:p>
          <a:p>
            <a:pPr algn="ctr"/>
            <a:endParaRPr lang="en-US" dirty="0"/>
          </a:p>
          <a:p>
            <a:pPr algn="ctr"/>
            <a:endParaRPr lang="en-US" dirty="0"/>
          </a:p>
          <a:p>
            <a:r>
              <a:rPr lang="en-US" sz="1400" dirty="0"/>
              <a:t>(</a:t>
            </a:r>
            <a:r>
              <a:rPr lang="en-US" sz="1400" dirty="0" err="1"/>
              <a:t>McNett</a:t>
            </a:r>
            <a:r>
              <a:rPr lang="en-US" sz="1400" dirty="0"/>
              <a:t>, M., Sarver, W. and </a:t>
            </a:r>
            <a:r>
              <a:rPr lang="en-US" sz="1400" dirty="0" err="1"/>
              <a:t>Wilczewski</a:t>
            </a:r>
            <a:r>
              <a:rPr lang="en-US" sz="1400" dirty="0"/>
              <a:t>, P. Brain Injury Journal, Volume 26(9), 2012)</a:t>
            </a:r>
          </a:p>
        </p:txBody>
      </p:sp>
    </p:spTree>
    <p:extLst>
      <p:ext uri="{BB962C8B-B14F-4D97-AF65-F5344CB8AC3E}">
        <p14:creationId xmlns:p14="http://schemas.microsoft.com/office/powerpoint/2010/main" val="2342322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524000"/>
            <a:ext cx="7239000" cy="4114800"/>
          </a:xfrm>
        </p:spPr>
        <p:txBody>
          <a:bodyPr/>
          <a:lstStyle/>
          <a:p>
            <a:pPr algn="ctr"/>
            <a:r>
              <a:rPr lang="en-US" sz="2400" b="1" dirty="0">
                <a:solidFill>
                  <a:schemeClr val="tx1"/>
                </a:solidFill>
              </a:rPr>
              <a:t>Neuroanatomical Correlates of Agitation:  </a:t>
            </a:r>
          </a:p>
          <a:p>
            <a:pPr algn="ctr"/>
            <a:r>
              <a:rPr lang="en-US" sz="2000" b="1" dirty="0">
                <a:solidFill>
                  <a:schemeClr val="tx1"/>
                </a:solidFill>
              </a:rPr>
              <a:t>What parts of the brain are in charge of agitation?</a:t>
            </a:r>
          </a:p>
          <a:p>
            <a:pPr algn="ctr"/>
            <a:endParaRPr lang="en-US" sz="2000" b="1" dirty="0">
              <a:solidFill>
                <a:schemeClr val="tx1"/>
              </a:solidFill>
            </a:endParaRPr>
          </a:p>
          <a:p>
            <a:pPr algn="ctr"/>
            <a:r>
              <a:rPr lang="en-US" sz="4800" b="1" dirty="0">
                <a:solidFill>
                  <a:schemeClr val="tx1"/>
                </a:solidFill>
              </a:rPr>
              <a:t>Temporal Lobe</a:t>
            </a:r>
          </a:p>
          <a:p>
            <a:pPr algn="ctr"/>
            <a:r>
              <a:rPr lang="en-US" sz="4800" b="1" dirty="0">
                <a:solidFill>
                  <a:schemeClr val="tx1"/>
                </a:solidFill>
              </a:rPr>
              <a:t>Frontal Lobe</a:t>
            </a:r>
          </a:p>
          <a:p>
            <a:pPr algn="ctr"/>
            <a:r>
              <a:rPr lang="en-US" sz="4800" b="1" dirty="0">
                <a:solidFill>
                  <a:schemeClr val="tx1"/>
                </a:solidFill>
              </a:rPr>
              <a:t>Limbic System</a:t>
            </a:r>
          </a:p>
          <a:p>
            <a:pPr marL="342900" indent="-342900">
              <a:buFont typeface="Arial" panose="020B0604020202020204" pitchFamily="34" charset="0"/>
              <a:buChar char="•"/>
            </a:pPr>
            <a:endParaRPr lang="en-US" sz="2000" b="1" dirty="0">
              <a:solidFill>
                <a:schemeClr val="tx1"/>
              </a:solidFill>
            </a:endParaRPr>
          </a:p>
        </p:txBody>
      </p:sp>
    </p:spTree>
    <p:extLst>
      <p:ext uri="{BB962C8B-B14F-4D97-AF65-F5344CB8AC3E}">
        <p14:creationId xmlns:p14="http://schemas.microsoft.com/office/powerpoint/2010/main" val="26484336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352800" cy="2667000"/>
          </a:xfrm>
          <a:prstGeom prst="rect">
            <a:avLst/>
          </a:prstGeom>
          <a:noFill/>
          <a:ln>
            <a:noFill/>
          </a:ln>
        </p:spPr>
      </p:pic>
      <p:sp>
        <p:nvSpPr>
          <p:cNvPr id="9" name="TextBox 8"/>
          <p:cNvSpPr txBox="1"/>
          <p:nvPr/>
        </p:nvSpPr>
        <p:spPr>
          <a:xfrm>
            <a:off x="4457700" y="1730806"/>
            <a:ext cx="4191000" cy="2677656"/>
          </a:xfrm>
          <a:prstGeom prst="rect">
            <a:avLst/>
          </a:prstGeom>
          <a:noFill/>
        </p:spPr>
        <p:txBody>
          <a:bodyPr wrap="square" rtlCol="0">
            <a:spAutoFit/>
          </a:bodyPr>
          <a:lstStyle/>
          <a:p>
            <a:pPr marL="342900" indent="-342900">
              <a:buFont typeface="Wingdings" pitchFamily="2" charset="2"/>
              <a:buChar char="§"/>
            </a:pPr>
            <a:r>
              <a:rPr lang="en-US" dirty="0"/>
              <a:t>Auditory reception</a:t>
            </a:r>
          </a:p>
          <a:p>
            <a:pPr marL="342900" indent="-342900">
              <a:buFont typeface="Wingdings" pitchFamily="2" charset="2"/>
              <a:buChar char="§"/>
            </a:pPr>
            <a:r>
              <a:rPr lang="en-US" dirty="0"/>
              <a:t>Expressed behavior</a:t>
            </a:r>
          </a:p>
          <a:p>
            <a:pPr marL="342900" indent="-342900">
              <a:buFont typeface="Wingdings" pitchFamily="2" charset="2"/>
              <a:buChar char="§"/>
            </a:pPr>
            <a:r>
              <a:rPr lang="en-US" dirty="0"/>
              <a:t>Language / Receptive</a:t>
            </a:r>
          </a:p>
          <a:p>
            <a:pPr marL="342900" indent="-342900">
              <a:buFont typeface="Wingdings" pitchFamily="2" charset="2"/>
              <a:buChar char="§"/>
            </a:pPr>
            <a:r>
              <a:rPr lang="en-US" dirty="0"/>
              <a:t>Memory / Retrieval </a:t>
            </a:r>
          </a:p>
          <a:p>
            <a:pPr marL="342900" indent="-342900">
              <a:buFont typeface="Wingdings" pitchFamily="2" charset="2"/>
              <a:buChar char="§"/>
            </a:pPr>
            <a:r>
              <a:rPr lang="en-US" b="1" i="1" dirty="0"/>
              <a:t>Agitation, irritability, and disruptive behaviors</a:t>
            </a:r>
          </a:p>
          <a:p>
            <a:pPr marL="342900" indent="-342900">
              <a:buFont typeface="Wingdings" pitchFamily="2" charset="2"/>
              <a:buChar char="§"/>
            </a:pPr>
            <a:r>
              <a:rPr lang="en-US" dirty="0"/>
              <a:t>Aphasia </a:t>
            </a:r>
          </a:p>
        </p:txBody>
      </p:sp>
      <p:sp>
        <p:nvSpPr>
          <p:cNvPr id="10" name="TextBox 9"/>
          <p:cNvSpPr txBox="1"/>
          <p:nvPr/>
        </p:nvSpPr>
        <p:spPr>
          <a:xfrm>
            <a:off x="762000" y="4814224"/>
            <a:ext cx="5791200" cy="769441"/>
          </a:xfrm>
          <a:prstGeom prst="rect">
            <a:avLst/>
          </a:prstGeom>
          <a:noFill/>
        </p:spPr>
        <p:txBody>
          <a:bodyPr wrap="square" rtlCol="0">
            <a:spAutoFit/>
          </a:bodyPr>
          <a:lstStyle/>
          <a:p>
            <a:r>
              <a:rPr lang="en-US" sz="4400" b="1" dirty="0">
                <a:solidFill>
                  <a:schemeClr val="accent1">
                    <a:lumMod val="50000"/>
                  </a:schemeClr>
                </a:solidFill>
              </a:rPr>
              <a:t>Temporal Lobe</a:t>
            </a:r>
          </a:p>
        </p:txBody>
      </p:sp>
    </p:spTree>
    <p:extLst>
      <p:ext uri="{BB962C8B-B14F-4D97-AF65-F5344CB8AC3E}">
        <p14:creationId xmlns:p14="http://schemas.microsoft.com/office/powerpoint/2010/main" val="1200040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222750"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0" y="2819400"/>
            <a:ext cx="3143809" cy="2677656"/>
          </a:xfrm>
          <a:prstGeom prst="rect">
            <a:avLst/>
          </a:prstGeom>
          <a:noFill/>
        </p:spPr>
        <p:txBody>
          <a:bodyPr wrap="none" rtlCol="0">
            <a:spAutoFit/>
          </a:bodyPr>
          <a:lstStyle/>
          <a:p>
            <a:pPr marL="342900" indent="-342900">
              <a:buFont typeface="Wingdings" pitchFamily="2" charset="2"/>
              <a:buChar char="§"/>
            </a:pPr>
            <a:r>
              <a:rPr lang="en-US" dirty="0"/>
              <a:t>Attention</a:t>
            </a:r>
          </a:p>
          <a:p>
            <a:pPr marL="342900" indent="-342900">
              <a:buFont typeface="Wingdings" pitchFamily="2" charset="2"/>
              <a:buChar char="§"/>
            </a:pPr>
            <a:r>
              <a:rPr lang="en-US" dirty="0"/>
              <a:t>Motivation</a:t>
            </a:r>
          </a:p>
          <a:p>
            <a:pPr marL="342900" indent="-342900">
              <a:buFont typeface="Wingdings" pitchFamily="2" charset="2"/>
              <a:buChar char="§"/>
            </a:pPr>
            <a:r>
              <a:rPr lang="en-US" b="1" i="1" dirty="0"/>
              <a:t>Emotional control</a:t>
            </a:r>
          </a:p>
          <a:p>
            <a:pPr marL="342900" indent="-342900">
              <a:buFont typeface="Wingdings" pitchFamily="2" charset="2"/>
              <a:buChar char="§"/>
            </a:pPr>
            <a:r>
              <a:rPr lang="en-US" dirty="0"/>
              <a:t>Language</a:t>
            </a:r>
          </a:p>
          <a:p>
            <a:pPr marL="342900" indent="-342900">
              <a:buFont typeface="Wingdings" pitchFamily="2" charset="2"/>
              <a:buChar char="§"/>
            </a:pPr>
            <a:r>
              <a:rPr lang="en-US" b="1" i="1" dirty="0"/>
              <a:t>Decision making</a:t>
            </a:r>
          </a:p>
          <a:p>
            <a:pPr marL="342900" indent="-342900">
              <a:buFont typeface="Wingdings" pitchFamily="2" charset="2"/>
              <a:buChar char="§"/>
            </a:pPr>
            <a:r>
              <a:rPr lang="en-US" b="1" i="1" dirty="0"/>
              <a:t>Judgment</a:t>
            </a:r>
          </a:p>
          <a:p>
            <a:pPr marL="342900" indent="-342900">
              <a:buFont typeface="Wingdings" pitchFamily="2" charset="2"/>
              <a:buChar char="§"/>
            </a:pPr>
            <a:r>
              <a:rPr lang="en-US" dirty="0"/>
              <a:t>Problem solving</a:t>
            </a:r>
          </a:p>
        </p:txBody>
      </p:sp>
      <p:sp>
        <p:nvSpPr>
          <p:cNvPr id="6" name="TextBox 5"/>
          <p:cNvSpPr txBox="1"/>
          <p:nvPr/>
        </p:nvSpPr>
        <p:spPr>
          <a:xfrm>
            <a:off x="4191000" y="1676399"/>
            <a:ext cx="3657600" cy="646331"/>
          </a:xfrm>
          <a:prstGeom prst="rect">
            <a:avLst/>
          </a:prstGeom>
          <a:noFill/>
        </p:spPr>
        <p:txBody>
          <a:bodyPr wrap="square" rtlCol="0">
            <a:spAutoFit/>
          </a:bodyPr>
          <a:lstStyle/>
          <a:p>
            <a:pPr algn="ctr"/>
            <a:r>
              <a:rPr lang="en-US" sz="3600" b="1" dirty="0">
                <a:solidFill>
                  <a:srgbClr val="FF9900"/>
                </a:solidFill>
              </a:rPr>
              <a:t>Frontal Lobe</a:t>
            </a:r>
          </a:p>
        </p:txBody>
      </p:sp>
    </p:spTree>
    <p:extLst>
      <p:ext uri="{BB962C8B-B14F-4D97-AF65-F5344CB8AC3E}">
        <p14:creationId xmlns:p14="http://schemas.microsoft.com/office/powerpoint/2010/main" val="25035522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3d image of limbic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657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43400" y="1700748"/>
            <a:ext cx="4114800" cy="4093428"/>
          </a:xfrm>
          <a:prstGeom prst="rect">
            <a:avLst/>
          </a:prstGeom>
          <a:noFill/>
        </p:spPr>
        <p:txBody>
          <a:bodyPr wrap="square" rtlCol="0">
            <a:spAutoFit/>
          </a:bodyPr>
          <a:lstStyle/>
          <a:p>
            <a:r>
              <a:rPr lang="en-US" sz="4400" dirty="0">
                <a:solidFill>
                  <a:srgbClr val="FF66CC"/>
                </a:solidFill>
              </a:rPr>
              <a:t>Limbic System</a:t>
            </a:r>
          </a:p>
          <a:p>
            <a:pPr marL="342900" indent="-342900">
              <a:buFont typeface="Wingdings" pitchFamily="2" charset="2"/>
              <a:buChar char="§"/>
            </a:pPr>
            <a:r>
              <a:rPr lang="en-US" dirty="0"/>
              <a:t>Sex drive</a:t>
            </a:r>
          </a:p>
          <a:p>
            <a:pPr marL="342900" indent="-342900">
              <a:buFont typeface="Wingdings" pitchFamily="2" charset="2"/>
              <a:buChar char="§"/>
            </a:pPr>
            <a:r>
              <a:rPr lang="en-US" b="1" i="1" dirty="0"/>
              <a:t>Rage</a:t>
            </a:r>
          </a:p>
          <a:p>
            <a:pPr marL="342900" indent="-342900">
              <a:buFont typeface="Wingdings" pitchFamily="2" charset="2"/>
              <a:buChar char="§"/>
            </a:pPr>
            <a:r>
              <a:rPr lang="en-US" b="1" i="1" dirty="0"/>
              <a:t>Fear</a:t>
            </a:r>
          </a:p>
          <a:p>
            <a:pPr marL="342900" indent="-342900">
              <a:buFont typeface="Wingdings" pitchFamily="2" charset="2"/>
              <a:buChar char="§"/>
            </a:pPr>
            <a:r>
              <a:rPr lang="en-US" b="1" i="1" dirty="0"/>
              <a:t>Emotions</a:t>
            </a:r>
          </a:p>
          <a:p>
            <a:pPr marL="342900" indent="-342900">
              <a:buFont typeface="Wingdings" pitchFamily="2" charset="2"/>
              <a:buChar char="§"/>
            </a:pPr>
            <a:r>
              <a:rPr lang="en-US" dirty="0"/>
              <a:t>Recent memories</a:t>
            </a:r>
          </a:p>
          <a:p>
            <a:pPr marL="342900" indent="-342900">
              <a:buFont typeface="Wingdings" pitchFamily="2" charset="2"/>
              <a:buChar char="§"/>
            </a:pPr>
            <a:r>
              <a:rPr lang="en-US" dirty="0"/>
              <a:t>Smell</a:t>
            </a:r>
          </a:p>
          <a:p>
            <a:pPr marL="342900" indent="-342900">
              <a:buFont typeface="Wingdings" pitchFamily="2" charset="2"/>
              <a:buChar char="§"/>
            </a:pPr>
            <a:r>
              <a:rPr lang="en-US" b="1" i="1" dirty="0"/>
              <a:t>Agitation</a:t>
            </a:r>
          </a:p>
          <a:p>
            <a:pPr marL="342900" indent="-342900">
              <a:buFont typeface="Wingdings" pitchFamily="2" charset="2"/>
              <a:buChar char="§"/>
            </a:pPr>
            <a:r>
              <a:rPr lang="en-US" b="1" i="1" dirty="0"/>
              <a:t>Loss of control of emotions</a:t>
            </a:r>
          </a:p>
        </p:txBody>
      </p:sp>
    </p:spTree>
    <p:extLst>
      <p:ext uri="{BB962C8B-B14F-4D97-AF65-F5344CB8AC3E}">
        <p14:creationId xmlns:p14="http://schemas.microsoft.com/office/powerpoint/2010/main" val="3813375890"/>
      </p:ext>
    </p:extLst>
  </p:cSld>
  <p:clrMapOvr>
    <a:masterClrMapping/>
  </p:clrMapOvr>
  <p:transition/>
</p:sld>
</file>

<file path=ppt/theme/theme1.xml><?xml version="1.0" encoding="utf-8"?>
<a:theme xmlns:a="http://schemas.openxmlformats.org/drawingml/2006/main" name="Mai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py Slide">
  <a:themeElements>
    <a:clrScheme name="Copy Slide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opy Slide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2920</TotalTime>
  <Pages>0</Pages>
  <Words>2207</Words>
  <Characters>0</Characters>
  <Application>Microsoft Office PowerPoint</Application>
  <PresentationFormat>On-screen Show (4:3)</PresentationFormat>
  <Lines>0</Lines>
  <Paragraphs>259</Paragraphs>
  <Slides>25</Slides>
  <Notes>19</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25</vt:i4>
      </vt:variant>
    </vt:vector>
  </HeadingPairs>
  <TitlesOfParts>
    <vt:vector size="41" baseType="lpstr">
      <vt:lpstr>MS PGothic</vt:lpstr>
      <vt:lpstr>Abadi MT Condensed Light</vt:lpstr>
      <vt:lpstr>Arial</vt:lpstr>
      <vt:lpstr>Arial Black</vt:lpstr>
      <vt:lpstr>Calibri</vt:lpstr>
      <vt:lpstr>Comic Sans MS</vt:lpstr>
      <vt:lpstr>Courier New</vt:lpstr>
      <vt:lpstr>Times New Roman</vt:lpstr>
      <vt:lpstr>Wingdings</vt:lpstr>
      <vt:lpstr>ヒラギノ明朝 ProN W3</vt:lpstr>
      <vt:lpstr>ヒラギノ角ゴ ProN W3</vt:lpstr>
      <vt:lpstr>Main Title Slide</vt:lpstr>
      <vt:lpstr>Alternate Title Slide</vt:lpstr>
      <vt:lpstr>Copy Slide</vt:lpstr>
      <vt:lpstr>Copy Slide NO LOGO</vt:lpstr>
      <vt:lpstr>1_Copy Slide NO LOGO</vt:lpstr>
      <vt:lpstr>De-Escalation Techniques: De-escalation techniques used with the brain injury population in an acute/chronic inpatient setting    Dan Gladmon, MPT  Candace Rebuck, CTRS, CBIS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James Hersick</dc:creator>
  <cp:lastModifiedBy>Starr@biamd.org</cp:lastModifiedBy>
  <cp:revision>162</cp:revision>
  <cp:lastPrinted>2013-08-06T17:26:43Z</cp:lastPrinted>
  <dcterms:modified xsi:type="dcterms:W3CDTF">2017-03-21T20:18:55Z</dcterms:modified>
</cp:coreProperties>
</file>