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1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795" r:id="rId1"/>
    <p:sldMasterId id="2147484808" r:id="rId2"/>
    <p:sldMasterId id="2147484866" r:id="rId3"/>
    <p:sldMasterId id="2147484911" r:id="rId4"/>
    <p:sldMasterId id="2147484926" r:id="rId5"/>
    <p:sldMasterId id="2147484938" r:id="rId6"/>
    <p:sldMasterId id="2147484950" r:id="rId7"/>
    <p:sldMasterId id="2147484963" r:id="rId8"/>
    <p:sldMasterId id="2147484978" r:id="rId9"/>
    <p:sldMasterId id="2147484990" r:id="rId10"/>
    <p:sldMasterId id="2147485005" r:id="rId11"/>
    <p:sldMasterId id="2147485020" r:id="rId12"/>
  </p:sldMasterIdLst>
  <p:notesMasterIdLst>
    <p:notesMasterId r:id="rId70"/>
  </p:notesMasterIdLst>
  <p:handoutMasterIdLst>
    <p:handoutMasterId r:id="rId71"/>
  </p:handoutMasterIdLst>
  <p:sldIdLst>
    <p:sldId id="1604" r:id="rId13"/>
    <p:sldId id="1582" r:id="rId14"/>
    <p:sldId id="1581" r:id="rId15"/>
    <p:sldId id="1583" r:id="rId16"/>
    <p:sldId id="1584" r:id="rId17"/>
    <p:sldId id="1585" r:id="rId18"/>
    <p:sldId id="1586" r:id="rId19"/>
    <p:sldId id="1587" r:id="rId20"/>
    <p:sldId id="1588" r:id="rId21"/>
    <p:sldId id="1505" r:id="rId22"/>
    <p:sldId id="1554" r:id="rId23"/>
    <p:sldId id="1555" r:id="rId24"/>
    <p:sldId id="1597" r:id="rId25"/>
    <p:sldId id="1518" r:id="rId26"/>
    <p:sldId id="1589" r:id="rId27"/>
    <p:sldId id="1556" r:id="rId28"/>
    <p:sldId id="1594" r:id="rId29"/>
    <p:sldId id="1593" r:id="rId30"/>
    <p:sldId id="1595" r:id="rId31"/>
    <p:sldId id="1590" r:id="rId32"/>
    <p:sldId id="1559" r:id="rId33"/>
    <p:sldId id="1596" r:id="rId34"/>
    <p:sldId id="1598" r:id="rId35"/>
    <p:sldId id="1565" r:id="rId36"/>
    <p:sldId id="1599" r:id="rId37"/>
    <p:sldId id="1560" r:id="rId38"/>
    <p:sldId id="1591" r:id="rId39"/>
    <p:sldId id="1561" r:id="rId40"/>
    <p:sldId id="1569" r:id="rId41"/>
    <p:sldId id="1570" r:id="rId42"/>
    <p:sldId id="1571" r:id="rId43"/>
    <p:sldId id="1572" r:id="rId44"/>
    <p:sldId id="1573" r:id="rId45"/>
    <p:sldId id="1574" r:id="rId46"/>
    <p:sldId id="1575" r:id="rId47"/>
    <p:sldId id="1576" r:id="rId48"/>
    <p:sldId id="1577" r:id="rId49"/>
    <p:sldId id="1578" r:id="rId50"/>
    <p:sldId id="1542" r:id="rId51"/>
    <p:sldId id="1499" r:id="rId52"/>
    <p:sldId id="1500" r:id="rId53"/>
    <p:sldId id="1457" r:id="rId54"/>
    <p:sldId id="1524" r:id="rId55"/>
    <p:sldId id="1433" r:id="rId56"/>
    <p:sldId id="1425" r:id="rId57"/>
    <p:sldId id="1522" r:id="rId58"/>
    <p:sldId id="1459" r:id="rId59"/>
    <p:sldId id="1444" r:id="rId60"/>
    <p:sldId id="1529" r:id="rId61"/>
    <p:sldId id="1601" r:id="rId62"/>
    <p:sldId id="1600" r:id="rId63"/>
    <p:sldId id="1547" r:id="rId64"/>
    <p:sldId id="1465" r:id="rId65"/>
    <p:sldId id="1460" r:id="rId66"/>
    <p:sldId id="1579" r:id="rId67"/>
    <p:sldId id="1592" r:id="rId68"/>
    <p:sldId id="1603" r:id="rId69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80"/>
    <a:srgbClr val="0000FF"/>
    <a:srgbClr val="336699"/>
    <a:srgbClr val="063B64"/>
    <a:srgbClr val="08B00C"/>
    <a:srgbClr val="339933"/>
    <a:srgbClr val="138F34"/>
    <a:srgbClr val="FFFF00"/>
    <a:srgbClr val="57C9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howGuides="1">
      <p:cViewPr varScale="1">
        <p:scale>
          <a:sx n="64" d="100"/>
          <a:sy n="64" d="100"/>
        </p:scale>
        <p:origin x="-85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7" Type="http://schemas.openxmlformats.org/officeDocument/2006/relationships/slideMaster" Target="slideMasters/slideMaster7.xml"/><Relationship Id="rId71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52" tIns="48776" rIns="97552" bIns="48776" numCol="1" anchor="t" anchorCtr="0" compatLnSpc="1">
            <a:prstTxWarp prst="textNoShape">
              <a:avLst/>
            </a:prstTxWarp>
          </a:bodyPr>
          <a:lstStyle>
            <a:lvl1pPr defTabSz="975754"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52" tIns="48776" rIns="97552" bIns="48776" numCol="1" anchor="t" anchorCtr="0" compatLnSpc="1">
            <a:prstTxWarp prst="textNoShape">
              <a:avLst/>
            </a:prstTxWarp>
          </a:bodyPr>
          <a:lstStyle>
            <a:lvl1pPr algn="r" defTabSz="975754"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52" tIns="48776" rIns="97552" bIns="48776" numCol="1" anchor="b" anchorCtr="0" compatLnSpc="1">
            <a:prstTxWarp prst="textNoShape">
              <a:avLst/>
            </a:prstTxWarp>
          </a:bodyPr>
          <a:lstStyle>
            <a:lvl1pPr defTabSz="975754"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52" tIns="48776" rIns="97552" bIns="48776" numCol="1" anchor="b" anchorCtr="0" compatLnSpc="1">
            <a:prstTxWarp prst="textNoShape">
              <a:avLst/>
            </a:prstTxWarp>
          </a:bodyPr>
          <a:lstStyle>
            <a:lvl1pPr algn="r" defTabSz="974725">
              <a:defRPr/>
            </a:lvl1pPr>
          </a:lstStyle>
          <a:p>
            <a:fld id="{C64C9807-DDB0-4975-922D-50B45C29D1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740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52" tIns="48776" rIns="97552" bIns="48776" numCol="1" anchor="t" anchorCtr="0" compatLnSpc="1">
            <a:prstTxWarp prst="textNoShape">
              <a:avLst/>
            </a:prstTxWarp>
          </a:bodyPr>
          <a:lstStyle>
            <a:lvl1pPr defTabSz="975754"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52" tIns="48776" rIns="97552" bIns="48776" numCol="1" anchor="t" anchorCtr="0" compatLnSpc="1">
            <a:prstTxWarp prst="textNoShape">
              <a:avLst/>
            </a:prstTxWarp>
          </a:bodyPr>
          <a:lstStyle>
            <a:lvl1pPr algn="r" defTabSz="975754"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52" tIns="48776" rIns="97552" bIns="487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52" tIns="48776" rIns="97552" bIns="48776" numCol="1" anchor="b" anchorCtr="0" compatLnSpc="1">
            <a:prstTxWarp prst="textNoShape">
              <a:avLst/>
            </a:prstTxWarp>
          </a:bodyPr>
          <a:lstStyle>
            <a:lvl1pPr defTabSz="975754"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52" tIns="48776" rIns="97552" bIns="48776" numCol="1" anchor="b" anchorCtr="0" compatLnSpc="1">
            <a:prstTxWarp prst="textNoShape">
              <a:avLst/>
            </a:prstTxWarp>
          </a:bodyPr>
          <a:lstStyle>
            <a:lvl1pPr algn="r" defTabSz="974725">
              <a:defRPr/>
            </a:lvl1pPr>
          </a:lstStyle>
          <a:p>
            <a:fld id="{4CC2C3C3-864E-4314-9055-3F0CBA5FC9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238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05963C0-E2BC-48BC-B7A8-AEBDCCFC556D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C8AE89B-1C4C-4458-A682-0788FAADD1EF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8463" tIns="49232" rIns="98463" bIns="49232"/>
          <a:lstStyle/>
          <a:p>
            <a:fld id="{06937C8D-B46C-4C35-8F96-03A8EC4DFCFB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EBD0EAA-C5A7-48B0-B171-7768DC76555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89" y="6618288"/>
            <a:ext cx="150361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sz="900">
                <a:solidFill>
                  <a:schemeClr val="bg1"/>
                </a:solidFill>
              </a:rPr>
              <a:t>Temp-A.ppt </a:t>
            </a:r>
            <a:fld id="{E1A64485-9809-40DD-BEEB-171FA26EF2A0}" type="datetime1">
              <a:rPr lang="en-US" sz="900">
                <a:solidFill>
                  <a:schemeClr val="bg1"/>
                </a:solidFill>
              </a:rPr>
              <a:pPr eaLnBrk="0" hangingPunct="0"/>
              <a:t>3/20/2017</a:t>
            </a:fld>
            <a:r>
              <a:rPr lang="en-US" sz="900">
                <a:solidFill>
                  <a:schemeClr val="bg1"/>
                </a:solidFill>
              </a:rPr>
              <a:t> </a:t>
            </a:r>
            <a:fld id="{AE199DEF-123C-4E7E-926B-8DB67A866D0A}" type="slidenum">
              <a:rPr lang="en-US" sz="900">
                <a:solidFill>
                  <a:schemeClr val="bg1"/>
                </a:solidFill>
              </a:rPr>
              <a:pPr eaLnBrk="0" hangingPunct="0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533400"/>
            <a:ext cx="9144000" cy="1828800"/>
          </a:xfrm>
        </p:spPr>
        <p:txBody>
          <a:bodyPr/>
          <a:lstStyle>
            <a:lvl1pPr algn="ctr">
              <a:defRPr sz="4400">
                <a:solidFill>
                  <a:srgbClr val="063B6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2362200"/>
            <a:ext cx="9144000" cy="685800"/>
          </a:xfrm>
        </p:spPr>
        <p:txBody>
          <a:bodyPr/>
          <a:lstStyle>
            <a:lvl1pPr algn="ctr">
              <a:buNone/>
              <a:defRPr sz="2400" i="1">
                <a:latin typeface="Times"/>
                <a:cs typeface="Time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27" name="Picture 3" descr="E:\My Documents\Brain Health Foundation\Images\BHERI Logo for Presentations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3"/>
          <a:stretch/>
        </p:blipFill>
        <p:spPr bwMode="auto">
          <a:xfrm>
            <a:off x="-1" y="3276600"/>
            <a:ext cx="9144001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295401"/>
            <a:ext cx="8242300" cy="2065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5613" y="3513142"/>
            <a:ext cx="8242300" cy="2065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  <p:hf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F0F-0670-4C2B-8F59-319A7EC8DE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F61-317C-4FFC-8250-AFBEA3766E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F0F-0670-4C2B-8F59-319A7EC8DE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F61-317C-4FFC-8250-AFBEA3766E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F0F-0670-4C2B-8F59-319A7EC8DE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F61-317C-4FFC-8250-AFBEA3766E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F0F-0670-4C2B-8F59-319A7EC8DE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F61-317C-4FFC-8250-AFBEA3766E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F0F-0670-4C2B-8F59-319A7EC8DE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F61-317C-4FFC-8250-AFBEA3766E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F0F-0670-4C2B-8F59-319A7EC8DE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F61-317C-4FFC-8250-AFBEA3766E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F0F-0670-4C2B-8F59-319A7EC8DE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F61-317C-4FFC-8250-AFBEA3766E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F0F-0670-4C2B-8F59-319A7EC8DE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F61-317C-4FFC-8250-AFBEA3766E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F0F-0670-4C2B-8F59-319A7EC8DE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F61-317C-4FFC-8250-AFBEA3766E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F0F-0670-4C2B-8F59-319A7EC8DE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F61-317C-4FFC-8250-AFBEA3766E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5613" y="1295401"/>
            <a:ext cx="8242300" cy="4283075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</p:spTree>
  </p:cSld>
  <p:clrMapOvr>
    <a:masterClrMapping/>
  </p:clrMapOvr>
  <p:transition spd="med"/>
  <p:hf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89" y="6618288"/>
            <a:ext cx="150361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sz="900">
                <a:solidFill>
                  <a:srgbClr val="FFFFFF"/>
                </a:solidFill>
              </a:rPr>
              <a:t>Temp-A.ppt </a:t>
            </a:r>
            <a:fld id="{E1A64485-9809-40DD-BEEB-171FA26EF2A0}" type="datetime1">
              <a:rPr lang="en-US" sz="900">
                <a:solidFill>
                  <a:srgbClr val="FFFFFF"/>
                </a:solidFill>
              </a:rPr>
              <a:pPr eaLnBrk="0" hangingPunct="0"/>
              <a:t>3/20/2017</a:t>
            </a:fld>
            <a:r>
              <a:rPr lang="en-US" sz="900">
                <a:solidFill>
                  <a:srgbClr val="FFFFFF"/>
                </a:solidFill>
              </a:rPr>
              <a:t> </a:t>
            </a:r>
            <a:fld id="{AE199DEF-123C-4E7E-926B-8DB67A866D0A}" type="slidenum">
              <a:rPr lang="en-US" sz="900">
                <a:solidFill>
                  <a:srgbClr val="FFFFFF"/>
                </a:solidFill>
              </a:rPr>
              <a:pPr eaLnBrk="0" hangingPunct="0"/>
              <a:t>‹#›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533400"/>
            <a:ext cx="9144000" cy="1828800"/>
          </a:xfrm>
        </p:spPr>
        <p:txBody>
          <a:bodyPr/>
          <a:lstStyle>
            <a:lvl1pPr algn="ctr">
              <a:defRPr sz="4400">
                <a:solidFill>
                  <a:srgbClr val="063B6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2362200"/>
            <a:ext cx="9144000" cy="685800"/>
          </a:xfrm>
        </p:spPr>
        <p:txBody>
          <a:bodyPr/>
          <a:lstStyle>
            <a:lvl1pPr algn="ctr">
              <a:buNone/>
              <a:defRPr sz="2400" i="1">
                <a:latin typeface="Times"/>
                <a:cs typeface="Time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27" name="Picture 3" descr="E:\My Documents\Brain Health Foundation\Images\BHERI Logo for Presentations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3"/>
          <a:stretch/>
        </p:blipFill>
        <p:spPr bwMode="auto">
          <a:xfrm>
            <a:off x="-1" y="3276600"/>
            <a:ext cx="9144001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89" y="6618288"/>
            <a:ext cx="150361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sz="900">
                <a:solidFill>
                  <a:srgbClr val="FFFFFF"/>
                </a:solidFill>
              </a:rPr>
              <a:t>Temp-A.ppt </a:t>
            </a:r>
            <a:fld id="{3E4A5504-EE4D-4D87-A9AC-DBDEDBA606A9}" type="datetime1">
              <a:rPr lang="en-US" sz="900">
                <a:solidFill>
                  <a:srgbClr val="FFFFFF"/>
                </a:solidFill>
              </a:rPr>
              <a:pPr eaLnBrk="0" hangingPunct="0"/>
              <a:t>3/20/2017</a:t>
            </a:fld>
            <a:r>
              <a:rPr lang="en-US" sz="900">
                <a:solidFill>
                  <a:srgbClr val="FFFFFF"/>
                </a:solidFill>
              </a:rPr>
              <a:t> </a:t>
            </a:r>
            <a:fld id="{C2DE2326-DA06-4F15-AFD0-2198980EFF13}" type="slidenum">
              <a:rPr lang="en-US" sz="900">
                <a:solidFill>
                  <a:srgbClr val="FFFFFF"/>
                </a:solidFill>
              </a:rPr>
              <a:pPr eaLnBrk="0" hangingPunct="0"/>
              <a:t>‹#›</a:t>
            </a:fld>
            <a:endParaRPr lang="en-US" sz="900">
              <a:solidFill>
                <a:srgbClr val="FFFFFF"/>
              </a:solidFill>
            </a:endParaRPr>
          </a:p>
        </p:txBody>
      </p:sp>
      <p:pic>
        <p:nvPicPr>
          <p:cNvPr id="5" name="Picture 13" descr="FISHANDBRAIN.psd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8"/>
          <p:cNvSpPr txBox="1">
            <a:spLocks noChangeArrowheads="1"/>
          </p:cNvSpPr>
          <p:nvPr userDrawn="1"/>
        </p:nvSpPr>
        <p:spPr bwMode="auto">
          <a:xfrm>
            <a:off x="0" y="6415088"/>
            <a:ext cx="9144000" cy="21544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84BEB186-817A-4F55-BB54-42D877FBEA8A}" type="slidenum">
              <a:rPr lang="en-US" sz="800">
                <a:solidFill>
                  <a:srgbClr val="000000"/>
                </a:solidFill>
              </a:rPr>
              <a:pPr algn="ctr" eaLnBrk="0" hangingPunct="0">
                <a:spcBef>
                  <a:spcPct val="50000"/>
                </a:spcBef>
              </a:pPr>
              <a:t>‹#›</a:t>
            </a:fld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130429"/>
            <a:ext cx="9144000" cy="1470025"/>
          </a:xfrm>
        </p:spPr>
        <p:txBody>
          <a:bodyPr/>
          <a:lstStyle>
            <a:lvl1pPr algn="ctr">
              <a:defRPr sz="4400">
                <a:solidFill>
                  <a:srgbClr val="063B6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4" descr="E:\My Documents\Brain Health Foundation\Images\BHERI Logo-centered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6"/>
          <a:stretch/>
        </p:blipFill>
        <p:spPr bwMode="auto">
          <a:xfrm>
            <a:off x="0" y="4473530"/>
            <a:ext cx="9144000" cy="1665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med"/>
  <p:hf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89" y="6618288"/>
            <a:ext cx="150361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sz="900">
                <a:solidFill>
                  <a:srgbClr val="FFFFFF"/>
                </a:solidFill>
              </a:rPr>
              <a:t>Temp-A.ppt </a:t>
            </a:r>
            <a:fld id="{ACACBBCD-3A16-4269-9243-8DD39211CC9E}" type="datetime1">
              <a:rPr lang="en-US" sz="900">
                <a:solidFill>
                  <a:srgbClr val="FFFFFF"/>
                </a:solidFill>
              </a:rPr>
              <a:pPr eaLnBrk="0" hangingPunct="0"/>
              <a:t>3/20/2017</a:t>
            </a:fld>
            <a:r>
              <a:rPr lang="en-US" sz="900">
                <a:solidFill>
                  <a:srgbClr val="FFFFFF"/>
                </a:solidFill>
              </a:rPr>
              <a:t> </a:t>
            </a:r>
            <a:fld id="{D4484DEF-838E-4D71-A517-1DA32CC102CD}" type="slidenum">
              <a:rPr lang="en-US" sz="900">
                <a:solidFill>
                  <a:srgbClr val="FFFFFF"/>
                </a:solidFill>
              </a:rPr>
              <a:pPr eaLnBrk="0" hangingPunct="0"/>
              <a:t>‹#›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3" name="Text Box 18"/>
          <p:cNvSpPr txBox="1">
            <a:spLocks noChangeArrowheads="1"/>
          </p:cNvSpPr>
          <p:nvPr userDrawn="1"/>
        </p:nvSpPr>
        <p:spPr bwMode="auto">
          <a:xfrm>
            <a:off x="0" y="6415088"/>
            <a:ext cx="9144000" cy="21544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57BC6429-9057-4DF9-AB25-64DF578DADCA}" type="slidenum">
              <a:rPr lang="en-US" sz="800">
                <a:solidFill>
                  <a:srgbClr val="000000"/>
                </a:solidFill>
              </a:rPr>
              <a:pPr algn="ctr" eaLnBrk="0" hangingPunct="0">
                <a:spcBef>
                  <a:spcPct val="50000"/>
                </a:spcBef>
              </a:pPr>
              <a:t>‹#›</a:t>
            </a:fld>
            <a:endParaRPr lang="en-US" sz="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hf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500"/>
              </a:spcBef>
              <a:defRPr sz="2200"/>
            </a:lvl1pPr>
            <a:lvl2pPr marL="568325" indent="-225425"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500"/>
              </a:spcBef>
              <a:defRPr sz="2200"/>
            </a:lvl1pPr>
            <a:lvl2pPr marL="568325" indent="-225425"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3200">
              <a:solidFill>
                <a:srgbClr val="074889"/>
              </a:solidFill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631026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295401"/>
            <a:ext cx="4044950" cy="4283075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295401"/>
            <a:ext cx="4044950" cy="42830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Ovr>
    <a:masterClrMapping/>
  </p:clrMapOvr>
  <p:transition spd="med"/>
  <p:hf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med"/>
  <p:hf hdr="0" ft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5613" y="1295401"/>
            <a:ext cx="4044950" cy="4283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295401"/>
            <a:ext cx="4044950" cy="4283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295401"/>
            <a:ext cx="8242300" cy="2065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5613" y="3513142"/>
            <a:ext cx="8242300" cy="2065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6538DBF-2BCD-4692-BAE9-2751052C6FD0}" type="datetime1">
              <a:rPr lang="en-US"/>
              <a:pPr/>
              <a:t>3/20/2017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76200" y="6534149"/>
            <a:ext cx="457200" cy="3238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F7C1F9F-97CF-4B19-BDB3-17B6FBB25B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5613" y="1295401"/>
            <a:ext cx="8242300" cy="4283075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</p:spTree>
  </p:cSld>
  <p:clrMapOvr>
    <a:masterClrMapping/>
  </p:clrMapOvr>
  <p:transition spd="med"/>
  <p:hf hdr="0" ftr="0" dt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6538DBF-2BCD-4692-BAE9-2751052C6FD0}" type="datetime1">
              <a:rPr lang="en-US">
                <a:solidFill>
                  <a:srgbClr val="000000"/>
                </a:solidFill>
              </a:rPr>
              <a:pPr/>
              <a:t>3/20/2017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76200" y="6534149"/>
            <a:ext cx="457200" cy="3238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F7C1F9F-97CF-4B19-BDB3-17B6FBB25B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-76200" y="6534149"/>
            <a:ext cx="457200" cy="3238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2C0184E2-0434-47C5-AA2E-B231E7404C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89" y="6618288"/>
            <a:ext cx="150361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sz="900">
                <a:solidFill>
                  <a:srgbClr val="FFFFFF"/>
                </a:solidFill>
              </a:rPr>
              <a:t>Temp-A.ppt </a:t>
            </a:r>
            <a:fld id="{E1A64485-9809-40DD-BEEB-171FA26EF2A0}" type="datetime1">
              <a:rPr lang="en-US" sz="900">
                <a:solidFill>
                  <a:srgbClr val="FFFFFF"/>
                </a:solidFill>
              </a:rPr>
              <a:pPr eaLnBrk="0" hangingPunct="0"/>
              <a:t>3/20/2017</a:t>
            </a:fld>
            <a:r>
              <a:rPr lang="en-US" sz="900">
                <a:solidFill>
                  <a:srgbClr val="FFFFFF"/>
                </a:solidFill>
              </a:rPr>
              <a:t> </a:t>
            </a:r>
            <a:fld id="{AE199DEF-123C-4E7E-926B-8DB67A866D0A}" type="slidenum">
              <a:rPr lang="en-US" sz="900">
                <a:solidFill>
                  <a:srgbClr val="FFFFFF"/>
                </a:solidFill>
              </a:rPr>
              <a:pPr eaLnBrk="0" hangingPunct="0"/>
              <a:t>‹#›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533400"/>
            <a:ext cx="9144000" cy="1828800"/>
          </a:xfrm>
        </p:spPr>
        <p:txBody>
          <a:bodyPr/>
          <a:lstStyle>
            <a:lvl1pPr algn="ctr">
              <a:defRPr sz="4400">
                <a:solidFill>
                  <a:srgbClr val="063B6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2362200"/>
            <a:ext cx="9144000" cy="685800"/>
          </a:xfrm>
        </p:spPr>
        <p:txBody>
          <a:bodyPr/>
          <a:lstStyle>
            <a:lvl1pPr algn="ctr">
              <a:buNone/>
              <a:defRPr sz="2400" i="1">
                <a:latin typeface="Times"/>
                <a:cs typeface="Time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27" name="Picture 3" descr="E:\My Documents\Brain Health Foundation\Images\BHERI Logo for Presentations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3"/>
          <a:stretch/>
        </p:blipFill>
        <p:spPr bwMode="auto">
          <a:xfrm>
            <a:off x="-1" y="3276600"/>
            <a:ext cx="9144001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89" y="6618288"/>
            <a:ext cx="150361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sz="900">
                <a:solidFill>
                  <a:srgbClr val="FFFFFF"/>
                </a:solidFill>
              </a:rPr>
              <a:t>Temp-A.ppt </a:t>
            </a:r>
            <a:fld id="{3E4A5504-EE4D-4D87-A9AC-DBDEDBA606A9}" type="datetime1">
              <a:rPr lang="en-US" sz="900">
                <a:solidFill>
                  <a:srgbClr val="FFFFFF"/>
                </a:solidFill>
              </a:rPr>
              <a:pPr eaLnBrk="0" hangingPunct="0"/>
              <a:t>3/20/2017</a:t>
            </a:fld>
            <a:r>
              <a:rPr lang="en-US" sz="900">
                <a:solidFill>
                  <a:srgbClr val="FFFFFF"/>
                </a:solidFill>
              </a:rPr>
              <a:t> </a:t>
            </a:r>
            <a:fld id="{C2DE2326-DA06-4F15-AFD0-2198980EFF13}" type="slidenum">
              <a:rPr lang="en-US" sz="900">
                <a:solidFill>
                  <a:srgbClr val="FFFFFF"/>
                </a:solidFill>
              </a:rPr>
              <a:pPr eaLnBrk="0" hangingPunct="0"/>
              <a:t>‹#›</a:t>
            </a:fld>
            <a:endParaRPr lang="en-US" sz="900">
              <a:solidFill>
                <a:srgbClr val="FFFFFF"/>
              </a:solidFill>
            </a:endParaRPr>
          </a:p>
        </p:txBody>
      </p:sp>
      <p:pic>
        <p:nvPicPr>
          <p:cNvPr id="5" name="Picture 13" descr="FISHANDBRAIN.psd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8"/>
          <p:cNvSpPr txBox="1">
            <a:spLocks noChangeArrowheads="1"/>
          </p:cNvSpPr>
          <p:nvPr userDrawn="1"/>
        </p:nvSpPr>
        <p:spPr bwMode="auto">
          <a:xfrm>
            <a:off x="0" y="6415088"/>
            <a:ext cx="9144000" cy="21544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84BEB186-817A-4F55-BB54-42D877FBEA8A}" type="slidenum">
              <a:rPr lang="en-US" sz="800">
                <a:solidFill>
                  <a:srgbClr val="000000"/>
                </a:solidFill>
              </a:rPr>
              <a:pPr algn="ctr" eaLnBrk="0" hangingPunct="0">
                <a:spcBef>
                  <a:spcPct val="50000"/>
                </a:spcBef>
              </a:pPr>
              <a:t>‹#›</a:t>
            </a:fld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130429"/>
            <a:ext cx="9144000" cy="1470025"/>
          </a:xfrm>
        </p:spPr>
        <p:txBody>
          <a:bodyPr/>
          <a:lstStyle>
            <a:lvl1pPr algn="ctr">
              <a:defRPr sz="4400">
                <a:solidFill>
                  <a:srgbClr val="063B6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4" descr="E:\My Documents\Brain Health Foundation\Images\BHERI Logo-centered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6"/>
          <a:stretch/>
        </p:blipFill>
        <p:spPr bwMode="auto">
          <a:xfrm>
            <a:off x="0" y="4473530"/>
            <a:ext cx="9144000" cy="1665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med"/>
  <p:hf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89" y="6618288"/>
            <a:ext cx="150361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sz="900">
                <a:solidFill>
                  <a:srgbClr val="FFFFFF"/>
                </a:solidFill>
              </a:rPr>
              <a:t>Temp-A.ppt </a:t>
            </a:r>
            <a:fld id="{ACACBBCD-3A16-4269-9243-8DD39211CC9E}" type="datetime1">
              <a:rPr lang="en-US" sz="900">
                <a:solidFill>
                  <a:srgbClr val="FFFFFF"/>
                </a:solidFill>
              </a:rPr>
              <a:pPr eaLnBrk="0" hangingPunct="0"/>
              <a:t>3/20/2017</a:t>
            </a:fld>
            <a:r>
              <a:rPr lang="en-US" sz="900">
                <a:solidFill>
                  <a:srgbClr val="FFFFFF"/>
                </a:solidFill>
              </a:rPr>
              <a:t> </a:t>
            </a:r>
            <a:fld id="{D4484DEF-838E-4D71-A517-1DA32CC102CD}" type="slidenum">
              <a:rPr lang="en-US" sz="900">
                <a:solidFill>
                  <a:srgbClr val="FFFFFF"/>
                </a:solidFill>
              </a:rPr>
              <a:pPr eaLnBrk="0" hangingPunct="0"/>
              <a:t>‹#›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3" name="Text Box 18"/>
          <p:cNvSpPr txBox="1">
            <a:spLocks noChangeArrowheads="1"/>
          </p:cNvSpPr>
          <p:nvPr userDrawn="1"/>
        </p:nvSpPr>
        <p:spPr bwMode="auto">
          <a:xfrm>
            <a:off x="0" y="6415088"/>
            <a:ext cx="9144000" cy="21544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57BC6429-9057-4DF9-AB25-64DF578DADCA}" type="slidenum">
              <a:rPr lang="en-US" sz="800">
                <a:solidFill>
                  <a:srgbClr val="000000"/>
                </a:solidFill>
              </a:rPr>
              <a:pPr algn="ctr" eaLnBrk="0" hangingPunct="0">
                <a:spcBef>
                  <a:spcPct val="50000"/>
                </a:spcBef>
              </a:pPr>
              <a:t>‹#›</a:t>
            </a:fld>
            <a:endParaRPr lang="en-US" sz="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hf hdr="0" ft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500"/>
              </a:spcBef>
              <a:defRPr sz="2200"/>
            </a:lvl1pPr>
            <a:lvl2pPr marL="568325" indent="-225425"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500"/>
              </a:spcBef>
              <a:defRPr sz="2200"/>
            </a:lvl1pPr>
            <a:lvl2pPr marL="568325" indent="-225425"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3200">
              <a:solidFill>
                <a:srgbClr val="074889"/>
              </a:solidFill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631026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295401"/>
            <a:ext cx="4044950" cy="4283075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295401"/>
            <a:ext cx="4044950" cy="42830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Ovr>
    <a:masterClrMapping/>
  </p:clrMapOvr>
  <p:transition spd="med"/>
  <p:hf hdr="0" ft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med"/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-76200" y="6534149"/>
            <a:ext cx="457200" cy="3238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2C0184E2-0434-47C5-AA2E-B231E7404C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5613" y="1295401"/>
            <a:ext cx="4044950" cy="4283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295401"/>
            <a:ext cx="4044950" cy="4283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295401"/>
            <a:ext cx="8242300" cy="2065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5613" y="3513142"/>
            <a:ext cx="8242300" cy="2065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  <p:hf hdr="0" ft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5613" y="1295401"/>
            <a:ext cx="8242300" cy="4283075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</p:spTree>
  </p:cSld>
  <p:clrMapOvr>
    <a:masterClrMapping/>
  </p:clrMapOvr>
  <p:transition spd="med"/>
  <p:hf hdr="0" ft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6538DBF-2BCD-4692-BAE9-2751052C6FD0}" type="datetime1">
              <a:rPr lang="en-US">
                <a:solidFill>
                  <a:srgbClr val="000000"/>
                </a:solidFill>
              </a:rPr>
              <a:pPr/>
              <a:t>3/20/2017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76200" y="6534149"/>
            <a:ext cx="457200" cy="3238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F7C1F9F-97CF-4B19-BDB3-17B6FBB25B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-76200" y="6534149"/>
            <a:ext cx="457200" cy="3238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2C0184E2-0434-47C5-AA2E-B231E7404C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89" y="6618288"/>
            <a:ext cx="150361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sz="900">
                <a:solidFill>
                  <a:srgbClr val="FFFFFF"/>
                </a:solidFill>
              </a:rPr>
              <a:t>Temp-A.ppt </a:t>
            </a:r>
            <a:fld id="{70555A9F-1E12-48D1-9CBA-1A0BC2EBB6F5}" type="datetime1">
              <a:rPr lang="en-US" sz="900">
                <a:solidFill>
                  <a:srgbClr val="FFFFFF"/>
                </a:solidFill>
              </a:rPr>
              <a:pPr eaLnBrk="0" hangingPunct="0"/>
              <a:t>3/20/2017</a:t>
            </a:fld>
            <a:r>
              <a:rPr lang="en-US" sz="900">
                <a:solidFill>
                  <a:srgbClr val="FFFFFF"/>
                </a:solidFill>
              </a:rPr>
              <a:t> </a:t>
            </a:r>
            <a:fld id="{06A71E7A-05A4-4753-B5CE-216B31ACD083}" type="slidenum">
              <a:rPr lang="en-US" sz="900">
                <a:solidFill>
                  <a:srgbClr val="FFFFFF"/>
                </a:solidFill>
              </a:rPr>
              <a:pPr eaLnBrk="0" hangingPunct="0"/>
              <a:t>‹#›</a:t>
            </a:fld>
            <a:endParaRPr lang="en-US" sz="900">
              <a:solidFill>
                <a:srgbClr val="FFFFFF"/>
              </a:solidFill>
            </a:endParaRPr>
          </a:p>
        </p:txBody>
      </p:sp>
      <p:pic>
        <p:nvPicPr>
          <p:cNvPr id="6" name="Picture 14" descr="brainhealthlarge.psd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24204"/>
            <a:ext cx="91440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533400"/>
            <a:ext cx="9144000" cy="1828800"/>
          </a:xfrm>
        </p:spPr>
        <p:txBody>
          <a:bodyPr/>
          <a:lstStyle>
            <a:lvl1pPr algn="ctr">
              <a:defRPr sz="4400">
                <a:solidFill>
                  <a:srgbClr val="063B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2362200"/>
            <a:ext cx="9144000" cy="685800"/>
          </a:xfrm>
        </p:spPr>
        <p:txBody>
          <a:bodyPr/>
          <a:lstStyle>
            <a:lvl1pPr algn="ctr">
              <a:buNone/>
              <a:defRPr sz="2400" i="1">
                <a:latin typeface="Times"/>
                <a:cs typeface="Time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89" y="6618288"/>
            <a:ext cx="150361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sz="900">
                <a:solidFill>
                  <a:srgbClr val="FFFFFF"/>
                </a:solidFill>
              </a:rPr>
              <a:t>Temp-A.ppt </a:t>
            </a:r>
            <a:fld id="{8F12720F-7FC2-4730-B22D-8FFACE73B1FF}" type="datetime1">
              <a:rPr lang="en-US" sz="900">
                <a:solidFill>
                  <a:srgbClr val="FFFFFF"/>
                </a:solidFill>
              </a:rPr>
              <a:pPr eaLnBrk="0" hangingPunct="0"/>
              <a:t>3/20/2017</a:t>
            </a:fld>
            <a:r>
              <a:rPr lang="en-US" sz="900">
                <a:solidFill>
                  <a:srgbClr val="FFFFFF"/>
                </a:solidFill>
              </a:rPr>
              <a:t> </a:t>
            </a:r>
            <a:fld id="{6CC806A0-9030-460E-8CF4-833AEE7B40CB}" type="slidenum">
              <a:rPr lang="en-US" sz="900">
                <a:solidFill>
                  <a:srgbClr val="FFFFFF"/>
                </a:solidFill>
              </a:rPr>
              <a:pPr eaLnBrk="0" hangingPunct="0"/>
              <a:t>‹#›</a:t>
            </a:fld>
            <a:endParaRPr lang="en-US" sz="900">
              <a:solidFill>
                <a:srgbClr val="FFFFFF"/>
              </a:solidFill>
            </a:endParaRPr>
          </a:p>
        </p:txBody>
      </p:sp>
      <p:pic>
        <p:nvPicPr>
          <p:cNvPr id="5" name="Picture 14" descr="FISHANDBRAIN.psd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image001"/>
          <p:cNvPicPr>
            <a:picLocks noChangeAspect="1" noChangeArrowheads="1"/>
          </p:cNvPicPr>
          <p:nvPr userDrawn="1"/>
        </p:nvPicPr>
        <p:blipFill>
          <a:blip r:embed="rId3" cstate="print"/>
          <a:srcRect r="6503" b="13333"/>
          <a:stretch>
            <a:fillRect/>
          </a:stretch>
        </p:blipFill>
        <p:spPr bwMode="auto">
          <a:xfrm>
            <a:off x="4024319" y="5410200"/>
            <a:ext cx="10953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8"/>
          <p:cNvSpPr txBox="1">
            <a:spLocks noChangeArrowheads="1"/>
          </p:cNvSpPr>
          <p:nvPr userDrawn="1"/>
        </p:nvSpPr>
        <p:spPr bwMode="auto">
          <a:xfrm>
            <a:off x="0" y="6415088"/>
            <a:ext cx="9144000" cy="21544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17B4EB0A-EFBE-45CC-A958-20063374B967}" type="slidenum">
              <a:rPr lang="en-US" sz="800">
                <a:solidFill>
                  <a:srgbClr val="000000"/>
                </a:solidFill>
              </a:rPr>
              <a:pPr algn="ctr" eaLnBrk="0" hangingPunct="0">
                <a:spcBef>
                  <a:spcPct val="50000"/>
                </a:spcBef>
              </a:pPr>
              <a:t>‹#›</a:t>
            </a:fld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130429"/>
            <a:ext cx="9144000" cy="1470025"/>
          </a:xfrm>
        </p:spPr>
        <p:txBody>
          <a:bodyPr/>
          <a:lstStyle>
            <a:lvl1pPr algn="ctr">
              <a:defRPr sz="4400">
                <a:solidFill>
                  <a:srgbClr val="063B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med">
    <p:wipe dir="r"/>
  </p:transition>
  <p:hf hdr="0" ftr="0" dt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89" y="6618288"/>
            <a:ext cx="150361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sz="900">
                <a:solidFill>
                  <a:srgbClr val="FFFFFF"/>
                </a:solidFill>
              </a:rPr>
              <a:t>Temp-A.ppt </a:t>
            </a:r>
            <a:fld id="{9E4409F6-CBAD-4253-A6F6-0A06261F8E8E}" type="datetime1">
              <a:rPr lang="en-US" sz="900">
                <a:solidFill>
                  <a:srgbClr val="FFFFFF"/>
                </a:solidFill>
              </a:rPr>
              <a:pPr eaLnBrk="0" hangingPunct="0"/>
              <a:t>3/20/2017</a:t>
            </a:fld>
            <a:r>
              <a:rPr lang="en-US" sz="900">
                <a:solidFill>
                  <a:srgbClr val="FFFFFF"/>
                </a:solidFill>
              </a:rPr>
              <a:t> </a:t>
            </a:r>
            <a:fld id="{B2E5473F-6FBC-44EF-962E-7FA8FE54A5F6}" type="slidenum">
              <a:rPr lang="en-US" sz="900">
                <a:solidFill>
                  <a:srgbClr val="FFFFFF"/>
                </a:solidFill>
              </a:rPr>
              <a:pPr eaLnBrk="0" hangingPunct="0"/>
              <a:t>‹#›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3" name="Text Box 18"/>
          <p:cNvSpPr txBox="1">
            <a:spLocks noChangeArrowheads="1"/>
          </p:cNvSpPr>
          <p:nvPr userDrawn="1"/>
        </p:nvSpPr>
        <p:spPr bwMode="auto">
          <a:xfrm>
            <a:off x="0" y="6415088"/>
            <a:ext cx="9144000" cy="21544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74DE73CF-7294-4328-9C24-A44E08119775}" type="slidenum">
              <a:rPr lang="en-US" sz="800">
                <a:solidFill>
                  <a:srgbClr val="000000"/>
                </a:solidFill>
              </a:rPr>
              <a:pPr algn="ctr" eaLnBrk="0" hangingPunct="0">
                <a:spcBef>
                  <a:spcPct val="50000"/>
                </a:spcBef>
              </a:pPr>
              <a:t>‹#›</a:t>
            </a:fld>
            <a:endParaRPr lang="en-US" sz="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wipe dir="r"/>
  </p:transition>
  <p:hf hdr="0" ftr="0" dt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5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89" y="6618288"/>
            <a:ext cx="150361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sz="900">
                <a:solidFill>
                  <a:schemeClr val="bg1"/>
                </a:solidFill>
              </a:rPr>
              <a:t>Temp-A.ppt </a:t>
            </a:r>
            <a:fld id="{70555A9F-1E12-48D1-9CBA-1A0BC2EBB6F5}" type="datetime1">
              <a:rPr lang="en-US" sz="900">
                <a:solidFill>
                  <a:schemeClr val="bg1"/>
                </a:solidFill>
              </a:rPr>
              <a:pPr eaLnBrk="0" hangingPunct="0"/>
              <a:t>3/20/2017</a:t>
            </a:fld>
            <a:r>
              <a:rPr lang="en-US" sz="900">
                <a:solidFill>
                  <a:schemeClr val="bg1"/>
                </a:solidFill>
              </a:rPr>
              <a:t> </a:t>
            </a:r>
            <a:fld id="{06A71E7A-05A4-4753-B5CE-216B31ACD083}" type="slidenum">
              <a:rPr lang="en-US" sz="900">
                <a:solidFill>
                  <a:schemeClr val="bg1"/>
                </a:solidFill>
              </a:rPr>
              <a:pPr eaLnBrk="0" hangingPunct="0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pic>
        <p:nvPicPr>
          <p:cNvPr id="6" name="Picture 14" descr="brainhealthlarge.psd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24204"/>
            <a:ext cx="91440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533400"/>
            <a:ext cx="9144000" cy="1828800"/>
          </a:xfrm>
        </p:spPr>
        <p:txBody>
          <a:bodyPr/>
          <a:lstStyle>
            <a:lvl1pPr algn="ctr">
              <a:defRPr sz="4400">
                <a:solidFill>
                  <a:srgbClr val="063B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2362200"/>
            <a:ext cx="9144000" cy="685800"/>
          </a:xfrm>
        </p:spPr>
        <p:txBody>
          <a:bodyPr/>
          <a:lstStyle>
            <a:lvl1pPr algn="ctr">
              <a:buNone/>
              <a:defRPr sz="2400" i="1">
                <a:latin typeface="Times"/>
                <a:cs typeface="Time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295401"/>
            <a:ext cx="4044950" cy="4283075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295401"/>
            <a:ext cx="4044950" cy="42830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Ovr>
    <a:masterClrMapping/>
  </p:clrMapOvr>
  <p:transition spd="med">
    <p:wipe dir="r"/>
  </p:transition>
  <p:hf hdr="0" ftr="0" dt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med">
    <p:wipe dir="r"/>
  </p:transition>
  <p:hf hdr="0" ft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r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5613" y="1295401"/>
            <a:ext cx="4044950" cy="4283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295401"/>
            <a:ext cx="4044950" cy="4283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295401"/>
            <a:ext cx="8242300" cy="2065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5613" y="3513142"/>
            <a:ext cx="8242300" cy="2065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>
    <p:wipe dir="r"/>
  </p:transition>
  <p:hf hdr="0" ftr="0" dt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5613" y="1447801"/>
            <a:ext cx="8242300" cy="4130675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</p:spTree>
  </p:cSld>
  <p:clrMapOvr>
    <a:masterClrMapping/>
  </p:clrMapOvr>
  <p:transition spd="med">
    <p:wipe dir="r"/>
  </p:transition>
  <p:hf hdr="0" ftr="0" dt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-76200" y="6534149"/>
            <a:ext cx="457200" cy="3238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1FA7939-9B90-4B3B-AC0F-ED255DDEFE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C110C36-A117-48C6-8F80-F08D3355785B}" type="datetime1">
              <a:rPr lang="en-US">
                <a:solidFill>
                  <a:srgbClr val="000000"/>
                </a:solidFill>
              </a:rPr>
              <a:pPr/>
              <a:t>3/20/2017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76200" y="6534149"/>
            <a:ext cx="457200" cy="3238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806D7A0-4CA6-4F3B-AB8C-9245E9020B4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89" y="6618288"/>
            <a:ext cx="150361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sz="900">
                <a:solidFill>
                  <a:schemeClr val="bg1"/>
                </a:solidFill>
              </a:rPr>
              <a:t>Temp-A.ppt </a:t>
            </a:r>
            <a:fld id="{8F12720F-7FC2-4730-B22D-8FFACE73B1FF}" type="datetime1">
              <a:rPr lang="en-US" sz="900">
                <a:solidFill>
                  <a:schemeClr val="bg1"/>
                </a:solidFill>
              </a:rPr>
              <a:pPr eaLnBrk="0" hangingPunct="0"/>
              <a:t>3/20/2017</a:t>
            </a:fld>
            <a:r>
              <a:rPr lang="en-US" sz="900">
                <a:solidFill>
                  <a:schemeClr val="bg1"/>
                </a:solidFill>
              </a:rPr>
              <a:t> </a:t>
            </a:r>
            <a:fld id="{6CC806A0-9030-460E-8CF4-833AEE7B40CB}" type="slidenum">
              <a:rPr lang="en-US" sz="900">
                <a:solidFill>
                  <a:schemeClr val="bg1"/>
                </a:solidFill>
              </a:rPr>
              <a:pPr eaLnBrk="0" hangingPunct="0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pic>
        <p:nvPicPr>
          <p:cNvPr id="5" name="Picture 14" descr="FISHANDBRAIN.psd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image001"/>
          <p:cNvPicPr>
            <a:picLocks noChangeAspect="1" noChangeArrowheads="1"/>
          </p:cNvPicPr>
          <p:nvPr userDrawn="1"/>
        </p:nvPicPr>
        <p:blipFill>
          <a:blip r:embed="rId3" cstate="print"/>
          <a:srcRect r="6503" b="13333"/>
          <a:stretch>
            <a:fillRect/>
          </a:stretch>
        </p:blipFill>
        <p:spPr bwMode="auto">
          <a:xfrm>
            <a:off x="4024319" y="5410200"/>
            <a:ext cx="10953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8"/>
          <p:cNvSpPr txBox="1">
            <a:spLocks noChangeArrowheads="1"/>
          </p:cNvSpPr>
          <p:nvPr userDrawn="1"/>
        </p:nvSpPr>
        <p:spPr bwMode="auto">
          <a:xfrm>
            <a:off x="0" y="6415088"/>
            <a:ext cx="9144000" cy="21544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17B4EB0A-EFBE-45CC-A958-20063374B967}" type="slidenum">
              <a:rPr lang="en-US" sz="800">
                <a:solidFill>
                  <a:srgbClr val="000000"/>
                </a:solidFill>
              </a:rPr>
              <a:pPr algn="ctr" eaLnBrk="0" hangingPunct="0">
                <a:spcBef>
                  <a:spcPct val="50000"/>
                </a:spcBef>
              </a:pPr>
              <a:t>‹#›</a:t>
            </a:fld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130429"/>
            <a:ext cx="9144000" cy="1470025"/>
          </a:xfrm>
        </p:spPr>
        <p:txBody>
          <a:bodyPr/>
          <a:lstStyle>
            <a:lvl1pPr algn="ctr">
              <a:defRPr sz="4400">
                <a:solidFill>
                  <a:srgbClr val="063B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med"/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89" y="6618288"/>
            <a:ext cx="150361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sz="900">
                <a:solidFill>
                  <a:schemeClr val="bg1"/>
                </a:solidFill>
              </a:rPr>
              <a:t>Temp-A.ppt </a:t>
            </a:r>
            <a:fld id="{9E4409F6-CBAD-4253-A6F6-0A06261F8E8E}" type="datetime1">
              <a:rPr lang="en-US" sz="900">
                <a:solidFill>
                  <a:schemeClr val="bg1"/>
                </a:solidFill>
              </a:rPr>
              <a:pPr eaLnBrk="0" hangingPunct="0"/>
              <a:t>3/20/2017</a:t>
            </a:fld>
            <a:r>
              <a:rPr lang="en-US" sz="900">
                <a:solidFill>
                  <a:schemeClr val="bg1"/>
                </a:solidFill>
              </a:rPr>
              <a:t> </a:t>
            </a:r>
            <a:fld id="{B2E5473F-6FBC-44EF-962E-7FA8FE54A5F6}" type="slidenum">
              <a:rPr lang="en-US" sz="900">
                <a:solidFill>
                  <a:schemeClr val="bg1"/>
                </a:solidFill>
              </a:rPr>
              <a:pPr eaLnBrk="0" hangingPunct="0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3" name="Text Box 18"/>
          <p:cNvSpPr txBox="1">
            <a:spLocks noChangeArrowheads="1"/>
          </p:cNvSpPr>
          <p:nvPr userDrawn="1"/>
        </p:nvSpPr>
        <p:spPr bwMode="auto">
          <a:xfrm>
            <a:off x="0" y="6415088"/>
            <a:ext cx="9144000" cy="21544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74DE73CF-7294-4328-9C24-A44E08119775}" type="slidenum">
              <a:rPr lang="en-US" sz="800">
                <a:solidFill>
                  <a:srgbClr val="000000"/>
                </a:solidFill>
              </a:rPr>
              <a:pPr algn="ctr" eaLnBrk="0" hangingPunct="0">
                <a:spcBef>
                  <a:spcPct val="50000"/>
                </a:spcBef>
              </a:pPr>
              <a:t>‹#›</a:t>
            </a:fld>
            <a:endParaRPr lang="en-US" sz="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5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295401"/>
            <a:ext cx="4044950" cy="4283075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295401"/>
            <a:ext cx="4044950" cy="42830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Ovr>
    <a:masterClrMapping/>
  </p:clrMapOvr>
  <p:transition spd="med"/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med"/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89" y="6618288"/>
            <a:ext cx="150361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sz="900">
                <a:solidFill>
                  <a:schemeClr val="bg1"/>
                </a:solidFill>
              </a:rPr>
              <a:t>Temp-A.ppt </a:t>
            </a:r>
            <a:fld id="{3E4A5504-EE4D-4D87-A9AC-DBDEDBA606A9}" type="datetime1">
              <a:rPr lang="en-US" sz="900">
                <a:solidFill>
                  <a:schemeClr val="bg1"/>
                </a:solidFill>
              </a:rPr>
              <a:pPr eaLnBrk="0" hangingPunct="0"/>
              <a:t>3/20/2017</a:t>
            </a:fld>
            <a:r>
              <a:rPr lang="en-US" sz="900">
                <a:solidFill>
                  <a:schemeClr val="bg1"/>
                </a:solidFill>
              </a:rPr>
              <a:t> </a:t>
            </a:r>
            <a:fld id="{C2DE2326-DA06-4F15-AFD0-2198980EFF13}" type="slidenum">
              <a:rPr lang="en-US" sz="900">
                <a:solidFill>
                  <a:schemeClr val="bg1"/>
                </a:solidFill>
              </a:rPr>
              <a:pPr eaLnBrk="0" hangingPunct="0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pic>
        <p:nvPicPr>
          <p:cNvPr id="5" name="Picture 13" descr="FISHANDBRAIN.psd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8"/>
          <p:cNvSpPr txBox="1">
            <a:spLocks noChangeArrowheads="1"/>
          </p:cNvSpPr>
          <p:nvPr userDrawn="1"/>
        </p:nvSpPr>
        <p:spPr bwMode="auto">
          <a:xfrm>
            <a:off x="0" y="6415088"/>
            <a:ext cx="9144000" cy="21544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84BEB186-817A-4F55-BB54-42D877FBEA8A}" type="slidenum">
              <a:rPr lang="en-US" sz="800">
                <a:solidFill>
                  <a:srgbClr val="000000"/>
                </a:solidFill>
              </a:rPr>
              <a:pPr algn="ctr" eaLnBrk="0" hangingPunct="0">
                <a:spcBef>
                  <a:spcPct val="50000"/>
                </a:spcBef>
              </a:pPr>
              <a:t>‹#›</a:t>
            </a:fld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130429"/>
            <a:ext cx="9144000" cy="1470025"/>
          </a:xfrm>
        </p:spPr>
        <p:txBody>
          <a:bodyPr/>
          <a:lstStyle>
            <a:lvl1pPr algn="ctr">
              <a:defRPr sz="4400">
                <a:solidFill>
                  <a:srgbClr val="063B6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4" descr="E:\My Documents\Brain Health Foundation\Images\BHERI Logo-centered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6"/>
          <a:stretch/>
        </p:blipFill>
        <p:spPr bwMode="auto">
          <a:xfrm>
            <a:off x="0" y="4473530"/>
            <a:ext cx="9144000" cy="1665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med"/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5613" y="1295401"/>
            <a:ext cx="4044950" cy="4283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295401"/>
            <a:ext cx="4044950" cy="4283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295401"/>
            <a:ext cx="8242300" cy="2065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5613" y="3513142"/>
            <a:ext cx="8242300" cy="2065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5613" y="1447801"/>
            <a:ext cx="8242300" cy="4130675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</p:spTree>
  </p:cSld>
  <p:clrMapOvr>
    <a:masterClrMapping/>
  </p:clrMapOvr>
  <p:transition spd="med"/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-76200" y="6534149"/>
            <a:ext cx="457200" cy="3238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1FA7939-9B90-4B3B-AC0F-ED255DDEFE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C110C36-A117-48C6-8F80-F08D3355785B}" type="datetime1">
              <a:rPr lang="en-US"/>
              <a:pPr/>
              <a:t>3/20/2017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76200" y="6534149"/>
            <a:ext cx="457200" cy="3238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806D7A0-4CA6-4F3B-AB8C-9245E9020B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-76200" y="6534149"/>
            <a:ext cx="457200" cy="3238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DA553E8A-E5D7-4016-BD7B-7EA9089239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89" y="6618288"/>
            <a:ext cx="150361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sz="900">
                <a:solidFill>
                  <a:srgbClr val="FFFFFF"/>
                </a:solidFill>
              </a:rPr>
              <a:t>Temp-A.ppt </a:t>
            </a:r>
            <a:fld id="{70555A9F-1E12-48D1-9CBA-1A0BC2EBB6F5}" type="datetime1">
              <a:rPr lang="en-US" sz="900">
                <a:solidFill>
                  <a:srgbClr val="FFFFFF"/>
                </a:solidFill>
              </a:rPr>
              <a:pPr eaLnBrk="0" hangingPunct="0"/>
              <a:t>3/20/2017</a:t>
            </a:fld>
            <a:r>
              <a:rPr lang="en-US" sz="900">
                <a:solidFill>
                  <a:srgbClr val="FFFFFF"/>
                </a:solidFill>
              </a:rPr>
              <a:t> </a:t>
            </a:r>
            <a:fld id="{06A71E7A-05A4-4753-B5CE-216B31ACD083}" type="slidenum">
              <a:rPr lang="en-US" sz="900">
                <a:solidFill>
                  <a:srgbClr val="FFFFFF"/>
                </a:solidFill>
              </a:rPr>
              <a:pPr eaLnBrk="0" hangingPunct="0"/>
              <a:t>‹#›</a:t>
            </a:fld>
            <a:endParaRPr lang="en-US" sz="900">
              <a:solidFill>
                <a:srgbClr val="FFFFFF"/>
              </a:solidFill>
            </a:endParaRPr>
          </a:p>
        </p:txBody>
      </p:sp>
      <p:pic>
        <p:nvPicPr>
          <p:cNvPr id="6" name="Picture 14" descr="brainhealthlarge.psd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24204"/>
            <a:ext cx="91440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533400"/>
            <a:ext cx="9144000" cy="1828800"/>
          </a:xfrm>
        </p:spPr>
        <p:txBody>
          <a:bodyPr/>
          <a:lstStyle>
            <a:lvl1pPr algn="ctr">
              <a:defRPr sz="4400">
                <a:solidFill>
                  <a:srgbClr val="063B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2362200"/>
            <a:ext cx="9144000" cy="685800"/>
          </a:xfrm>
        </p:spPr>
        <p:txBody>
          <a:bodyPr/>
          <a:lstStyle>
            <a:lvl1pPr algn="ctr">
              <a:buNone/>
              <a:defRPr sz="2400" i="1">
                <a:latin typeface="Times"/>
                <a:cs typeface="Time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89" y="6618288"/>
            <a:ext cx="150361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sz="900">
                <a:solidFill>
                  <a:srgbClr val="FFFFFF"/>
                </a:solidFill>
              </a:rPr>
              <a:t>Temp-A.ppt </a:t>
            </a:r>
            <a:fld id="{8F12720F-7FC2-4730-B22D-8FFACE73B1FF}" type="datetime1">
              <a:rPr lang="en-US" sz="900">
                <a:solidFill>
                  <a:srgbClr val="FFFFFF"/>
                </a:solidFill>
              </a:rPr>
              <a:pPr eaLnBrk="0" hangingPunct="0"/>
              <a:t>3/20/2017</a:t>
            </a:fld>
            <a:r>
              <a:rPr lang="en-US" sz="900">
                <a:solidFill>
                  <a:srgbClr val="FFFFFF"/>
                </a:solidFill>
              </a:rPr>
              <a:t> </a:t>
            </a:r>
            <a:fld id="{6CC806A0-9030-460E-8CF4-833AEE7B40CB}" type="slidenum">
              <a:rPr lang="en-US" sz="900">
                <a:solidFill>
                  <a:srgbClr val="FFFFFF"/>
                </a:solidFill>
              </a:rPr>
              <a:pPr eaLnBrk="0" hangingPunct="0"/>
              <a:t>‹#›</a:t>
            </a:fld>
            <a:endParaRPr lang="en-US" sz="900">
              <a:solidFill>
                <a:srgbClr val="FFFFFF"/>
              </a:solidFill>
            </a:endParaRPr>
          </a:p>
        </p:txBody>
      </p:sp>
      <p:pic>
        <p:nvPicPr>
          <p:cNvPr id="5" name="Picture 14" descr="FISHANDBRAIN.psd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image001"/>
          <p:cNvPicPr>
            <a:picLocks noChangeAspect="1" noChangeArrowheads="1"/>
          </p:cNvPicPr>
          <p:nvPr userDrawn="1"/>
        </p:nvPicPr>
        <p:blipFill>
          <a:blip r:embed="rId3" cstate="print"/>
          <a:srcRect r="6503" b="13333"/>
          <a:stretch>
            <a:fillRect/>
          </a:stretch>
        </p:blipFill>
        <p:spPr bwMode="auto">
          <a:xfrm>
            <a:off x="4024319" y="5410200"/>
            <a:ext cx="10953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8"/>
          <p:cNvSpPr txBox="1">
            <a:spLocks noChangeArrowheads="1"/>
          </p:cNvSpPr>
          <p:nvPr userDrawn="1"/>
        </p:nvSpPr>
        <p:spPr bwMode="auto">
          <a:xfrm>
            <a:off x="0" y="6415088"/>
            <a:ext cx="9144000" cy="21544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17B4EB0A-EFBE-45CC-A958-20063374B967}" type="slidenum">
              <a:rPr lang="en-US" sz="800">
                <a:solidFill>
                  <a:srgbClr val="000000"/>
                </a:solidFill>
              </a:rPr>
              <a:pPr algn="ctr" eaLnBrk="0" hangingPunct="0">
                <a:spcBef>
                  <a:spcPct val="50000"/>
                </a:spcBef>
              </a:pPr>
              <a:t>‹#›</a:t>
            </a:fld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130429"/>
            <a:ext cx="9144000" cy="1470025"/>
          </a:xfrm>
        </p:spPr>
        <p:txBody>
          <a:bodyPr/>
          <a:lstStyle>
            <a:lvl1pPr algn="ctr">
              <a:defRPr sz="4400">
                <a:solidFill>
                  <a:srgbClr val="063B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med">
    <p:wipe dir="r"/>
  </p:transition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89" y="6618288"/>
            <a:ext cx="150361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sz="900">
                <a:solidFill>
                  <a:srgbClr val="FFFFFF"/>
                </a:solidFill>
              </a:rPr>
              <a:t>Temp-A.ppt </a:t>
            </a:r>
            <a:fld id="{9E4409F6-CBAD-4253-A6F6-0A06261F8E8E}" type="datetime1">
              <a:rPr lang="en-US" sz="900">
                <a:solidFill>
                  <a:srgbClr val="FFFFFF"/>
                </a:solidFill>
              </a:rPr>
              <a:pPr eaLnBrk="0" hangingPunct="0"/>
              <a:t>3/20/2017</a:t>
            </a:fld>
            <a:r>
              <a:rPr lang="en-US" sz="900">
                <a:solidFill>
                  <a:srgbClr val="FFFFFF"/>
                </a:solidFill>
              </a:rPr>
              <a:t> </a:t>
            </a:r>
            <a:fld id="{B2E5473F-6FBC-44EF-962E-7FA8FE54A5F6}" type="slidenum">
              <a:rPr lang="en-US" sz="900">
                <a:solidFill>
                  <a:srgbClr val="FFFFFF"/>
                </a:solidFill>
              </a:rPr>
              <a:pPr eaLnBrk="0" hangingPunct="0"/>
              <a:t>‹#›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3" name="Text Box 18"/>
          <p:cNvSpPr txBox="1">
            <a:spLocks noChangeArrowheads="1"/>
          </p:cNvSpPr>
          <p:nvPr userDrawn="1"/>
        </p:nvSpPr>
        <p:spPr bwMode="auto">
          <a:xfrm>
            <a:off x="0" y="6415088"/>
            <a:ext cx="9144000" cy="21544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74DE73CF-7294-4328-9C24-A44E08119775}" type="slidenum">
              <a:rPr lang="en-US" sz="800">
                <a:solidFill>
                  <a:srgbClr val="000000"/>
                </a:solidFill>
              </a:rPr>
              <a:pPr algn="ctr" eaLnBrk="0" hangingPunct="0">
                <a:spcBef>
                  <a:spcPct val="50000"/>
                </a:spcBef>
              </a:pPr>
              <a:t>‹#›</a:t>
            </a:fld>
            <a:endParaRPr lang="en-US" sz="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wipe dir="r"/>
  </p:transition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89" y="6618288"/>
            <a:ext cx="150361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sz="900">
                <a:solidFill>
                  <a:schemeClr val="bg1"/>
                </a:solidFill>
              </a:rPr>
              <a:t>Temp-A.ppt </a:t>
            </a:r>
            <a:fld id="{ACACBBCD-3A16-4269-9243-8DD39211CC9E}" type="datetime1">
              <a:rPr lang="en-US" sz="900">
                <a:solidFill>
                  <a:schemeClr val="bg1"/>
                </a:solidFill>
              </a:rPr>
              <a:pPr eaLnBrk="0" hangingPunct="0"/>
              <a:t>3/20/2017</a:t>
            </a:fld>
            <a:r>
              <a:rPr lang="en-US" sz="900">
                <a:solidFill>
                  <a:schemeClr val="bg1"/>
                </a:solidFill>
              </a:rPr>
              <a:t> </a:t>
            </a:r>
            <a:fld id="{D4484DEF-838E-4D71-A517-1DA32CC102CD}" type="slidenum">
              <a:rPr lang="en-US" sz="900">
                <a:solidFill>
                  <a:schemeClr val="bg1"/>
                </a:solidFill>
              </a:rPr>
              <a:pPr eaLnBrk="0" hangingPunct="0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3" name="Text Box 18"/>
          <p:cNvSpPr txBox="1">
            <a:spLocks noChangeArrowheads="1"/>
          </p:cNvSpPr>
          <p:nvPr userDrawn="1"/>
        </p:nvSpPr>
        <p:spPr bwMode="auto">
          <a:xfrm>
            <a:off x="0" y="6415088"/>
            <a:ext cx="9144000" cy="21544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57BC6429-9057-4DF9-AB25-64DF578DADCA}" type="slidenum">
              <a:rPr lang="en-US" sz="800">
                <a:solidFill>
                  <a:srgbClr val="000000"/>
                </a:solidFill>
              </a:rPr>
              <a:pPr algn="ctr" eaLnBrk="0" hangingPunct="0">
                <a:spcBef>
                  <a:spcPct val="50000"/>
                </a:spcBef>
              </a:pPr>
              <a:t>‹#›</a:t>
            </a:fld>
            <a:endParaRPr lang="en-US" sz="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5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295401"/>
            <a:ext cx="4044950" cy="4283075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295401"/>
            <a:ext cx="4044950" cy="42830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Ovr>
    <a:masterClrMapping/>
  </p:clrMapOvr>
  <p:transition spd="med">
    <p:wipe dir="r"/>
  </p:transition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med">
    <p:wipe dir="r"/>
  </p:transition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5613" y="1295401"/>
            <a:ext cx="4044950" cy="4283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295401"/>
            <a:ext cx="4044950" cy="4283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295401"/>
            <a:ext cx="8242300" cy="2065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5613" y="3513142"/>
            <a:ext cx="8242300" cy="2065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>
    <p:wipe dir="r"/>
  </p:transition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5613" y="1447801"/>
            <a:ext cx="8242300" cy="4130675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</p:spTree>
  </p:cSld>
  <p:clrMapOvr>
    <a:masterClrMapping/>
  </p:clrMapOvr>
  <p:transition spd="med">
    <p:wipe dir="r"/>
  </p:transition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-76200" y="6534149"/>
            <a:ext cx="457200" cy="3238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1FA7939-9B90-4B3B-AC0F-ED255DDEFE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C110C36-A117-48C6-8F80-F08D3355785B}" type="datetime1">
              <a:rPr lang="en-US">
                <a:solidFill>
                  <a:srgbClr val="000000"/>
                </a:solidFill>
              </a:rPr>
              <a:pPr/>
              <a:t>3/20/2017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76200" y="6534149"/>
            <a:ext cx="457200" cy="3238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806D7A0-4CA6-4F3B-AB8C-9245E9020B4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89" y="6618288"/>
            <a:ext cx="150361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sz="900">
                <a:solidFill>
                  <a:srgbClr val="FFFFFF"/>
                </a:solidFill>
              </a:rPr>
              <a:t>Temp-A.ppt </a:t>
            </a:r>
            <a:fld id="{E1A64485-9809-40DD-BEEB-171FA26EF2A0}" type="datetime1">
              <a:rPr lang="en-US" sz="900">
                <a:solidFill>
                  <a:srgbClr val="FFFFFF"/>
                </a:solidFill>
              </a:rPr>
              <a:pPr eaLnBrk="0" hangingPunct="0"/>
              <a:t>3/20/2017</a:t>
            </a:fld>
            <a:r>
              <a:rPr lang="en-US" sz="900">
                <a:solidFill>
                  <a:srgbClr val="FFFFFF"/>
                </a:solidFill>
              </a:rPr>
              <a:t> </a:t>
            </a:r>
            <a:fld id="{AE199DEF-123C-4E7E-926B-8DB67A866D0A}" type="slidenum">
              <a:rPr lang="en-US" sz="900">
                <a:solidFill>
                  <a:srgbClr val="FFFFFF"/>
                </a:solidFill>
              </a:rPr>
              <a:pPr eaLnBrk="0" hangingPunct="0"/>
              <a:t>‹#›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533400"/>
            <a:ext cx="9144000" cy="1828800"/>
          </a:xfrm>
        </p:spPr>
        <p:txBody>
          <a:bodyPr/>
          <a:lstStyle>
            <a:lvl1pPr algn="ctr">
              <a:defRPr sz="4400">
                <a:solidFill>
                  <a:srgbClr val="063B6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2362200"/>
            <a:ext cx="9144000" cy="685800"/>
          </a:xfrm>
        </p:spPr>
        <p:txBody>
          <a:bodyPr/>
          <a:lstStyle>
            <a:lvl1pPr algn="ctr">
              <a:buNone/>
              <a:defRPr sz="2400" i="1">
                <a:latin typeface="Times"/>
                <a:cs typeface="Time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27" name="Picture 3" descr="E:\My Documents\Brain Health Foundation\Images\BHERI Logo for Presentations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3"/>
          <a:stretch/>
        </p:blipFill>
        <p:spPr bwMode="auto">
          <a:xfrm>
            <a:off x="-1" y="3276600"/>
            <a:ext cx="9144001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500"/>
              </a:spcBef>
              <a:defRPr sz="2200"/>
            </a:lvl1pPr>
            <a:lvl2pPr marL="568325" indent="-225425"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89" y="6618288"/>
            <a:ext cx="150361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sz="900">
                <a:solidFill>
                  <a:srgbClr val="FFFFFF"/>
                </a:solidFill>
              </a:rPr>
              <a:t>Temp-A.ppt </a:t>
            </a:r>
            <a:fld id="{3E4A5504-EE4D-4D87-A9AC-DBDEDBA606A9}" type="datetime1">
              <a:rPr lang="en-US" sz="900">
                <a:solidFill>
                  <a:srgbClr val="FFFFFF"/>
                </a:solidFill>
              </a:rPr>
              <a:pPr eaLnBrk="0" hangingPunct="0"/>
              <a:t>3/20/2017</a:t>
            </a:fld>
            <a:r>
              <a:rPr lang="en-US" sz="900">
                <a:solidFill>
                  <a:srgbClr val="FFFFFF"/>
                </a:solidFill>
              </a:rPr>
              <a:t> </a:t>
            </a:r>
            <a:fld id="{C2DE2326-DA06-4F15-AFD0-2198980EFF13}" type="slidenum">
              <a:rPr lang="en-US" sz="900">
                <a:solidFill>
                  <a:srgbClr val="FFFFFF"/>
                </a:solidFill>
              </a:rPr>
              <a:pPr eaLnBrk="0" hangingPunct="0"/>
              <a:t>‹#›</a:t>
            </a:fld>
            <a:endParaRPr lang="en-US" sz="900">
              <a:solidFill>
                <a:srgbClr val="FFFFFF"/>
              </a:solidFill>
            </a:endParaRPr>
          </a:p>
        </p:txBody>
      </p:sp>
      <p:pic>
        <p:nvPicPr>
          <p:cNvPr id="5" name="Picture 13" descr="FISHANDBRAIN.psd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8"/>
          <p:cNvSpPr txBox="1">
            <a:spLocks noChangeArrowheads="1"/>
          </p:cNvSpPr>
          <p:nvPr userDrawn="1"/>
        </p:nvSpPr>
        <p:spPr bwMode="auto">
          <a:xfrm>
            <a:off x="0" y="6415088"/>
            <a:ext cx="9144000" cy="21544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84BEB186-817A-4F55-BB54-42D877FBEA8A}" type="slidenum">
              <a:rPr lang="en-US" sz="800">
                <a:solidFill>
                  <a:srgbClr val="000000"/>
                </a:solidFill>
              </a:rPr>
              <a:pPr algn="ctr" eaLnBrk="0" hangingPunct="0">
                <a:spcBef>
                  <a:spcPct val="50000"/>
                </a:spcBef>
              </a:pPr>
              <a:t>‹#›</a:t>
            </a:fld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130429"/>
            <a:ext cx="9144000" cy="1470025"/>
          </a:xfrm>
        </p:spPr>
        <p:txBody>
          <a:bodyPr/>
          <a:lstStyle>
            <a:lvl1pPr algn="ctr">
              <a:defRPr sz="4400">
                <a:solidFill>
                  <a:srgbClr val="063B6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4" descr="E:\My Documents\Brain Health Foundation\Images\BHERI Logo-centered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6"/>
          <a:stretch/>
        </p:blipFill>
        <p:spPr bwMode="auto">
          <a:xfrm>
            <a:off x="0" y="4473530"/>
            <a:ext cx="9144000" cy="1665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med">
    <p:wipe dir="r"/>
  </p:transition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89" y="6618288"/>
            <a:ext cx="150361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sz="900">
                <a:solidFill>
                  <a:srgbClr val="FFFFFF"/>
                </a:solidFill>
              </a:rPr>
              <a:t>Temp-A.ppt </a:t>
            </a:r>
            <a:fld id="{ACACBBCD-3A16-4269-9243-8DD39211CC9E}" type="datetime1">
              <a:rPr lang="en-US" sz="900">
                <a:solidFill>
                  <a:srgbClr val="FFFFFF"/>
                </a:solidFill>
              </a:rPr>
              <a:pPr eaLnBrk="0" hangingPunct="0"/>
              <a:t>3/20/2017</a:t>
            </a:fld>
            <a:r>
              <a:rPr lang="en-US" sz="900">
                <a:solidFill>
                  <a:srgbClr val="FFFFFF"/>
                </a:solidFill>
              </a:rPr>
              <a:t> </a:t>
            </a:r>
            <a:fld id="{D4484DEF-838E-4D71-A517-1DA32CC102CD}" type="slidenum">
              <a:rPr lang="en-US" sz="900">
                <a:solidFill>
                  <a:srgbClr val="FFFFFF"/>
                </a:solidFill>
              </a:rPr>
              <a:pPr eaLnBrk="0" hangingPunct="0"/>
              <a:t>‹#›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3" name="Text Box 18"/>
          <p:cNvSpPr txBox="1">
            <a:spLocks noChangeArrowheads="1"/>
          </p:cNvSpPr>
          <p:nvPr userDrawn="1"/>
        </p:nvSpPr>
        <p:spPr bwMode="auto">
          <a:xfrm>
            <a:off x="0" y="6415088"/>
            <a:ext cx="9144000" cy="21544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57BC6429-9057-4DF9-AB25-64DF578DADCA}" type="slidenum">
              <a:rPr lang="en-US" sz="800">
                <a:solidFill>
                  <a:srgbClr val="000000"/>
                </a:solidFill>
              </a:rPr>
              <a:pPr algn="ctr" eaLnBrk="0" hangingPunct="0">
                <a:spcBef>
                  <a:spcPct val="50000"/>
                </a:spcBef>
              </a:pPr>
              <a:t>‹#›</a:t>
            </a:fld>
            <a:endParaRPr lang="en-US" sz="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wipe dir="r"/>
  </p:transition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500"/>
              </a:spcBef>
              <a:defRPr sz="2200"/>
            </a:lvl1pPr>
            <a:lvl2pPr marL="568325" indent="-225425"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500"/>
              </a:spcBef>
              <a:defRPr sz="2200"/>
            </a:lvl1pPr>
            <a:lvl2pPr marL="568325" indent="-225425"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3200">
              <a:solidFill>
                <a:srgbClr val="074889"/>
              </a:solidFill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631026"/>
      </p:ext>
    </p:extLst>
  </p:cSld>
  <p:clrMapOvr>
    <a:masterClrMapping/>
  </p:clrMapOvr>
  <p:transition spd="med"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295401"/>
            <a:ext cx="4044950" cy="4283075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295401"/>
            <a:ext cx="4044950" cy="42830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Ovr>
    <a:masterClrMapping/>
  </p:clrMapOvr>
  <p:transition spd="med">
    <p:wipe dir="r"/>
  </p:transition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med">
    <p:wipe dir="r"/>
  </p:transition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5613" y="1295401"/>
            <a:ext cx="4044950" cy="4283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295401"/>
            <a:ext cx="4044950" cy="4283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295401"/>
            <a:ext cx="8242300" cy="2065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5613" y="3513142"/>
            <a:ext cx="8242300" cy="2065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>
    <p:wipe dir="r"/>
  </p:transition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5613" y="1295401"/>
            <a:ext cx="8242300" cy="4283075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</p:spTree>
  </p:cSld>
  <p:clrMapOvr>
    <a:masterClrMapping/>
  </p:clrMapOvr>
  <p:transition spd="med">
    <p:wipe dir="r"/>
  </p:transition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500"/>
              </a:spcBef>
              <a:defRPr sz="2200"/>
            </a:lvl1pPr>
            <a:lvl2pPr marL="568325" indent="-225425"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74889"/>
              </a:solidFill>
              <a:effectLst/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631026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6538DBF-2BCD-4692-BAE9-2751052C6FD0}" type="datetime1">
              <a:rPr lang="en-US">
                <a:solidFill>
                  <a:srgbClr val="000000"/>
                </a:solidFill>
              </a:rPr>
              <a:pPr/>
              <a:t>3/20/2017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76200" y="6534149"/>
            <a:ext cx="457200" cy="3238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F7C1F9F-97CF-4B19-BDB3-17B6FBB25B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-76200" y="6534149"/>
            <a:ext cx="457200" cy="3238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2C0184E2-0434-47C5-AA2E-B231E7404C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F0F-0670-4C2B-8F59-319A7EC8DE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F61-317C-4FFC-8250-AFBEA3766E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F0F-0670-4C2B-8F59-319A7EC8DE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F61-317C-4FFC-8250-AFBEA3766E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F0F-0670-4C2B-8F59-319A7EC8DE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F61-317C-4FFC-8250-AFBEA3766E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F0F-0670-4C2B-8F59-319A7EC8DE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F61-317C-4FFC-8250-AFBEA3766E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F0F-0670-4C2B-8F59-319A7EC8DE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F61-317C-4FFC-8250-AFBEA3766E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F0F-0670-4C2B-8F59-319A7EC8DE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F61-317C-4FFC-8250-AFBEA3766E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F0F-0670-4C2B-8F59-319A7EC8DE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F61-317C-4FFC-8250-AFBEA3766E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F0F-0670-4C2B-8F59-319A7EC8DE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F61-317C-4FFC-8250-AFBEA3766E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295401"/>
            <a:ext cx="4044950" cy="4283075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295401"/>
            <a:ext cx="4044950" cy="42830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Ovr>
    <a:masterClrMapping/>
  </p:clrMapOvr>
  <p:transition spd="med"/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F0F-0670-4C2B-8F59-319A7EC8DE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F61-317C-4FFC-8250-AFBEA3766E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F0F-0670-4C2B-8F59-319A7EC8DE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F61-317C-4FFC-8250-AFBEA3766E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F0F-0670-4C2B-8F59-319A7EC8DE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F61-317C-4FFC-8250-AFBEA3766E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F0F-0670-4C2B-8F59-319A7EC8DE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F61-317C-4FFC-8250-AFBEA3766E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F0F-0670-4C2B-8F59-319A7EC8DE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F61-317C-4FFC-8250-AFBEA3766E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F0F-0670-4C2B-8F59-319A7EC8DE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F61-317C-4FFC-8250-AFBEA3766E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F0F-0670-4C2B-8F59-319A7EC8DE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F61-317C-4FFC-8250-AFBEA3766E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F0F-0670-4C2B-8F59-319A7EC8DE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F61-317C-4FFC-8250-AFBEA3766E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F0F-0670-4C2B-8F59-319A7EC8DE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F61-317C-4FFC-8250-AFBEA3766E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F0F-0670-4C2B-8F59-319A7EC8DE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F61-317C-4FFC-8250-AFBEA3766E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med"/>
  <p:hf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F0F-0670-4C2B-8F59-319A7EC8DE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F61-317C-4FFC-8250-AFBEA3766E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F0F-0670-4C2B-8F59-319A7EC8DE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F61-317C-4FFC-8250-AFBEA3766E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F0F-0670-4C2B-8F59-319A7EC8DE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F61-317C-4FFC-8250-AFBEA3766E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F0F-0670-4C2B-8F59-319A7EC8DE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F61-317C-4FFC-8250-AFBEA3766E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63ACA-4BD2-4C66-A69D-65FDE4C4D9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B151-52F8-4F8D-B0BE-92A1852072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63ACA-4BD2-4C66-A69D-65FDE4C4D9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B151-52F8-4F8D-B0BE-92A1852072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63ACA-4BD2-4C66-A69D-65FDE4C4D9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B151-52F8-4F8D-B0BE-92A1852072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63ACA-4BD2-4C66-A69D-65FDE4C4D9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B151-52F8-4F8D-B0BE-92A1852072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63ACA-4BD2-4C66-A69D-65FDE4C4D9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B151-52F8-4F8D-B0BE-92A1852072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63ACA-4BD2-4C66-A69D-65FDE4C4D9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B151-52F8-4F8D-B0BE-92A1852072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63ACA-4BD2-4C66-A69D-65FDE4C4D9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B151-52F8-4F8D-B0BE-92A1852072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63ACA-4BD2-4C66-A69D-65FDE4C4D9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B151-52F8-4F8D-B0BE-92A1852072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63ACA-4BD2-4C66-A69D-65FDE4C4D9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B151-52F8-4F8D-B0BE-92A1852072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63ACA-4BD2-4C66-A69D-65FDE4C4D9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B151-52F8-4F8D-B0BE-92A1852072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63ACA-4BD2-4C66-A69D-65FDE4C4D9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B151-52F8-4F8D-B0BE-92A1852072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594" y="2551437"/>
            <a:ext cx="7772400" cy="1362075"/>
          </a:xfrm>
        </p:spPr>
        <p:txBody>
          <a:bodyPr anchor="t"/>
          <a:lstStyle>
            <a:lvl1pPr algn="ctr">
              <a:defRPr sz="4000" b="1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46623-788E-DD41-A095-7AF0F2F19F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0EB94-7B2D-8149-8495-A7DFDD5ACB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7346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89" y="6618288"/>
            <a:ext cx="150361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sz="900">
                <a:solidFill>
                  <a:srgbClr val="FFFFFF"/>
                </a:solidFill>
              </a:rPr>
              <a:t>Temp-A.ppt </a:t>
            </a:r>
            <a:fld id="{E1A64485-9809-40DD-BEEB-171FA26EF2A0}" type="datetime1">
              <a:rPr lang="en-US" sz="900">
                <a:solidFill>
                  <a:srgbClr val="FFFFFF"/>
                </a:solidFill>
              </a:rPr>
              <a:pPr eaLnBrk="0" hangingPunct="0"/>
              <a:t>3/20/2017</a:t>
            </a:fld>
            <a:r>
              <a:rPr lang="en-US" sz="900">
                <a:solidFill>
                  <a:srgbClr val="FFFFFF"/>
                </a:solidFill>
              </a:rPr>
              <a:t> </a:t>
            </a:r>
            <a:fld id="{AE199DEF-123C-4E7E-926B-8DB67A866D0A}" type="slidenum">
              <a:rPr lang="en-US" sz="900">
                <a:solidFill>
                  <a:srgbClr val="FFFFFF"/>
                </a:solidFill>
              </a:rPr>
              <a:pPr eaLnBrk="0" hangingPunct="0"/>
              <a:t>‹#›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533400"/>
            <a:ext cx="9144000" cy="1828800"/>
          </a:xfrm>
        </p:spPr>
        <p:txBody>
          <a:bodyPr/>
          <a:lstStyle>
            <a:lvl1pPr algn="ctr">
              <a:defRPr sz="4400">
                <a:solidFill>
                  <a:srgbClr val="063B6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2362200"/>
            <a:ext cx="9144000" cy="685800"/>
          </a:xfrm>
        </p:spPr>
        <p:txBody>
          <a:bodyPr/>
          <a:lstStyle>
            <a:lvl1pPr algn="ctr">
              <a:buNone/>
              <a:defRPr sz="2400" i="1">
                <a:latin typeface="Times"/>
                <a:cs typeface="Time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27" name="Picture 3" descr="E:\My Documents\Brain Health Foundation\Images\BHERI Logo for Presentations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3"/>
          <a:stretch/>
        </p:blipFill>
        <p:spPr bwMode="auto">
          <a:xfrm>
            <a:off x="-1" y="3276600"/>
            <a:ext cx="9144001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89" y="6618288"/>
            <a:ext cx="150361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sz="900">
                <a:solidFill>
                  <a:srgbClr val="FFFFFF"/>
                </a:solidFill>
              </a:rPr>
              <a:t>Temp-A.ppt </a:t>
            </a:r>
            <a:fld id="{3E4A5504-EE4D-4D87-A9AC-DBDEDBA606A9}" type="datetime1">
              <a:rPr lang="en-US" sz="900">
                <a:solidFill>
                  <a:srgbClr val="FFFFFF"/>
                </a:solidFill>
              </a:rPr>
              <a:pPr eaLnBrk="0" hangingPunct="0"/>
              <a:t>3/20/2017</a:t>
            </a:fld>
            <a:r>
              <a:rPr lang="en-US" sz="900">
                <a:solidFill>
                  <a:srgbClr val="FFFFFF"/>
                </a:solidFill>
              </a:rPr>
              <a:t> </a:t>
            </a:r>
            <a:fld id="{C2DE2326-DA06-4F15-AFD0-2198980EFF13}" type="slidenum">
              <a:rPr lang="en-US" sz="900">
                <a:solidFill>
                  <a:srgbClr val="FFFFFF"/>
                </a:solidFill>
              </a:rPr>
              <a:pPr eaLnBrk="0" hangingPunct="0"/>
              <a:t>‹#›</a:t>
            </a:fld>
            <a:endParaRPr lang="en-US" sz="900">
              <a:solidFill>
                <a:srgbClr val="FFFFFF"/>
              </a:solidFill>
            </a:endParaRPr>
          </a:p>
        </p:txBody>
      </p:sp>
      <p:pic>
        <p:nvPicPr>
          <p:cNvPr id="5" name="Picture 13" descr="FISHANDBRAIN.psd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8"/>
          <p:cNvSpPr txBox="1">
            <a:spLocks noChangeArrowheads="1"/>
          </p:cNvSpPr>
          <p:nvPr userDrawn="1"/>
        </p:nvSpPr>
        <p:spPr bwMode="auto">
          <a:xfrm>
            <a:off x="0" y="6415088"/>
            <a:ext cx="9144000" cy="21544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84BEB186-817A-4F55-BB54-42D877FBEA8A}" type="slidenum">
              <a:rPr lang="en-US" sz="800">
                <a:solidFill>
                  <a:srgbClr val="000000"/>
                </a:solidFill>
              </a:rPr>
              <a:pPr algn="ctr" eaLnBrk="0" hangingPunct="0">
                <a:spcBef>
                  <a:spcPct val="50000"/>
                </a:spcBef>
              </a:pPr>
              <a:t>‹#›</a:t>
            </a:fld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130429"/>
            <a:ext cx="9144000" cy="1470025"/>
          </a:xfrm>
        </p:spPr>
        <p:txBody>
          <a:bodyPr/>
          <a:lstStyle>
            <a:lvl1pPr algn="ctr">
              <a:defRPr sz="4400">
                <a:solidFill>
                  <a:srgbClr val="063B6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4" descr="E:\My Documents\Brain Health Foundation\Images\BHERI Logo-centered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6"/>
          <a:stretch/>
        </p:blipFill>
        <p:spPr bwMode="auto">
          <a:xfrm>
            <a:off x="0" y="4473530"/>
            <a:ext cx="9144000" cy="1665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med"/>
  <p:hf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89" y="6618288"/>
            <a:ext cx="150361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sz="900">
                <a:solidFill>
                  <a:srgbClr val="FFFFFF"/>
                </a:solidFill>
              </a:rPr>
              <a:t>Temp-A.ppt </a:t>
            </a:r>
            <a:fld id="{ACACBBCD-3A16-4269-9243-8DD39211CC9E}" type="datetime1">
              <a:rPr lang="en-US" sz="900">
                <a:solidFill>
                  <a:srgbClr val="FFFFFF"/>
                </a:solidFill>
              </a:rPr>
              <a:pPr eaLnBrk="0" hangingPunct="0"/>
              <a:t>3/20/2017</a:t>
            </a:fld>
            <a:r>
              <a:rPr lang="en-US" sz="900">
                <a:solidFill>
                  <a:srgbClr val="FFFFFF"/>
                </a:solidFill>
              </a:rPr>
              <a:t> </a:t>
            </a:r>
            <a:fld id="{D4484DEF-838E-4D71-A517-1DA32CC102CD}" type="slidenum">
              <a:rPr lang="en-US" sz="900">
                <a:solidFill>
                  <a:srgbClr val="FFFFFF"/>
                </a:solidFill>
              </a:rPr>
              <a:pPr eaLnBrk="0" hangingPunct="0"/>
              <a:t>‹#›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3" name="Text Box 18"/>
          <p:cNvSpPr txBox="1">
            <a:spLocks noChangeArrowheads="1"/>
          </p:cNvSpPr>
          <p:nvPr userDrawn="1"/>
        </p:nvSpPr>
        <p:spPr bwMode="auto">
          <a:xfrm>
            <a:off x="0" y="6415088"/>
            <a:ext cx="9144000" cy="21544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57BC6429-9057-4DF9-AB25-64DF578DADCA}" type="slidenum">
              <a:rPr lang="en-US" sz="800">
                <a:solidFill>
                  <a:srgbClr val="000000"/>
                </a:solidFill>
              </a:rPr>
              <a:pPr algn="ctr" eaLnBrk="0" hangingPunct="0">
                <a:spcBef>
                  <a:spcPct val="50000"/>
                </a:spcBef>
              </a:pPr>
              <a:t>‹#›</a:t>
            </a:fld>
            <a:endParaRPr lang="en-US" sz="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hf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500"/>
              </a:spcBef>
              <a:defRPr sz="2200"/>
            </a:lvl1pPr>
            <a:lvl2pPr marL="568325" indent="-225425"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5613" y="1295401"/>
            <a:ext cx="4044950" cy="4283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295401"/>
            <a:ext cx="4044950" cy="4283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500"/>
              </a:spcBef>
              <a:defRPr sz="2200"/>
            </a:lvl1pPr>
            <a:lvl2pPr marL="568325" indent="-225425"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3200">
              <a:solidFill>
                <a:srgbClr val="074889"/>
              </a:solidFill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631026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295401"/>
            <a:ext cx="4044950" cy="4283075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295401"/>
            <a:ext cx="4044950" cy="42830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Ovr>
    <a:masterClrMapping/>
  </p:clrMapOvr>
  <p:transition spd="med"/>
  <p:hf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med"/>
  <p:hf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5613" y="1295401"/>
            <a:ext cx="4044950" cy="4283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295401"/>
            <a:ext cx="4044950" cy="4283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295401"/>
            <a:ext cx="8242300" cy="2065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5613" y="3513142"/>
            <a:ext cx="8242300" cy="2065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  <p:hf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5613" y="1295401"/>
            <a:ext cx="8242300" cy="4283075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</p:spTree>
  </p:cSld>
  <p:clrMapOvr>
    <a:masterClrMapping/>
  </p:clrMapOvr>
  <p:transition spd="med"/>
  <p:hf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6538DBF-2BCD-4692-BAE9-2751052C6FD0}" type="datetime1">
              <a:rPr lang="en-US">
                <a:solidFill>
                  <a:srgbClr val="000000"/>
                </a:solidFill>
              </a:rPr>
              <a:pPr/>
              <a:t>3/20/2017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76200" y="6534149"/>
            <a:ext cx="457200" cy="3238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F7C1F9F-97CF-4B19-BDB3-17B6FBB25B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-76200" y="6534149"/>
            <a:ext cx="457200" cy="3238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2C0184E2-0434-47C5-AA2E-B231E7404C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F0F-0670-4C2B-8F59-319A7EC8DE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F61-317C-4FFC-8250-AFBEA3766E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My Documents\Brain Health Foundation\Images\BHERI Logo-presentation fade left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127532"/>
            <a:ext cx="8458200" cy="6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17" descr="line.jp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990603"/>
            <a:ext cx="9139238" cy="7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219201"/>
            <a:ext cx="8242300" cy="4283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85224" name="Rectangle 8"/>
          <p:cNvSpPr>
            <a:spLocks noChangeArrowheads="1"/>
          </p:cNvSpPr>
          <p:nvPr/>
        </p:nvSpPr>
        <p:spPr bwMode="auto">
          <a:xfrm>
            <a:off x="304806" y="76203"/>
            <a:ext cx="8772525" cy="915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6037" rIns="90487" bIns="46037" anchor="ctr"/>
          <a:lstStyle/>
          <a:p>
            <a:pPr eaLnBrk="0" hangingPunct="0">
              <a:defRPr/>
            </a:pPr>
            <a:r>
              <a:rPr lang="en-US" sz="3400">
                <a:latin typeface="Optima" charset="0"/>
                <a:ea typeface="+mn-ea"/>
              </a:rPr>
              <a:t> </a:t>
            </a:r>
          </a:p>
        </p:txBody>
      </p:sp>
      <p:sp>
        <p:nvSpPr>
          <p:cNvPr id="2185225" name="Rectangle 9"/>
          <p:cNvSpPr>
            <a:spLocks noChangeArrowheads="1"/>
          </p:cNvSpPr>
          <p:nvPr/>
        </p:nvSpPr>
        <p:spPr bwMode="auto">
          <a:xfrm>
            <a:off x="4317711" y="147642"/>
            <a:ext cx="184730" cy="61555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endParaRPr lang="en-US" sz="3400">
              <a:latin typeface="Arial" charset="0"/>
              <a:ea typeface="+mn-ea"/>
            </a:endParaRPr>
          </a:p>
        </p:txBody>
      </p:sp>
      <p:sp>
        <p:nvSpPr>
          <p:cNvPr id="2185228" name="Text Box 12"/>
          <p:cNvSpPr txBox="1">
            <a:spLocks noChangeArrowheads="1"/>
          </p:cNvSpPr>
          <p:nvPr/>
        </p:nvSpPr>
        <p:spPr bwMode="auto">
          <a:xfrm>
            <a:off x="227013" y="227013"/>
            <a:ext cx="8153400" cy="9144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3400">
              <a:latin typeface="Arial" charset="0"/>
              <a:ea typeface="+mn-ea"/>
            </a:endParaRPr>
          </a:p>
        </p:txBody>
      </p:sp>
      <p:sp>
        <p:nvSpPr>
          <p:cNvPr id="2185229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8686800" cy="1219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dist="12700" dir="2700000" algn="ctr" rotWithShape="0">
              <a:schemeClr val="tx1">
                <a:alpha val="87999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185230" name="Rectangle 14"/>
          <p:cNvSpPr>
            <a:spLocks noChangeArrowheads="1"/>
          </p:cNvSpPr>
          <p:nvPr/>
        </p:nvSpPr>
        <p:spPr bwMode="auto">
          <a:xfrm>
            <a:off x="304806" y="76203"/>
            <a:ext cx="8772525" cy="915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6037" rIns="90487" bIns="46037" anchor="ctr"/>
          <a:lstStyle/>
          <a:p>
            <a:pPr eaLnBrk="0" hangingPunct="0">
              <a:defRPr/>
            </a:pPr>
            <a:r>
              <a:rPr lang="en-US" sz="3400">
                <a:latin typeface="Optima" charset="0"/>
                <a:ea typeface="+mn-ea"/>
              </a:rPr>
              <a:t> </a:t>
            </a:r>
          </a:p>
        </p:txBody>
      </p:sp>
      <p:sp>
        <p:nvSpPr>
          <p:cNvPr id="2185231" name="Rectangle 15"/>
          <p:cNvSpPr>
            <a:spLocks noChangeArrowheads="1"/>
          </p:cNvSpPr>
          <p:nvPr/>
        </p:nvSpPr>
        <p:spPr bwMode="auto">
          <a:xfrm>
            <a:off x="4317711" y="147642"/>
            <a:ext cx="184730" cy="61555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endParaRPr lang="en-US" sz="3400">
              <a:latin typeface="Arial" charset="0"/>
              <a:ea typeface="+mn-ea"/>
            </a:endParaRPr>
          </a:p>
        </p:txBody>
      </p:sp>
      <p:sp>
        <p:nvSpPr>
          <p:cNvPr id="2185233" name="Text Box 17"/>
          <p:cNvSpPr txBox="1">
            <a:spLocks noChangeArrowheads="1"/>
          </p:cNvSpPr>
          <p:nvPr/>
        </p:nvSpPr>
        <p:spPr bwMode="auto">
          <a:xfrm>
            <a:off x="304800" y="304804"/>
            <a:ext cx="6019800" cy="61555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3400">
              <a:latin typeface="Arial" charset="0"/>
              <a:ea typeface="+mn-ea"/>
            </a:endParaRPr>
          </a:p>
        </p:txBody>
      </p:sp>
      <p:sp>
        <p:nvSpPr>
          <p:cNvPr id="2185234" name="Text Box 18"/>
          <p:cNvSpPr txBox="1">
            <a:spLocks noChangeArrowheads="1"/>
          </p:cNvSpPr>
          <p:nvPr/>
        </p:nvSpPr>
        <p:spPr bwMode="auto">
          <a:xfrm>
            <a:off x="0" y="6415088"/>
            <a:ext cx="9144000" cy="21544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AFD028F8-BF87-4B9E-8BBE-2A815E64BB8D}" type="slidenum">
              <a:rPr lang="en-US" sz="800">
                <a:solidFill>
                  <a:schemeClr val="bg1"/>
                </a:solidFill>
              </a:rPr>
              <a:pPr algn="ctr" eaLnBrk="0" hangingPunct="0">
                <a:spcBef>
                  <a:spcPct val="50000"/>
                </a:spcBef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51" r:id="rId1"/>
    <p:sldLayoutId id="2147484852" r:id="rId2"/>
    <p:sldLayoutId id="2147484853" r:id="rId3"/>
    <p:sldLayoutId id="2147484837" r:id="rId4"/>
    <p:sldLayoutId id="2147484865" r:id="rId5"/>
    <p:sldLayoutId id="2147484838" r:id="rId6"/>
    <p:sldLayoutId id="2147484839" r:id="rId7"/>
    <p:sldLayoutId id="2147484840" r:id="rId8"/>
    <p:sldLayoutId id="2147484841" r:id="rId9"/>
    <p:sldLayoutId id="2147484842" r:id="rId10"/>
    <p:sldLayoutId id="2147484843" r:id="rId11"/>
    <p:sldLayoutId id="2147484855" r:id="rId12"/>
    <p:sldLayoutId id="2147484856" r:id="rId13"/>
  </p:sldLayoutIdLst>
  <p:transition spd="med"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+mj-lt"/>
          <a:ea typeface="ＭＳ Ｐゴシック" pitchFamily="-28" charset="-128"/>
          <a:cs typeface="ＭＳ Ｐゴシック" pitchFamily="-28" charset="-128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Optima" pitchFamily="-65" charset="0"/>
          <a:ea typeface="ＭＳ Ｐゴシック" pitchFamily="-28" charset="-128"/>
          <a:cs typeface="ＭＳ Ｐゴシック" pitchFamily="-28" charset="-128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Optima" pitchFamily="-65" charset="0"/>
          <a:ea typeface="ＭＳ Ｐゴシック" pitchFamily="-28" charset="-128"/>
          <a:cs typeface="ＭＳ Ｐゴシック" pitchFamily="-28" charset="-128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Optima" pitchFamily="-65" charset="0"/>
          <a:ea typeface="ＭＳ Ｐゴシック" pitchFamily="-28" charset="-128"/>
          <a:cs typeface="ＭＳ Ｐゴシック" pitchFamily="-28" charset="-128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Optima" pitchFamily="-65" charset="0"/>
          <a:ea typeface="ＭＳ Ｐゴシック" pitchFamily="-28" charset="-128"/>
          <a:cs typeface="ＭＳ Ｐゴシック" pitchFamily="-2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74889"/>
          </a:solidFill>
          <a:latin typeface="Optima" pitchFamily="-65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74889"/>
          </a:solidFill>
          <a:latin typeface="Optima" pitchFamily="-65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74889"/>
          </a:solidFill>
          <a:latin typeface="Optima" pitchFamily="-65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74889"/>
          </a:solidFill>
          <a:latin typeface="Optima" pitchFamily="-65" charset="0"/>
        </a:defRPr>
      </a:lvl9pPr>
    </p:titleStyle>
    <p:bodyStyle>
      <a:lvl1pPr marL="292100" indent="-292100" algn="l" rtl="0" fontAlgn="base">
        <a:spcBef>
          <a:spcPts val="1600"/>
        </a:spcBef>
        <a:spcAft>
          <a:spcPct val="0"/>
        </a:spcAft>
        <a:buClr>
          <a:srgbClr val="336699"/>
        </a:buClr>
        <a:buFont typeface="Wingdings" pitchFamily="2" charset="2"/>
        <a:buChar char="w"/>
        <a:defRPr sz="2100">
          <a:solidFill>
            <a:srgbClr val="063B64"/>
          </a:solidFill>
          <a:latin typeface="Optima" pitchFamily="-28" charset="0"/>
          <a:ea typeface="ＭＳ Ｐゴシック" pitchFamily="-28" charset="-128"/>
          <a:cs typeface="ＭＳ Ｐゴシック" pitchFamily="-28" charset="-128"/>
        </a:defRPr>
      </a:lvl1pPr>
      <a:lvl2pPr marL="568325" indent="-171450" algn="l" rtl="0" fontAlgn="base">
        <a:spcBef>
          <a:spcPct val="3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w"/>
        <a:defRPr>
          <a:solidFill>
            <a:schemeClr val="tx1"/>
          </a:solidFill>
          <a:latin typeface="Optima" pitchFamily="-28" charset="0"/>
          <a:ea typeface="ＭＳ Ｐゴシック" pitchFamily="-65" charset="-128"/>
        </a:defRPr>
      </a:lvl2pPr>
      <a:lvl3pPr marL="914400" indent="-173038" algn="l" rtl="0" fontAlgn="base">
        <a:spcBef>
          <a:spcPct val="3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w"/>
        <a:defRPr sz="1400" i="1">
          <a:solidFill>
            <a:schemeClr val="tx1"/>
          </a:solidFill>
          <a:latin typeface="Optima" pitchFamily="-28" charset="0"/>
          <a:ea typeface="ヒラギノ角ゴ Pro W3" charset="-128"/>
          <a:cs typeface="ヒラギノ角ゴ Pro W3" charset="-128"/>
        </a:defRPr>
      </a:lvl3pPr>
      <a:lvl4pPr marL="1260475" indent="-112713" algn="l" rtl="0" fontAlgn="base">
        <a:spcBef>
          <a:spcPct val="3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w"/>
        <a:defRPr sz="1200">
          <a:solidFill>
            <a:schemeClr val="tx1"/>
          </a:solidFill>
          <a:latin typeface="Optima" pitchFamily="-28" charset="0"/>
          <a:ea typeface="ヒラギノ角ゴ Pro W3" charset="-128"/>
        </a:defRPr>
      </a:lvl4pPr>
      <a:lvl5pPr marL="1604963" indent="-12223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w"/>
        <a:defRPr sz="1200" i="1">
          <a:solidFill>
            <a:schemeClr val="tx1"/>
          </a:solidFill>
          <a:latin typeface="Optima" pitchFamily="-28" charset="0"/>
          <a:ea typeface="ヒラギノ角ゴ Pro W3" charset="-128"/>
        </a:defRPr>
      </a:lvl5pPr>
      <a:lvl6pPr marL="2062163" indent="-1222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-65" charset="2"/>
        <a:buChar char="w"/>
        <a:defRPr sz="1200" i="1">
          <a:solidFill>
            <a:schemeClr val="tx1"/>
          </a:solidFill>
          <a:latin typeface="+mn-lt"/>
          <a:ea typeface="ＭＳ Ｐゴシック" pitchFamily="-65" charset="-128"/>
        </a:defRPr>
      </a:lvl6pPr>
      <a:lvl7pPr marL="2519363" indent="-1222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-65" charset="2"/>
        <a:buChar char="w"/>
        <a:defRPr sz="1200" i="1">
          <a:solidFill>
            <a:schemeClr val="tx1"/>
          </a:solidFill>
          <a:latin typeface="+mn-lt"/>
          <a:ea typeface="ＭＳ Ｐゴシック" pitchFamily="-65" charset="-128"/>
        </a:defRPr>
      </a:lvl7pPr>
      <a:lvl8pPr marL="2976563" indent="-1222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-65" charset="2"/>
        <a:buChar char="w"/>
        <a:defRPr sz="1200" i="1">
          <a:solidFill>
            <a:schemeClr val="tx1"/>
          </a:solidFill>
          <a:latin typeface="+mn-lt"/>
          <a:ea typeface="ＭＳ Ｐゴシック" pitchFamily="-65" charset="-128"/>
        </a:defRPr>
      </a:lvl8pPr>
      <a:lvl9pPr marL="3433763" indent="-1222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-65" charset="2"/>
        <a:buChar char="w"/>
        <a:defRPr sz="1200" i="1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My Documents\Brain Health Foundation\Images\BHERI Logo-presentation fade left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127532"/>
            <a:ext cx="8458200" cy="6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17" descr="line.jp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990603"/>
            <a:ext cx="9139238" cy="7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219201"/>
            <a:ext cx="8242300" cy="4283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85224" name="Rectangle 8"/>
          <p:cNvSpPr>
            <a:spLocks noChangeArrowheads="1"/>
          </p:cNvSpPr>
          <p:nvPr/>
        </p:nvSpPr>
        <p:spPr bwMode="auto">
          <a:xfrm>
            <a:off x="304806" y="76203"/>
            <a:ext cx="8772525" cy="915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6037" rIns="90487" bIns="46037" anchor="ctr"/>
          <a:lstStyle/>
          <a:p>
            <a:pPr eaLnBrk="0" hangingPunct="0">
              <a:defRPr/>
            </a:pPr>
            <a:r>
              <a:rPr lang="en-US" sz="3400">
                <a:solidFill>
                  <a:srgbClr val="000000"/>
                </a:solidFill>
                <a:latin typeface="Optima" charset="0"/>
                <a:ea typeface="+mn-ea"/>
              </a:rPr>
              <a:t> </a:t>
            </a:r>
          </a:p>
        </p:txBody>
      </p:sp>
      <p:sp>
        <p:nvSpPr>
          <p:cNvPr id="2185225" name="Rectangle 9"/>
          <p:cNvSpPr>
            <a:spLocks noChangeArrowheads="1"/>
          </p:cNvSpPr>
          <p:nvPr/>
        </p:nvSpPr>
        <p:spPr bwMode="auto">
          <a:xfrm>
            <a:off x="4317711" y="147642"/>
            <a:ext cx="184730" cy="61555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endParaRPr lang="en-US" sz="340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2185228" name="Text Box 12"/>
          <p:cNvSpPr txBox="1">
            <a:spLocks noChangeArrowheads="1"/>
          </p:cNvSpPr>
          <p:nvPr/>
        </p:nvSpPr>
        <p:spPr bwMode="auto">
          <a:xfrm>
            <a:off x="227013" y="227013"/>
            <a:ext cx="8153400" cy="9144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340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2185229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8686800" cy="1219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dist="12700" dir="2700000" algn="ctr" rotWithShape="0">
              <a:schemeClr val="tx1">
                <a:alpha val="87999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185230" name="Rectangle 14"/>
          <p:cNvSpPr>
            <a:spLocks noChangeArrowheads="1"/>
          </p:cNvSpPr>
          <p:nvPr/>
        </p:nvSpPr>
        <p:spPr bwMode="auto">
          <a:xfrm>
            <a:off x="304806" y="76203"/>
            <a:ext cx="8772525" cy="915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6037" rIns="90487" bIns="46037" anchor="ctr"/>
          <a:lstStyle/>
          <a:p>
            <a:pPr eaLnBrk="0" hangingPunct="0">
              <a:defRPr/>
            </a:pPr>
            <a:r>
              <a:rPr lang="en-US" sz="3400">
                <a:solidFill>
                  <a:srgbClr val="000000"/>
                </a:solidFill>
                <a:latin typeface="Optima" charset="0"/>
                <a:ea typeface="+mn-ea"/>
              </a:rPr>
              <a:t> </a:t>
            </a:r>
          </a:p>
        </p:txBody>
      </p:sp>
      <p:sp>
        <p:nvSpPr>
          <p:cNvPr id="2185231" name="Rectangle 15"/>
          <p:cNvSpPr>
            <a:spLocks noChangeArrowheads="1"/>
          </p:cNvSpPr>
          <p:nvPr/>
        </p:nvSpPr>
        <p:spPr bwMode="auto">
          <a:xfrm>
            <a:off x="4317711" y="147642"/>
            <a:ext cx="184730" cy="61555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endParaRPr lang="en-US" sz="340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2185233" name="Text Box 17"/>
          <p:cNvSpPr txBox="1">
            <a:spLocks noChangeArrowheads="1"/>
          </p:cNvSpPr>
          <p:nvPr/>
        </p:nvSpPr>
        <p:spPr bwMode="auto">
          <a:xfrm>
            <a:off x="304800" y="304804"/>
            <a:ext cx="6019800" cy="61555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340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2185234" name="Text Box 18"/>
          <p:cNvSpPr txBox="1">
            <a:spLocks noChangeArrowheads="1"/>
          </p:cNvSpPr>
          <p:nvPr/>
        </p:nvSpPr>
        <p:spPr bwMode="auto">
          <a:xfrm>
            <a:off x="0" y="6415088"/>
            <a:ext cx="9144000" cy="21544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AFD028F8-BF87-4B9E-8BBE-2A815E64BB8D}" type="slidenum">
              <a:rPr lang="en-US" sz="800">
                <a:solidFill>
                  <a:srgbClr val="FFFFFF"/>
                </a:solidFill>
              </a:rPr>
              <a:pPr algn="ctr" eaLnBrk="0" hangingPunct="0">
                <a:spcBef>
                  <a:spcPct val="50000"/>
                </a:spcBef>
              </a:pPr>
              <a:t>‹#›</a:t>
            </a:fld>
            <a:endParaRPr lang="en-US" sz="80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91" r:id="rId1"/>
    <p:sldLayoutId id="2147484992" r:id="rId2"/>
    <p:sldLayoutId id="2147484993" r:id="rId3"/>
    <p:sldLayoutId id="2147484994" r:id="rId4"/>
    <p:sldLayoutId id="2147484995" r:id="rId5"/>
    <p:sldLayoutId id="2147484996" r:id="rId6"/>
    <p:sldLayoutId id="2147484997" r:id="rId7"/>
    <p:sldLayoutId id="2147484998" r:id="rId8"/>
    <p:sldLayoutId id="2147484999" r:id="rId9"/>
    <p:sldLayoutId id="2147485000" r:id="rId10"/>
    <p:sldLayoutId id="2147485001" r:id="rId11"/>
    <p:sldLayoutId id="2147485002" r:id="rId12"/>
    <p:sldLayoutId id="2147485003" r:id="rId13"/>
  </p:sldLayoutIdLst>
  <p:transition spd="med"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+mj-lt"/>
          <a:ea typeface="ＭＳ Ｐゴシック" pitchFamily="-28" charset="-128"/>
          <a:cs typeface="ＭＳ Ｐゴシック" pitchFamily="-28" charset="-128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Optima" pitchFamily="-65" charset="0"/>
          <a:ea typeface="ＭＳ Ｐゴシック" pitchFamily="-28" charset="-128"/>
          <a:cs typeface="ＭＳ Ｐゴシック" pitchFamily="-28" charset="-128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Optima" pitchFamily="-65" charset="0"/>
          <a:ea typeface="ＭＳ Ｐゴシック" pitchFamily="-28" charset="-128"/>
          <a:cs typeface="ＭＳ Ｐゴシック" pitchFamily="-28" charset="-128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Optima" pitchFamily="-65" charset="0"/>
          <a:ea typeface="ＭＳ Ｐゴシック" pitchFamily="-28" charset="-128"/>
          <a:cs typeface="ＭＳ Ｐゴシック" pitchFamily="-28" charset="-128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Optima" pitchFamily="-65" charset="0"/>
          <a:ea typeface="ＭＳ Ｐゴシック" pitchFamily="-28" charset="-128"/>
          <a:cs typeface="ＭＳ Ｐゴシック" pitchFamily="-2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74889"/>
          </a:solidFill>
          <a:latin typeface="Optima" pitchFamily="-65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74889"/>
          </a:solidFill>
          <a:latin typeface="Optima" pitchFamily="-65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74889"/>
          </a:solidFill>
          <a:latin typeface="Optima" pitchFamily="-65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74889"/>
          </a:solidFill>
          <a:latin typeface="Optima" pitchFamily="-65" charset="0"/>
        </a:defRPr>
      </a:lvl9pPr>
    </p:titleStyle>
    <p:bodyStyle>
      <a:lvl1pPr marL="292100" indent="-292100" algn="l" rtl="0" fontAlgn="base">
        <a:spcBef>
          <a:spcPts val="1600"/>
        </a:spcBef>
        <a:spcAft>
          <a:spcPct val="0"/>
        </a:spcAft>
        <a:buClr>
          <a:srgbClr val="336699"/>
        </a:buClr>
        <a:buFont typeface="Wingdings" pitchFamily="2" charset="2"/>
        <a:buChar char="w"/>
        <a:defRPr sz="2100">
          <a:solidFill>
            <a:srgbClr val="063B64"/>
          </a:solidFill>
          <a:latin typeface="Optima" pitchFamily="-28" charset="0"/>
          <a:ea typeface="ＭＳ Ｐゴシック" pitchFamily="-28" charset="-128"/>
          <a:cs typeface="ＭＳ Ｐゴシック" pitchFamily="-28" charset="-128"/>
        </a:defRPr>
      </a:lvl1pPr>
      <a:lvl2pPr marL="568325" indent="-171450" algn="l" rtl="0" fontAlgn="base">
        <a:spcBef>
          <a:spcPct val="3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w"/>
        <a:defRPr>
          <a:solidFill>
            <a:schemeClr val="tx1"/>
          </a:solidFill>
          <a:latin typeface="Optima" pitchFamily="-28" charset="0"/>
          <a:ea typeface="ＭＳ Ｐゴシック" pitchFamily="-65" charset="-128"/>
        </a:defRPr>
      </a:lvl2pPr>
      <a:lvl3pPr marL="914400" indent="-173038" algn="l" rtl="0" fontAlgn="base">
        <a:spcBef>
          <a:spcPct val="3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w"/>
        <a:defRPr sz="1400" i="1">
          <a:solidFill>
            <a:schemeClr val="tx1"/>
          </a:solidFill>
          <a:latin typeface="Optima" pitchFamily="-28" charset="0"/>
          <a:ea typeface="ヒラギノ角ゴ Pro W3" charset="-128"/>
          <a:cs typeface="ヒラギノ角ゴ Pro W3" charset="-128"/>
        </a:defRPr>
      </a:lvl3pPr>
      <a:lvl4pPr marL="1260475" indent="-112713" algn="l" rtl="0" fontAlgn="base">
        <a:spcBef>
          <a:spcPct val="3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w"/>
        <a:defRPr sz="1200">
          <a:solidFill>
            <a:schemeClr val="tx1"/>
          </a:solidFill>
          <a:latin typeface="Optima" pitchFamily="-28" charset="0"/>
          <a:ea typeface="ヒラギノ角ゴ Pro W3" charset="-128"/>
        </a:defRPr>
      </a:lvl4pPr>
      <a:lvl5pPr marL="1604963" indent="-12223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w"/>
        <a:defRPr sz="1200" i="1">
          <a:solidFill>
            <a:schemeClr val="tx1"/>
          </a:solidFill>
          <a:latin typeface="Optima" pitchFamily="-28" charset="0"/>
          <a:ea typeface="ヒラギノ角ゴ Pro W3" charset="-128"/>
        </a:defRPr>
      </a:lvl5pPr>
      <a:lvl6pPr marL="2062163" indent="-1222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-65" charset="2"/>
        <a:buChar char="w"/>
        <a:defRPr sz="1200" i="1">
          <a:solidFill>
            <a:schemeClr val="tx1"/>
          </a:solidFill>
          <a:latin typeface="+mn-lt"/>
          <a:ea typeface="ＭＳ Ｐゴシック" pitchFamily="-65" charset="-128"/>
        </a:defRPr>
      </a:lvl6pPr>
      <a:lvl7pPr marL="2519363" indent="-1222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-65" charset="2"/>
        <a:buChar char="w"/>
        <a:defRPr sz="1200" i="1">
          <a:solidFill>
            <a:schemeClr val="tx1"/>
          </a:solidFill>
          <a:latin typeface="+mn-lt"/>
          <a:ea typeface="ＭＳ Ｐゴシック" pitchFamily="-65" charset="-128"/>
        </a:defRPr>
      </a:lvl7pPr>
      <a:lvl8pPr marL="2976563" indent="-1222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-65" charset="2"/>
        <a:buChar char="w"/>
        <a:defRPr sz="1200" i="1">
          <a:solidFill>
            <a:schemeClr val="tx1"/>
          </a:solidFill>
          <a:latin typeface="+mn-lt"/>
          <a:ea typeface="ＭＳ Ｐゴシック" pitchFamily="-65" charset="-128"/>
        </a:defRPr>
      </a:lvl8pPr>
      <a:lvl9pPr marL="3433763" indent="-1222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-65" charset="2"/>
        <a:buChar char="w"/>
        <a:defRPr sz="1200" i="1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My Documents\Brain Health Foundation\Images\BHERI Logo-presentation fade left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127532"/>
            <a:ext cx="8458200" cy="6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17" descr="line.jp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990603"/>
            <a:ext cx="9139238" cy="7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219201"/>
            <a:ext cx="8242300" cy="4283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85224" name="Rectangle 8"/>
          <p:cNvSpPr>
            <a:spLocks noChangeArrowheads="1"/>
          </p:cNvSpPr>
          <p:nvPr/>
        </p:nvSpPr>
        <p:spPr bwMode="auto">
          <a:xfrm>
            <a:off x="304806" y="76203"/>
            <a:ext cx="8772525" cy="915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6037" rIns="90487" bIns="46037" anchor="ctr"/>
          <a:lstStyle/>
          <a:p>
            <a:pPr eaLnBrk="0" hangingPunct="0">
              <a:defRPr/>
            </a:pPr>
            <a:r>
              <a:rPr lang="en-US" sz="3400">
                <a:solidFill>
                  <a:srgbClr val="000000"/>
                </a:solidFill>
                <a:latin typeface="Optima" charset="0"/>
              </a:rPr>
              <a:t> </a:t>
            </a:r>
          </a:p>
        </p:txBody>
      </p:sp>
      <p:sp>
        <p:nvSpPr>
          <p:cNvPr id="2185225" name="Rectangle 9"/>
          <p:cNvSpPr>
            <a:spLocks noChangeArrowheads="1"/>
          </p:cNvSpPr>
          <p:nvPr/>
        </p:nvSpPr>
        <p:spPr bwMode="auto">
          <a:xfrm>
            <a:off x="4317711" y="147642"/>
            <a:ext cx="184730" cy="61555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endParaRPr lang="en-US" sz="3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85228" name="Text Box 12"/>
          <p:cNvSpPr txBox="1">
            <a:spLocks noChangeArrowheads="1"/>
          </p:cNvSpPr>
          <p:nvPr/>
        </p:nvSpPr>
        <p:spPr bwMode="auto">
          <a:xfrm>
            <a:off x="227013" y="227013"/>
            <a:ext cx="8153400" cy="9144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3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85229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8686800" cy="1219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dist="12700" dir="2700000" algn="ctr" rotWithShape="0">
              <a:schemeClr val="tx1">
                <a:alpha val="87999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185230" name="Rectangle 14"/>
          <p:cNvSpPr>
            <a:spLocks noChangeArrowheads="1"/>
          </p:cNvSpPr>
          <p:nvPr/>
        </p:nvSpPr>
        <p:spPr bwMode="auto">
          <a:xfrm>
            <a:off x="304806" y="76203"/>
            <a:ext cx="8772525" cy="915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6037" rIns="90487" bIns="46037" anchor="ctr"/>
          <a:lstStyle/>
          <a:p>
            <a:pPr eaLnBrk="0" hangingPunct="0">
              <a:defRPr/>
            </a:pPr>
            <a:r>
              <a:rPr lang="en-US" sz="3400">
                <a:solidFill>
                  <a:srgbClr val="000000"/>
                </a:solidFill>
                <a:latin typeface="Optima" charset="0"/>
              </a:rPr>
              <a:t> </a:t>
            </a:r>
          </a:p>
        </p:txBody>
      </p:sp>
      <p:sp>
        <p:nvSpPr>
          <p:cNvPr id="2185231" name="Rectangle 15"/>
          <p:cNvSpPr>
            <a:spLocks noChangeArrowheads="1"/>
          </p:cNvSpPr>
          <p:nvPr/>
        </p:nvSpPr>
        <p:spPr bwMode="auto">
          <a:xfrm>
            <a:off x="4317711" y="147642"/>
            <a:ext cx="184730" cy="61555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endParaRPr lang="en-US" sz="3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85233" name="Text Box 17"/>
          <p:cNvSpPr txBox="1">
            <a:spLocks noChangeArrowheads="1"/>
          </p:cNvSpPr>
          <p:nvPr/>
        </p:nvSpPr>
        <p:spPr bwMode="auto">
          <a:xfrm>
            <a:off x="304800" y="304804"/>
            <a:ext cx="6019800" cy="61555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3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85234" name="Text Box 18"/>
          <p:cNvSpPr txBox="1">
            <a:spLocks noChangeArrowheads="1"/>
          </p:cNvSpPr>
          <p:nvPr/>
        </p:nvSpPr>
        <p:spPr bwMode="auto">
          <a:xfrm>
            <a:off x="0" y="6415088"/>
            <a:ext cx="9144000" cy="21544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AFD028F8-BF87-4B9E-8BBE-2A815E64BB8D}" type="slidenum">
              <a:rPr lang="en-US" sz="800">
                <a:solidFill>
                  <a:srgbClr val="FFFFFF"/>
                </a:solidFill>
              </a:rPr>
              <a:pPr algn="ctr" eaLnBrk="0" hangingPunct="0">
                <a:spcBef>
                  <a:spcPct val="50000"/>
                </a:spcBef>
              </a:pPr>
              <a:t>‹#›</a:t>
            </a:fld>
            <a:endParaRPr lang="en-US" sz="80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06" r:id="rId1"/>
    <p:sldLayoutId id="2147485007" r:id="rId2"/>
    <p:sldLayoutId id="2147485008" r:id="rId3"/>
    <p:sldLayoutId id="2147485009" r:id="rId4"/>
    <p:sldLayoutId id="2147485010" r:id="rId5"/>
    <p:sldLayoutId id="2147485011" r:id="rId6"/>
    <p:sldLayoutId id="2147485012" r:id="rId7"/>
    <p:sldLayoutId id="2147485013" r:id="rId8"/>
    <p:sldLayoutId id="2147485014" r:id="rId9"/>
    <p:sldLayoutId id="2147485015" r:id="rId10"/>
    <p:sldLayoutId id="2147485016" r:id="rId11"/>
    <p:sldLayoutId id="2147485017" r:id="rId12"/>
    <p:sldLayoutId id="2147485018" r:id="rId13"/>
  </p:sldLayoutIdLst>
  <p:transition spd="med"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+mj-lt"/>
          <a:ea typeface="ＭＳ Ｐゴシック" pitchFamily="-28" charset="-128"/>
          <a:cs typeface="ＭＳ Ｐゴシック" pitchFamily="-28" charset="-128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Optima" pitchFamily="-65" charset="0"/>
          <a:ea typeface="ＭＳ Ｐゴシック" pitchFamily="-28" charset="-128"/>
          <a:cs typeface="ＭＳ Ｐゴシック" pitchFamily="-28" charset="-128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Optima" pitchFamily="-65" charset="0"/>
          <a:ea typeface="ＭＳ Ｐゴシック" pitchFamily="-28" charset="-128"/>
          <a:cs typeface="ＭＳ Ｐゴシック" pitchFamily="-28" charset="-128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Optima" pitchFamily="-65" charset="0"/>
          <a:ea typeface="ＭＳ Ｐゴシック" pitchFamily="-28" charset="-128"/>
          <a:cs typeface="ＭＳ Ｐゴシック" pitchFamily="-28" charset="-128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Optima" pitchFamily="-65" charset="0"/>
          <a:ea typeface="ＭＳ Ｐゴシック" pitchFamily="-28" charset="-128"/>
          <a:cs typeface="ＭＳ Ｐゴシック" pitchFamily="-2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74889"/>
          </a:solidFill>
          <a:latin typeface="Optima" pitchFamily="-65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74889"/>
          </a:solidFill>
          <a:latin typeface="Optima" pitchFamily="-65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74889"/>
          </a:solidFill>
          <a:latin typeface="Optima" pitchFamily="-65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74889"/>
          </a:solidFill>
          <a:latin typeface="Optima" pitchFamily="-65" charset="0"/>
        </a:defRPr>
      </a:lvl9pPr>
    </p:titleStyle>
    <p:bodyStyle>
      <a:lvl1pPr marL="292100" indent="-292100" algn="l" rtl="0" fontAlgn="base">
        <a:spcBef>
          <a:spcPts val="1600"/>
        </a:spcBef>
        <a:spcAft>
          <a:spcPct val="0"/>
        </a:spcAft>
        <a:buClr>
          <a:srgbClr val="336699"/>
        </a:buClr>
        <a:buFont typeface="Wingdings" pitchFamily="2" charset="2"/>
        <a:buChar char="w"/>
        <a:defRPr sz="2100">
          <a:solidFill>
            <a:srgbClr val="063B64"/>
          </a:solidFill>
          <a:latin typeface="Optima" pitchFamily="-28" charset="0"/>
          <a:ea typeface="ＭＳ Ｐゴシック" pitchFamily="-28" charset="-128"/>
          <a:cs typeface="ＭＳ Ｐゴシック" pitchFamily="-28" charset="-128"/>
        </a:defRPr>
      </a:lvl1pPr>
      <a:lvl2pPr marL="568325" indent="-171450" algn="l" rtl="0" fontAlgn="base">
        <a:spcBef>
          <a:spcPct val="3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w"/>
        <a:defRPr>
          <a:solidFill>
            <a:schemeClr val="tx1"/>
          </a:solidFill>
          <a:latin typeface="Optima" pitchFamily="-28" charset="0"/>
          <a:ea typeface="ＭＳ Ｐゴシック" pitchFamily="-65" charset="-128"/>
        </a:defRPr>
      </a:lvl2pPr>
      <a:lvl3pPr marL="914400" indent="-173038" algn="l" rtl="0" fontAlgn="base">
        <a:spcBef>
          <a:spcPct val="3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w"/>
        <a:defRPr sz="1400" i="1">
          <a:solidFill>
            <a:schemeClr val="tx1"/>
          </a:solidFill>
          <a:latin typeface="Optima" pitchFamily="-28" charset="0"/>
          <a:ea typeface="ヒラギノ角ゴ Pro W3" charset="-128"/>
          <a:cs typeface="ヒラギノ角ゴ Pro W3" charset="-128"/>
        </a:defRPr>
      </a:lvl3pPr>
      <a:lvl4pPr marL="1260475" indent="-112713" algn="l" rtl="0" fontAlgn="base">
        <a:spcBef>
          <a:spcPct val="3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w"/>
        <a:defRPr sz="1200">
          <a:solidFill>
            <a:schemeClr val="tx1"/>
          </a:solidFill>
          <a:latin typeface="Optima" pitchFamily="-28" charset="0"/>
          <a:ea typeface="ヒラギノ角ゴ Pro W3" charset="-128"/>
        </a:defRPr>
      </a:lvl4pPr>
      <a:lvl5pPr marL="1604963" indent="-12223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w"/>
        <a:defRPr sz="1200" i="1">
          <a:solidFill>
            <a:schemeClr val="tx1"/>
          </a:solidFill>
          <a:latin typeface="Optima" pitchFamily="-28" charset="0"/>
          <a:ea typeface="ヒラギノ角ゴ Pro W3" charset="-128"/>
        </a:defRPr>
      </a:lvl5pPr>
      <a:lvl6pPr marL="2062163" indent="-1222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-65" charset="2"/>
        <a:buChar char="w"/>
        <a:defRPr sz="1200" i="1">
          <a:solidFill>
            <a:schemeClr val="tx1"/>
          </a:solidFill>
          <a:latin typeface="+mn-lt"/>
          <a:ea typeface="ＭＳ Ｐゴシック" pitchFamily="-65" charset="-128"/>
        </a:defRPr>
      </a:lvl6pPr>
      <a:lvl7pPr marL="2519363" indent="-1222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-65" charset="2"/>
        <a:buChar char="w"/>
        <a:defRPr sz="1200" i="1">
          <a:solidFill>
            <a:schemeClr val="tx1"/>
          </a:solidFill>
          <a:latin typeface="+mn-lt"/>
          <a:ea typeface="ＭＳ Ｐゴシック" pitchFamily="-65" charset="-128"/>
        </a:defRPr>
      </a:lvl7pPr>
      <a:lvl8pPr marL="2976563" indent="-1222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-65" charset="2"/>
        <a:buChar char="w"/>
        <a:defRPr sz="1200" i="1">
          <a:solidFill>
            <a:schemeClr val="tx1"/>
          </a:solidFill>
          <a:latin typeface="+mn-lt"/>
          <a:ea typeface="ＭＳ Ｐゴシック" pitchFamily="-65" charset="-128"/>
        </a:defRPr>
      </a:lvl8pPr>
      <a:lvl9pPr marL="3433763" indent="-1222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-65" charset="2"/>
        <a:buChar char="w"/>
        <a:defRPr sz="1200" i="1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E:\My Documents\Brain Health Foundation\Images\BHERI Logo-presentation fade left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127532"/>
            <a:ext cx="8458200" cy="6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17" descr="line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1203327"/>
            <a:ext cx="9139238" cy="7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431925"/>
            <a:ext cx="8242300" cy="4283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85224" name="Rectangle 8"/>
          <p:cNvSpPr>
            <a:spLocks noChangeArrowheads="1"/>
          </p:cNvSpPr>
          <p:nvPr/>
        </p:nvSpPr>
        <p:spPr bwMode="auto">
          <a:xfrm>
            <a:off x="304806" y="76203"/>
            <a:ext cx="8772525" cy="915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6037" rIns="90487" bIns="46037" anchor="ctr"/>
          <a:lstStyle/>
          <a:p>
            <a:pPr eaLnBrk="0" hangingPunct="0">
              <a:defRPr/>
            </a:pPr>
            <a:r>
              <a:rPr lang="en-US" sz="3400">
                <a:solidFill>
                  <a:srgbClr val="000000"/>
                </a:solidFill>
                <a:latin typeface="Optima" charset="0"/>
              </a:rPr>
              <a:t> </a:t>
            </a:r>
          </a:p>
        </p:txBody>
      </p:sp>
      <p:sp>
        <p:nvSpPr>
          <p:cNvPr id="2185225" name="Rectangle 9"/>
          <p:cNvSpPr>
            <a:spLocks noChangeArrowheads="1"/>
          </p:cNvSpPr>
          <p:nvPr/>
        </p:nvSpPr>
        <p:spPr bwMode="auto">
          <a:xfrm>
            <a:off x="4317711" y="147642"/>
            <a:ext cx="184730" cy="61555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endParaRPr lang="en-US" sz="3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85228" name="Text Box 12"/>
          <p:cNvSpPr txBox="1">
            <a:spLocks noChangeArrowheads="1"/>
          </p:cNvSpPr>
          <p:nvPr/>
        </p:nvSpPr>
        <p:spPr bwMode="auto">
          <a:xfrm>
            <a:off x="227013" y="227013"/>
            <a:ext cx="8153400" cy="9144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3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85229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8686800" cy="1219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dist="12700" dir="2700000" algn="ctr" rotWithShape="0">
              <a:schemeClr val="tx1">
                <a:alpha val="87999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185230" name="Rectangle 14"/>
          <p:cNvSpPr>
            <a:spLocks noChangeArrowheads="1"/>
          </p:cNvSpPr>
          <p:nvPr/>
        </p:nvSpPr>
        <p:spPr bwMode="auto">
          <a:xfrm>
            <a:off x="304806" y="76203"/>
            <a:ext cx="8772525" cy="915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6037" rIns="90487" bIns="46037" anchor="ctr"/>
          <a:lstStyle/>
          <a:p>
            <a:pPr eaLnBrk="0" hangingPunct="0">
              <a:defRPr/>
            </a:pPr>
            <a:r>
              <a:rPr lang="en-US" sz="3400">
                <a:solidFill>
                  <a:srgbClr val="000000"/>
                </a:solidFill>
                <a:latin typeface="Optima" charset="0"/>
              </a:rPr>
              <a:t> </a:t>
            </a:r>
          </a:p>
        </p:txBody>
      </p:sp>
      <p:sp>
        <p:nvSpPr>
          <p:cNvPr id="2185231" name="Rectangle 15"/>
          <p:cNvSpPr>
            <a:spLocks noChangeArrowheads="1"/>
          </p:cNvSpPr>
          <p:nvPr/>
        </p:nvSpPr>
        <p:spPr bwMode="auto">
          <a:xfrm>
            <a:off x="4317711" y="147642"/>
            <a:ext cx="184730" cy="61555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endParaRPr lang="en-US" sz="3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85233" name="Text Box 17"/>
          <p:cNvSpPr txBox="1">
            <a:spLocks noChangeArrowheads="1"/>
          </p:cNvSpPr>
          <p:nvPr/>
        </p:nvSpPr>
        <p:spPr bwMode="auto">
          <a:xfrm>
            <a:off x="304800" y="304804"/>
            <a:ext cx="6019800" cy="61555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3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85234" name="Text Box 18"/>
          <p:cNvSpPr txBox="1">
            <a:spLocks noChangeArrowheads="1"/>
          </p:cNvSpPr>
          <p:nvPr/>
        </p:nvSpPr>
        <p:spPr bwMode="auto">
          <a:xfrm>
            <a:off x="0" y="6415088"/>
            <a:ext cx="9144000" cy="21544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F6AA58AB-085E-4FDF-B14E-6172B3E45512}" type="slidenum">
              <a:rPr lang="en-US" sz="800">
                <a:solidFill>
                  <a:srgbClr val="FFFFFF"/>
                </a:solidFill>
              </a:rPr>
              <a:pPr algn="ctr" eaLnBrk="0" hangingPunct="0">
                <a:spcBef>
                  <a:spcPct val="50000"/>
                </a:spcBef>
              </a:pPr>
              <a:t>‹#›</a:t>
            </a:fld>
            <a:endParaRPr lang="en-US" sz="80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21" r:id="rId1"/>
    <p:sldLayoutId id="2147485022" r:id="rId2"/>
    <p:sldLayoutId id="2147485023" r:id="rId3"/>
    <p:sldLayoutId id="2147485024" r:id="rId4"/>
    <p:sldLayoutId id="2147485025" r:id="rId5"/>
    <p:sldLayoutId id="2147485026" r:id="rId6"/>
    <p:sldLayoutId id="2147485027" r:id="rId7"/>
    <p:sldLayoutId id="2147485028" r:id="rId8"/>
    <p:sldLayoutId id="2147485029" r:id="rId9"/>
    <p:sldLayoutId id="2147485030" r:id="rId10"/>
    <p:sldLayoutId id="2147485031" r:id="rId11"/>
    <p:sldLayoutId id="2147485032" r:id="rId12"/>
  </p:sldLayoutIdLst>
  <p:transition spd="med">
    <p:wipe dir="r"/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rgbClr val="336699"/>
          </a:solidFill>
          <a:latin typeface="+mj-lt"/>
          <a:ea typeface="ＭＳ Ｐゴシック" pitchFamily="-28" charset="-128"/>
          <a:cs typeface="ＭＳ Ｐゴシック" pitchFamily="-28" charset="-128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rgbClr val="336699"/>
          </a:solidFill>
          <a:latin typeface="Optima" pitchFamily="-65" charset="0"/>
          <a:ea typeface="ＭＳ Ｐゴシック" pitchFamily="-28" charset="-128"/>
          <a:cs typeface="ＭＳ Ｐゴシック" pitchFamily="-28" charset="-128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rgbClr val="336699"/>
          </a:solidFill>
          <a:latin typeface="Optima" pitchFamily="-65" charset="0"/>
          <a:ea typeface="ＭＳ Ｐゴシック" pitchFamily="-28" charset="-128"/>
          <a:cs typeface="ＭＳ Ｐゴシック" pitchFamily="-28" charset="-128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rgbClr val="336699"/>
          </a:solidFill>
          <a:latin typeface="Optima" pitchFamily="-65" charset="0"/>
          <a:ea typeface="ＭＳ Ｐゴシック" pitchFamily="-28" charset="-128"/>
          <a:cs typeface="ＭＳ Ｐゴシック" pitchFamily="-28" charset="-128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rgbClr val="336699"/>
          </a:solidFill>
          <a:latin typeface="Optima" pitchFamily="-65" charset="0"/>
          <a:ea typeface="ＭＳ Ｐゴシック" pitchFamily="-28" charset="-128"/>
          <a:cs typeface="ＭＳ Ｐゴシック" pitchFamily="-2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74889"/>
          </a:solidFill>
          <a:latin typeface="Optima" pitchFamily="-65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74889"/>
          </a:solidFill>
          <a:latin typeface="Optima" pitchFamily="-65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74889"/>
          </a:solidFill>
          <a:latin typeface="Optima" pitchFamily="-65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74889"/>
          </a:solidFill>
          <a:latin typeface="Optima" pitchFamily="-65" charset="0"/>
        </a:defRPr>
      </a:lvl9pPr>
    </p:titleStyle>
    <p:bodyStyle>
      <a:lvl1pPr marL="292100" indent="-292100" algn="l" rtl="0" fontAlgn="base">
        <a:spcBef>
          <a:spcPts val="1600"/>
        </a:spcBef>
        <a:spcAft>
          <a:spcPct val="0"/>
        </a:spcAft>
        <a:buClr>
          <a:srgbClr val="336699"/>
        </a:buClr>
        <a:buFont typeface="Wingdings" pitchFamily="2" charset="2"/>
        <a:buChar char="w"/>
        <a:defRPr sz="2200">
          <a:solidFill>
            <a:srgbClr val="063B64"/>
          </a:solidFill>
          <a:latin typeface="Optima" pitchFamily="-28" charset="0"/>
          <a:ea typeface="ＭＳ Ｐゴシック" pitchFamily="-28" charset="-128"/>
          <a:cs typeface="ＭＳ Ｐゴシック" pitchFamily="-28" charset="-128"/>
        </a:defRPr>
      </a:lvl1pPr>
      <a:lvl2pPr marL="568325" indent="-276225" algn="l" rtl="0" fontAlgn="base">
        <a:spcBef>
          <a:spcPct val="3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w"/>
        <a:defRPr sz="2000">
          <a:solidFill>
            <a:schemeClr val="tx1"/>
          </a:solidFill>
          <a:latin typeface="Optima" pitchFamily="-28" charset="0"/>
          <a:ea typeface="ＭＳ Ｐゴシック" pitchFamily="-65" charset="-128"/>
        </a:defRPr>
      </a:lvl2pPr>
      <a:lvl3pPr marL="914400" indent="-173038" algn="l" rtl="0" fontAlgn="base">
        <a:spcBef>
          <a:spcPct val="3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w"/>
        <a:defRPr sz="1400" i="1">
          <a:solidFill>
            <a:schemeClr val="tx1"/>
          </a:solidFill>
          <a:latin typeface="Optima" pitchFamily="-28" charset="0"/>
          <a:ea typeface="ヒラギノ角ゴ Pro W3" charset="-128"/>
          <a:cs typeface="ヒラギノ角ゴ Pro W3" charset="-128"/>
        </a:defRPr>
      </a:lvl3pPr>
      <a:lvl4pPr marL="1260475" indent="-112713" algn="l" rtl="0" fontAlgn="base">
        <a:spcBef>
          <a:spcPct val="3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w"/>
        <a:defRPr sz="1200">
          <a:solidFill>
            <a:schemeClr val="tx1"/>
          </a:solidFill>
          <a:latin typeface="Optima" pitchFamily="-28" charset="0"/>
          <a:ea typeface="ヒラギノ角ゴ Pro W3" charset="-128"/>
        </a:defRPr>
      </a:lvl4pPr>
      <a:lvl5pPr marL="1604963" indent="-12223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w"/>
        <a:defRPr sz="1200" i="1">
          <a:solidFill>
            <a:schemeClr val="tx1"/>
          </a:solidFill>
          <a:latin typeface="Optima" pitchFamily="-28" charset="0"/>
          <a:ea typeface="ヒラギノ角ゴ Pro W3" charset="-128"/>
        </a:defRPr>
      </a:lvl5pPr>
      <a:lvl6pPr marL="2062163" indent="-1222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-65" charset="2"/>
        <a:buChar char="w"/>
        <a:defRPr sz="1200" i="1">
          <a:solidFill>
            <a:schemeClr val="tx1"/>
          </a:solidFill>
          <a:latin typeface="+mn-lt"/>
          <a:ea typeface="ＭＳ Ｐゴシック" pitchFamily="-65" charset="-128"/>
        </a:defRPr>
      </a:lvl6pPr>
      <a:lvl7pPr marL="2519363" indent="-1222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-65" charset="2"/>
        <a:buChar char="w"/>
        <a:defRPr sz="1200" i="1">
          <a:solidFill>
            <a:schemeClr val="tx1"/>
          </a:solidFill>
          <a:latin typeface="+mn-lt"/>
          <a:ea typeface="ＭＳ Ｐゴシック" pitchFamily="-65" charset="-128"/>
        </a:defRPr>
      </a:lvl7pPr>
      <a:lvl8pPr marL="2976563" indent="-1222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-65" charset="2"/>
        <a:buChar char="w"/>
        <a:defRPr sz="1200" i="1">
          <a:solidFill>
            <a:schemeClr val="tx1"/>
          </a:solidFill>
          <a:latin typeface="+mn-lt"/>
          <a:ea typeface="ＭＳ Ｐゴシック" pitchFamily="-65" charset="-128"/>
        </a:defRPr>
      </a:lvl8pPr>
      <a:lvl9pPr marL="3433763" indent="-1222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-65" charset="2"/>
        <a:buChar char="w"/>
        <a:defRPr sz="1200" i="1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E:\My Documents\Brain Health Foundation\Images\BHERI Logo-presentation fade left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127532"/>
            <a:ext cx="8458200" cy="6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17" descr="line.jp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1203327"/>
            <a:ext cx="9139238" cy="7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431925"/>
            <a:ext cx="8242300" cy="4283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85224" name="Rectangle 8"/>
          <p:cNvSpPr>
            <a:spLocks noChangeArrowheads="1"/>
          </p:cNvSpPr>
          <p:nvPr/>
        </p:nvSpPr>
        <p:spPr bwMode="auto">
          <a:xfrm>
            <a:off x="304806" y="76203"/>
            <a:ext cx="8772525" cy="915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6037" rIns="90487" bIns="46037" anchor="ctr"/>
          <a:lstStyle/>
          <a:p>
            <a:pPr eaLnBrk="0" hangingPunct="0">
              <a:defRPr/>
            </a:pPr>
            <a:r>
              <a:rPr lang="en-US" sz="3400">
                <a:latin typeface="Optima" charset="0"/>
                <a:ea typeface="+mn-ea"/>
              </a:rPr>
              <a:t> </a:t>
            </a:r>
          </a:p>
        </p:txBody>
      </p:sp>
      <p:sp>
        <p:nvSpPr>
          <p:cNvPr id="2185225" name="Rectangle 9"/>
          <p:cNvSpPr>
            <a:spLocks noChangeArrowheads="1"/>
          </p:cNvSpPr>
          <p:nvPr/>
        </p:nvSpPr>
        <p:spPr bwMode="auto">
          <a:xfrm>
            <a:off x="4317711" y="147642"/>
            <a:ext cx="184730" cy="61555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endParaRPr lang="en-US" sz="3400">
              <a:latin typeface="Arial" charset="0"/>
              <a:ea typeface="+mn-ea"/>
            </a:endParaRPr>
          </a:p>
        </p:txBody>
      </p:sp>
      <p:sp>
        <p:nvSpPr>
          <p:cNvPr id="2185228" name="Text Box 12"/>
          <p:cNvSpPr txBox="1">
            <a:spLocks noChangeArrowheads="1"/>
          </p:cNvSpPr>
          <p:nvPr/>
        </p:nvSpPr>
        <p:spPr bwMode="auto">
          <a:xfrm>
            <a:off x="227013" y="227013"/>
            <a:ext cx="8153400" cy="9144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3400">
              <a:latin typeface="Arial" charset="0"/>
              <a:ea typeface="+mn-ea"/>
            </a:endParaRPr>
          </a:p>
        </p:txBody>
      </p:sp>
      <p:sp>
        <p:nvSpPr>
          <p:cNvPr id="2185229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8686800" cy="1219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dist="12700" dir="2700000" algn="ctr" rotWithShape="0">
              <a:schemeClr val="tx1">
                <a:alpha val="87999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185230" name="Rectangle 14"/>
          <p:cNvSpPr>
            <a:spLocks noChangeArrowheads="1"/>
          </p:cNvSpPr>
          <p:nvPr/>
        </p:nvSpPr>
        <p:spPr bwMode="auto">
          <a:xfrm>
            <a:off x="304806" y="76203"/>
            <a:ext cx="8772525" cy="915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6037" rIns="90487" bIns="46037" anchor="ctr"/>
          <a:lstStyle/>
          <a:p>
            <a:pPr eaLnBrk="0" hangingPunct="0">
              <a:defRPr/>
            </a:pPr>
            <a:r>
              <a:rPr lang="en-US" sz="3400">
                <a:latin typeface="Optima" charset="0"/>
                <a:ea typeface="+mn-ea"/>
              </a:rPr>
              <a:t> </a:t>
            </a:r>
          </a:p>
        </p:txBody>
      </p:sp>
      <p:sp>
        <p:nvSpPr>
          <p:cNvPr id="2185231" name="Rectangle 15"/>
          <p:cNvSpPr>
            <a:spLocks noChangeArrowheads="1"/>
          </p:cNvSpPr>
          <p:nvPr/>
        </p:nvSpPr>
        <p:spPr bwMode="auto">
          <a:xfrm>
            <a:off x="4317711" y="147642"/>
            <a:ext cx="184730" cy="61555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endParaRPr lang="en-US" sz="3400">
              <a:latin typeface="Arial" charset="0"/>
              <a:ea typeface="+mn-ea"/>
            </a:endParaRPr>
          </a:p>
        </p:txBody>
      </p:sp>
      <p:sp>
        <p:nvSpPr>
          <p:cNvPr id="2185233" name="Text Box 17"/>
          <p:cNvSpPr txBox="1">
            <a:spLocks noChangeArrowheads="1"/>
          </p:cNvSpPr>
          <p:nvPr/>
        </p:nvSpPr>
        <p:spPr bwMode="auto">
          <a:xfrm>
            <a:off x="304800" y="304804"/>
            <a:ext cx="6019800" cy="61555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3400">
              <a:latin typeface="Arial" charset="0"/>
              <a:ea typeface="+mn-ea"/>
            </a:endParaRPr>
          </a:p>
        </p:txBody>
      </p:sp>
      <p:sp>
        <p:nvSpPr>
          <p:cNvPr id="2185234" name="Text Box 18"/>
          <p:cNvSpPr txBox="1">
            <a:spLocks noChangeArrowheads="1"/>
          </p:cNvSpPr>
          <p:nvPr/>
        </p:nvSpPr>
        <p:spPr bwMode="auto">
          <a:xfrm>
            <a:off x="0" y="6415088"/>
            <a:ext cx="9144000" cy="21544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F6AA58AB-085E-4FDF-B14E-6172B3E45512}" type="slidenum">
              <a:rPr lang="en-US" sz="800">
                <a:solidFill>
                  <a:schemeClr val="bg1"/>
                </a:solidFill>
              </a:rPr>
              <a:pPr algn="ctr" eaLnBrk="0" hangingPunct="0">
                <a:spcBef>
                  <a:spcPct val="50000"/>
                </a:spcBef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58" r:id="rId1"/>
    <p:sldLayoutId id="2147484859" r:id="rId2"/>
    <p:sldLayoutId id="2147484860" r:id="rId3"/>
    <p:sldLayoutId id="2147484844" r:id="rId4"/>
    <p:sldLayoutId id="2147484845" r:id="rId5"/>
    <p:sldLayoutId id="2147484846" r:id="rId6"/>
    <p:sldLayoutId id="2147484847" r:id="rId7"/>
    <p:sldLayoutId id="2147484848" r:id="rId8"/>
    <p:sldLayoutId id="2147484849" r:id="rId9"/>
    <p:sldLayoutId id="2147484850" r:id="rId10"/>
    <p:sldLayoutId id="2147484861" r:id="rId11"/>
    <p:sldLayoutId id="2147484862" r:id="rId12"/>
    <p:sldLayoutId id="2147484863" r:id="rId13"/>
  </p:sldLayoutIdLst>
  <p:transition spd="med"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rgbClr val="336699"/>
          </a:solidFill>
          <a:latin typeface="+mj-lt"/>
          <a:ea typeface="ＭＳ Ｐゴシック" pitchFamily="-28" charset="-128"/>
          <a:cs typeface="ＭＳ Ｐゴシック" pitchFamily="-28" charset="-128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rgbClr val="336699"/>
          </a:solidFill>
          <a:latin typeface="Optima" pitchFamily="-65" charset="0"/>
          <a:ea typeface="ＭＳ Ｐゴシック" pitchFamily="-28" charset="-128"/>
          <a:cs typeface="ＭＳ Ｐゴシック" pitchFamily="-28" charset="-128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rgbClr val="336699"/>
          </a:solidFill>
          <a:latin typeface="Optima" pitchFamily="-65" charset="0"/>
          <a:ea typeface="ＭＳ Ｐゴシック" pitchFamily="-28" charset="-128"/>
          <a:cs typeface="ＭＳ Ｐゴシック" pitchFamily="-28" charset="-128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rgbClr val="336699"/>
          </a:solidFill>
          <a:latin typeface="Optima" pitchFamily="-65" charset="0"/>
          <a:ea typeface="ＭＳ Ｐゴシック" pitchFamily="-28" charset="-128"/>
          <a:cs typeface="ＭＳ Ｐゴシック" pitchFamily="-28" charset="-128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rgbClr val="336699"/>
          </a:solidFill>
          <a:latin typeface="Optima" pitchFamily="-65" charset="0"/>
          <a:ea typeface="ＭＳ Ｐゴシック" pitchFamily="-28" charset="-128"/>
          <a:cs typeface="ＭＳ Ｐゴシック" pitchFamily="-2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74889"/>
          </a:solidFill>
          <a:latin typeface="Optima" pitchFamily="-65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74889"/>
          </a:solidFill>
          <a:latin typeface="Optima" pitchFamily="-65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74889"/>
          </a:solidFill>
          <a:latin typeface="Optima" pitchFamily="-65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74889"/>
          </a:solidFill>
          <a:latin typeface="Optima" pitchFamily="-65" charset="0"/>
        </a:defRPr>
      </a:lvl9pPr>
    </p:titleStyle>
    <p:bodyStyle>
      <a:lvl1pPr marL="292100" indent="-292100" algn="l" rtl="0" fontAlgn="base">
        <a:spcBef>
          <a:spcPts val="1600"/>
        </a:spcBef>
        <a:spcAft>
          <a:spcPct val="0"/>
        </a:spcAft>
        <a:buClr>
          <a:srgbClr val="336699"/>
        </a:buClr>
        <a:buFont typeface="Wingdings" pitchFamily="2" charset="2"/>
        <a:buChar char="w"/>
        <a:defRPr sz="2200">
          <a:solidFill>
            <a:srgbClr val="063B64"/>
          </a:solidFill>
          <a:latin typeface="Optima" pitchFamily="-28" charset="0"/>
          <a:ea typeface="ＭＳ Ｐゴシック" pitchFamily="-28" charset="-128"/>
          <a:cs typeface="ＭＳ Ｐゴシック" pitchFamily="-28" charset="-128"/>
        </a:defRPr>
      </a:lvl1pPr>
      <a:lvl2pPr marL="568325" indent="-276225" algn="l" rtl="0" fontAlgn="base">
        <a:spcBef>
          <a:spcPct val="3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w"/>
        <a:defRPr sz="2000">
          <a:solidFill>
            <a:schemeClr val="tx1"/>
          </a:solidFill>
          <a:latin typeface="Optima" pitchFamily="-28" charset="0"/>
          <a:ea typeface="ＭＳ Ｐゴシック" pitchFamily="-65" charset="-128"/>
        </a:defRPr>
      </a:lvl2pPr>
      <a:lvl3pPr marL="914400" indent="-173038" algn="l" rtl="0" fontAlgn="base">
        <a:spcBef>
          <a:spcPct val="3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w"/>
        <a:defRPr sz="1400" i="1">
          <a:solidFill>
            <a:schemeClr val="tx1"/>
          </a:solidFill>
          <a:latin typeface="Optima" pitchFamily="-28" charset="0"/>
          <a:ea typeface="ヒラギノ角ゴ Pro W3" charset="-128"/>
          <a:cs typeface="ヒラギノ角ゴ Pro W3" charset="-128"/>
        </a:defRPr>
      </a:lvl3pPr>
      <a:lvl4pPr marL="1260475" indent="-112713" algn="l" rtl="0" fontAlgn="base">
        <a:spcBef>
          <a:spcPct val="3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w"/>
        <a:defRPr sz="1200">
          <a:solidFill>
            <a:schemeClr val="tx1"/>
          </a:solidFill>
          <a:latin typeface="Optima" pitchFamily="-28" charset="0"/>
          <a:ea typeface="ヒラギノ角ゴ Pro W3" charset="-128"/>
        </a:defRPr>
      </a:lvl4pPr>
      <a:lvl5pPr marL="1604963" indent="-12223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w"/>
        <a:defRPr sz="1200" i="1">
          <a:solidFill>
            <a:schemeClr val="tx1"/>
          </a:solidFill>
          <a:latin typeface="Optima" pitchFamily="-28" charset="0"/>
          <a:ea typeface="ヒラギノ角ゴ Pro W3" charset="-128"/>
        </a:defRPr>
      </a:lvl5pPr>
      <a:lvl6pPr marL="2062163" indent="-1222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-65" charset="2"/>
        <a:buChar char="w"/>
        <a:defRPr sz="1200" i="1">
          <a:solidFill>
            <a:schemeClr val="tx1"/>
          </a:solidFill>
          <a:latin typeface="+mn-lt"/>
          <a:ea typeface="ＭＳ Ｐゴシック" pitchFamily="-65" charset="-128"/>
        </a:defRPr>
      </a:lvl6pPr>
      <a:lvl7pPr marL="2519363" indent="-1222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-65" charset="2"/>
        <a:buChar char="w"/>
        <a:defRPr sz="1200" i="1">
          <a:solidFill>
            <a:schemeClr val="tx1"/>
          </a:solidFill>
          <a:latin typeface="+mn-lt"/>
          <a:ea typeface="ＭＳ Ｐゴシック" pitchFamily="-65" charset="-128"/>
        </a:defRPr>
      </a:lvl7pPr>
      <a:lvl8pPr marL="2976563" indent="-1222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-65" charset="2"/>
        <a:buChar char="w"/>
        <a:defRPr sz="1200" i="1">
          <a:solidFill>
            <a:schemeClr val="tx1"/>
          </a:solidFill>
          <a:latin typeface="+mn-lt"/>
          <a:ea typeface="ＭＳ Ｐゴシック" pitchFamily="-65" charset="-128"/>
        </a:defRPr>
      </a:lvl8pPr>
      <a:lvl9pPr marL="3433763" indent="-1222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-65" charset="2"/>
        <a:buChar char="w"/>
        <a:defRPr sz="1200" i="1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E:\My Documents\Brain Health Foundation\Images\BHERI Logo-presentation fade left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127532"/>
            <a:ext cx="8458200" cy="6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17" descr="line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1203327"/>
            <a:ext cx="9139238" cy="7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431925"/>
            <a:ext cx="8242300" cy="4283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85224" name="Rectangle 8"/>
          <p:cNvSpPr>
            <a:spLocks noChangeArrowheads="1"/>
          </p:cNvSpPr>
          <p:nvPr/>
        </p:nvSpPr>
        <p:spPr bwMode="auto">
          <a:xfrm>
            <a:off x="304806" y="76203"/>
            <a:ext cx="8772525" cy="915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6037" rIns="90487" bIns="46037" anchor="ctr"/>
          <a:lstStyle/>
          <a:p>
            <a:pPr eaLnBrk="0" hangingPunct="0">
              <a:defRPr/>
            </a:pPr>
            <a:r>
              <a:rPr lang="en-US" sz="3400">
                <a:solidFill>
                  <a:srgbClr val="000000"/>
                </a:solidFill>
                <a:latin typeface="Optima" charset="0"/>
              </a:rPr>
              <a:t> </a:t>
            </a:r>
          </a:p>
        </p:txBody>
      </p:sp>
      <p:sp>
        <p:nvSpPr>
          <p:cNvPr id="2185225" name="Rectangle 9"/>
          <p:cNvSpPr>
            <a:spLocks noChangeArrowheads="1"/>
          </p:cNvSpPr>
          <p:nvPr/>
        </p:nvSpPr>
        <p:spPr bwMode="auto">
          <a:xfrm>
            <a:off x="4317711" y="147642"/>
            <a:ext cx="184730" cy="61555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endParaRPr lang="en-US" sz="3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85228" name="Text Box 12"/>
          <p:cNvSpPr txBox="1">
            <a:spLocks noChangeArrowheads="1"/>
          </p:cNvSpPr>
          <p:nvPr/>
        </p:nvSpPr>
        <p:spPr bwMode="auto">
          <a:xfrm>
            <a:off x="227013" y="227013"/>
            <a:ext cx="8153400" cy="9144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3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85229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8686800" cy="1219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dist="12700" dir="2700000" algn="ctr" rotWithShape="0">
              <a:schemeClr val="tx1">
                <a:alpha val="87999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185230" name="Rectangle 14"/>
          <p:cNvSpPr>
            <a:spLocks noChangeArrowheads="1"/>
          </p:cNvSpPr>
          <p:nvPr/>
        </p:nvSpPr>
        <p:spPr bwMode="auto">
          <a:xfrm>
            <a:off x="304806" y="76203"/>
            <a:ext cx="8772525" cy="915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6037" rIns="90487" bIns="46037" anchor="ctr"/>
          <a:lstStyle/>
          <a:p>
            <a:pPr eaLnBrk="0" hangingPunct="0">
              <a:defRPr/>
            </a:pPr>
            <a:r>
              <a:rPr lang="en-US" sz="3400">
                <a:solidFill>
                  <a:srgbClr val="000000"/>
                </a:solidFill>
                <a:latin typeface="Optima" charset="0"/>
              </a:rPr>
              <a:t> </a:t>
            </a:r>
          </a:p>
        </p:txBody>
      </p:sp>
      <p:sp>
        <p:nvSpPr>
          <p:cNvPr id="2185231" name="Rectangle 15"/>
          <p:cNvSpPr>
            <a:spLocks noChangeArrowheads="1"/>
          </p:cNvSpPr>
          <p:nvPr/>
        </p:nvSpPr>
        <p:spPr bwMode="auto">
          <a:xfrm>
            <a:off x="4317711" y="147642"/>
            <a:ext cx="184730" cy="61555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endParaRPr lang="en-US" sz="3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85233" name="Text Box 17"/>
          <p:cNvSpPr txBox="1">
            <a:spLocks noChangeArrowheads="1"/>
          </p:cNvSpPr>
          <p:nvPr/>
        </p:nvSpPr>
        <p:spPr bwMode="auto">
          <a:xfrm>
            <a:off x="304800" y="304804"/>
            <a:ext cx="6019800" cy="61555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3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85234" name="Text Box 18"/>
          <p:cNvSpPr txBox="1">
            <a:spLocks noChangeArrowheads="1"/>
          </p:cNvSpPr>
          <p:nvPr/>
        </p:nvSpPr>
        <p:spPr bwMode="auto">
          <a:xfrm>
            <a:off x="0" y="6415088"/>
            <a:ext cx="9144000" cy="21544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F6AA58AB-085E-4FDF-B14E-6172B3E45512}" type="slidenum">
              <a:rPr lang="en-US" sz="800">
                <a:solidFill>
                  <a:srgbClr val="FFFFFF"/>
                </a:solidFill>
              </a:rPr>
              <a:pPr algn="ctr" eaLnBrk="0" hangingPunct="0">
                <a:spcBef>
                  <a:spcPct val="50000"/>
                </a:spcBef>
              </a:pPr>
              <a:t>‹#›</a:t>
            </a:fld>
            <a:endParaRPr lang="en-US" sz="80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67" r:id="rId1"/>
    <p:sldLayoutId id="2147484868" r:id="rId2"/>
    <p:sldLayoutId id="2147484869" r:id="rId3"/>
    <p:sldLayoutId id="2147484870" r:id="rId4"/>
    <p:sldLayoutId id="2147484871" r:id="rId5"/>
    <p:sldLayoutId id="2147484872" r:id="rId6"/>
    <p:sldLayoutId id="2147484873" r:id="rId7"/>
    <p:sldLayoutId id="2147484874" r:id="rId8"/>
    <p:sldLayoutId id="2147484875" r:id="rId9"/>
    <p:sldLayoutId id="2147484876" r:id="rId10"/>
    <p:sldLayoutId id="2147484877" r:id="rId11"/>
    <p:sldLayoutId id="2147484878" r:id="rId12"/>
  </p:sldLayoutIdLst>
  <p:transition spd="med">
    <p:wipe dir="r"/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rgbClr val="336699"/>
          </a:solidFill>
          <a:latin typeface="+mj-lt"/>
          <a:ea typeface="ＭＳ Ｐゴシック" pitchFamily="-28" charset="-128"/>
          <a:cs typeface="ＭＳ Ｐゴシック" pitchFamily="-28" charset="-128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rgbClr val="336699"/>
          </a:solidFill>
          <a:latin typeface="Optima" pitchFamily="-65" charset="0"/>
          <a:ea typeface="ＭＳ Ｐゴシック" pitchFamily="-28" charset="-128"/>
          <a:cs typeface="ＭＳ Ｐゴシック" pitchFamily="-28" charset="-128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rgbClr val="336699"/>
          </a:solidFill>
          <a:latin typeface="Optima" pitchFamily="-65" charset="0"/>
          <a:ea typeface="ＭＳ Ｐゴシック" pitchFamily="-28" charset="-128"/>
          <a:cs typeface="ＭＳ Ｐゴシック" pitchFamily="-28" charset="-128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rgbClr val="336699"/>
          </a:solidFill>
          <a:latin typeface="Optima" pitchFamily="-65" charset="0"/>
          <a:ea typeface="ＭＳ Ｐゴシック" pitchFamily="-28" charset="-128"/>
          <a:cs typeface="ＭＳ Ｐゴシック" pitchFamily="-28" charset="-128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rgbClr val="336699"/>
          </a:solidFill>
          <a:latin typeface="Optima" pitchFamily="-65" charset="0"/>
          <a:ea typeface="ＭＳ Ｐゴシック" pitchFamily="-28" charset="-128"/>
          <a:cs typeface="ＭＳ Ｐゴシック" pitchFamily="-2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74889"/>
          </a:solidFill>
          <a:latin typeface="Optima" pitchFamily="-65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74889"/>
          </a:solidFill>
          <a:latin typeface="Optima" pitchFamily="-65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74889"/>
          </a:solidFill>
          <a:latin typeface="Optima" pitchFamily="-65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74889"/>
          </a:solidFill>
          <a:latin typeface="Optima" pitchFamily="-65" charset="0"/>
        </a:defRPr>
      </a:lvl9pPr>
    </p:titleStyle>
    <p:bodyStyle>
      <a:lvl1pPr marL="292100" indent="-292100" algn="l" rtl="0" fontAlgn="base">
        <a:spcBef>
          <a:spcPts val="1600"/>
        </a:spcBef>
        <a:spcAft>
          <a:spcPct val="0"/>
        </a:spcAft>
        <a:buClr>
          <a:srgbClr val="336699"/>
        </a:buClr>
        <a:buFont typeface="Wingdings" pitchFamily="2" charset="2"/>
        <a:buChar char="w"/>
        <a:defRPr sz="2200">
          <a:solidFill>
            <a:srgbClr val="063B64"/>
          </a:solidFill>
          <a:latin typeface="Optima" pitchFamily="-28" charset="0"/>
          <a:ea typeface="ＭＳ Ｐゴシック" pitchFamily="-28" charset="-128"/>
          <a:cs typeface="ＭＳ Ｐゴシック" pitchFamily="-28" charset="-128"/>
        </a:defRPr>
      </a:lvl1pPr>
      <a:lvl2pPr marL="568325" indent="-276225" algn="l" rtl="0" fontAlgn="base">
        <a:spcBef>
          <a:spcPct val="3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w"/>
        <a:defRPr sz="2000">
          <a:solidFill>
            <a:schemeClr val="tx1"/>
          </a:solidFill>
          <a:latin typeface="Optima" pitchFamily="-28" charset="0"/>
          <a:ea typeface="ＭＳ Ｐゴシック" pitchFamily="-65" charset="-128"/>
        </a:defRPr>
      </a:lvl2pPr>
      <a:lvl3pPr marL="914400" indent="-173038" algn="l" rtl="0" fontAlgn="base">
        <a:spcBef>
          <a:spcPct val="3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w"/>
        <a:defRPr sz="1400" i="1">
          <a:solidFill>
            <a:schemeClr val="tx1"/>
          </a:solidFill>
          <a:latin typeface="Optima" pitchFamily="-28" charset="0"/>
          <a:ea typeface="ヒラギノ角ゴ Pro W3" charset="-128"/>
          <a:cs typeface="ヒラギノ角ゴ Pro W3" charset="-128"/>
        </a:defRPr>
      </a:lvl3pPr>
      <a:lvl4pPr marL="1260475" indent="-112713" algn="l" rtl="0" fontAlgn="base">
        <a:spcBef>
          <a:spcPct val="3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w"/>
        <a:defRPr sz="1200">
          <a:solidFill>
            <a:schemeClr val="tx1"/>
          </a:solidFill>
          <a:latin typeface="Optima" pitchFamily="-28" charset="0"/>
          <a:ea typeface="ヒラギノ角ゴ Pro W3" charset="-128"/>
        </a:defRPr>
      </a:lvl4pPr>
      <a:lvl5pPr marL="1604963" indent="-12223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w"/>
        <a:defRPr sz="1200" i="1">
          <a:solidFill>
            <a:schemeClr val="tx1"/>
          </a:solidFill>
          <a:latin typeface="Optima" pitchFamily="-28" charset="0"/>
          <a:ea typeface="ヒラギノ角ゴ Pro W3" charset="-128"/>
        </a:defRPr>
      </a:lvl5pPr>
      <a:lvl6pPr marL="2062163" indent="-1222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-65" charset="2"/>
        <a:buChar char="w"/>
        <a:defRPr sz="1200" i="1">
          <a:solidFill>
            <a:schemeClr val="tx1"/>
          </a:solidFill>
          <a:latin typeface="+mn-lt"/>
          <a:ea typeface="ＭＳ Ｐゴシック" pitchFamily="-65" charset="-128"/>
        </a:defRPr>
      </a:lvl6pPr>
      <a:lvl7pPr marL="2519363" indent="-1222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-65" charset="2"/>
        <a:buChar char="w"/>
        <a:defRPr sz="1200" i="1">
          <a:solidFill>
            <a:schemeClr val="tx1"/>
          </a:solidFill>
          <a:latin typeface="+mn-lt"/>
          <a:ea typeface="ＭＳ Ｐゴシック" pitchFamily="-65" charset="-128"/>
        </a:defRPr>
      </a:lvl7pPr>
      <a:lvl8pPr marL="2976563" indent="-1222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-65" charset="2"/>
        <a:buChar char="w"/>
        <a:defRPr sz="1200" i="1">
          <a:solidFill>
            <a:schemeClr val="tx1"/>
          </a:solidFill>
          <a:latin typeface="+mn-lt"/>
          <a:ea typeface="ＭＳ Ｐゴシック" pitchFamily="-65" charset="-128"/>
        </a:defRPr>
      </a:lvl8pPr>
      <a:lvl9pPr marL="3433763" indent="-1222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-65" charset="2"/>
        <a:buChar char="w"/>
        <a:defRPr sz="1200" i="1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My Documents\Brain Health Foundation\Images\BHERI Logo-presentation fade left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127532"/>
            <a:ext cx="8458200" cy="6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17" descr="line.jp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990603"/>
            <a:ext cx="9139238" cy="7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219201"/>
            <a:ext cx="8242300" cy="4283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85224" name="Rectangle 8"/>
          <p:cNvSpPr>
            <a:spLocks noChangeArrowheads="1"/>
          </p:cNvSpPr>
          <p:nvPr/>
        </p:nvSpPr>
        <p:spPr bwMode="auto">
          <a:xfrm>
            <a:off x="304806" y="76203"/>
            <a:ext cx="8772525" cy="915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6037" rIns="90487" bIns="46037" anchor="ctr"/>
          <a:lstStyle/>
          <a:p>
            <a:pPr eaLnBrk="0" hangingPunct="0">
              <a:defRPr/>
            </a:pPr>
            <a:r>
              <a:rPr lang="en-US" sz="3400">
                <a:solidFill>
                  <a:srgbClr val="000000"/>
                </a:solidFill>
                <a:latin typeface="Optima" charset="0"/>
              </a:rPr>
              <a:t> </a:t>
            </a:r>
          </a:p>
        </p:txBody>
      </p:sp>
      <p:sp>
        <p:nvSpPr>
          <p:cNvPr id="2185225" name="Rectangle 9"/>
          <p:cNvSpPr>
            <a:spLocks noChangeArrowheads="1"/>
          </p:cNvSpPr>
          <p:nvPr/>
        </p:nvSpPr>
        <p:spPr bwMode="auto">
          <a:xfrm>
            <a:off x="4317711" y="147642"/>
            <a:ext cx="184730" cy="61555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endParaRPr lang="en-US" sz="3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85228" name="Text Box 12"/>
          <p:cNvSpPr txBox="1">
            <a:spLocks noChangeArrowheads="1"/>
          </p:cNvSpPr>
          <p:nvPr/>
        </p:nvSpPr>
        <p:spPr bwMode="auto">
          <a:xfrm>
            <a:off x="227013" y="227013"/>
            <a:ext cx="8153400" cy="9144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3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85229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8686800" cy="1219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dist="12700" dir="2700000" algn="ctr" rotWithShape="0">
              <a:schemeClr val="tx1">
                <a:alpha val="87999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185230" name="Rectangle 14"/>
          <p:cNvSpPr>
            <a:spLocks noChangeArrowheads="1"/>
          </p:cNvSpPr>
          <p:nvPr/>
        </p:nvSpPr>
        <p:spPr bwMode="auto">
          <a:xfrm>
            <a:off x="304806" y="76203"/>
            <a:ext cx="8772525" cy="915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6037" rIns="90487" bIns="46037" anchor="ctr"/>
          <a:lstStyle/>
          <a:p>
            <a:pPr eaLnBrk="0" hangingPunct="0">
              <a:defRPr/>
            </a:pPr>
            <a:r>
              <a:rPr lang="en-US" sz="3400">
                <a:solidFill>
                  <a:srgbClr val="000000"/>
                </a:solidFill>
                <a:latin typeface="Optima" charset="0"/>
              </a:rPr>
              <a:t> </a:t>
            </a:r>
          </a:p>
        </p:txBody>
      </p:sp>
      <p:sp>
        <p:nvSpPr>
          <p:cNvPr id="2185231" name="Rectangle 15"/>
          <p:cNvSpPr>
            <a:spLocks noChangeArrowheads="1"/>
          </p:cNvSpPr>
          <p:nvPr/>
        </p:nvSpPr>
        <p:spPr bwMode="auto">
          <a:xfrm>
            <a:off x="4317711" y="147642"/>
            <a:ext cx="184730" cy="61555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endParaRPr lang="en-US" sz="3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85233" name="Text Box 17"/>
          <p:cNvSpPr txBox="1">
            <a:spLocks noChangeArrowheads="1"/>
          </p:cNvSpPr>
          <p:nvPr/>
        </p:nvSpPr>
        <p:spPr bwMode="auto">
          <a:xfrm>
            <a:off x="304800" y="304804"/>
            <a:ext cx="6019800" cy="61555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3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85234" name="Text Box 18"/>
          <p:cNvSpPr txBox="1">
            <a:spLocks noChangeArrowheads="1"/>
          </p:cNvSpPr>
          <p:nvPr/>
        </p:nvSpPr>
        <p:spPr bwMode="auto">
          <a:xfrm>
            <a:off x="0" y="6415088"/>
            <a:ext cx="9144000" cy="21544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AFD028F8-BF87-4B9E-8BBE-2A815E64BB8D}" type="slidenum">
              <a:rPr lang="en-US" sz="800">
                <a:solidFill>
                  <a:srgbClr val="FFFFFF"/>
                </a:solidFill>
              </a:rPr>
              <a:pPr algn="ctr" eaLnBrk="0" hangingPunct="0">
                <a:spcBef>
                  <a:spcPct val="50000"/>
                </a:spcBef>
              </a:pPr>
              <a:t>‹#›</a:t>
            </a:fld>
            <a:endParaRPr lang="en-US" sz="80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2" r:id="rId1"/>
    <p:sldLayoutId id="2147484913" r:id="rId2"/>
    <p:sldLayoutId id="2147484914" r:id="rId3"/>
    <p:sldLayoutId id="2147484915" r:id="rId4"/>
    <p:sldLayoutId id="2147484916" r:id="rId5"/>
    <p:sldLayoutId id="2147484917" r:id="rId6"/>
    <p:sldLayoutId id="2147484918" r:id="rId7"/>
    <p:sldLayoutId id="2147484919" r:id="rId8"/>
    <p:sldLayoutId id="2147484920" r:id="rId9"/>
    <p:sldLayoutId id="2147484921" r:id="rId10"/>
    <p:sldLayoutId id="2147484922" r:id="rId11"/>
    <p:sldLayoutId id="2147484923" r:id="rId12"/>
    <p:sldLayoutId id="2147484924" r:id="rId13"/>
  </p:sldLayoutIdLst>
  <p:transition spd="med">
    <p:wipe dir="r"/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+mj-lt"/>
          <a:ea typeface="ＭＳ Ｐゴシック" pitchFamily="-28" charset="-128"/>
          <a:cs typeface="ＭＳ Ｐゴシック" pitchFamily="-28" charset="-128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Optima" pitchFamily="-65" charset="0"/>
          <a:ea typeface="ＭＳ Ｐゴシック" pitchFamily="-28" charset="-128"/>
          <a:cs typeface="ＭＳ Ｐゴシック" pitchFamily="-28" charset="-128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Optima" pitchFamily="-65" charset="0"/>
          <a:ea typeface="ＭＳ Ｐゴシック" pitchFamily="-28" charset="-128"/>
          <a:cs typeface="ＭＳ Ｐゴシック" pitchFamily="-28" charset="-128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Optima" pitchFamily="-65" charset="0"/>
          <a:ea typeface="ＭＳ Ｐゴシック" pitchFamily="-28" charset="-128"/>
          <a:cs typeface="ＭＳ Ｐゴシック" pitchFamily="-28" charset="-128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Optima" pitchFamily="-65" charset="0"/>
          <a:ea typeface="ＭＳ Ｐゴシック" pitchFamily="-28" charset="-128"/>
          <a:cs typeface="ＭＳ Ｐゴシック" pitchFamily="-2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74889"/>
          </a:solidFill>
          <a:latin typeface="Optima" pitchFamily="-65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74889"/>
          </a:solidFill>
          <a:latin typeface="Optima" pitchFamily="-65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74889"/>
          </a:solidFill>
          <a:latin typeface="Optima" pitchFamily="-65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74889"/>
          </a:solidFill>
          <a:latin typeface="Optima" pitchFamily="-65" charset="0"/>
        </a:defRPr>
      </a:lvl9pPr>
    </p:titleStyle>
    <p:bodyStyle>
      <a:lvl1pPr marL="292100" indent="-292100" algn="l" rtl="0" fontAlgn="base">
        <a:spcBef>
          <a:spcPts val="1600"/>
        </a:spcBef>
        <a:spcAft>
          <a:spcPct val="0"/>
        </a:spcAft>
        <a:buClr>
          <a:srgbClr val="336699"/>
        </a:buClr>
        <a:buFont typeface="Wingdings" pitchFamily="2" charset="2"/>
        <a:buChar char="w"/>
        <a:defRPr sz="2100">
          <a:solidFill>
            <a:srgbClr val="063B64"/>
          </a:solidFill>
          <a:latin typeface="Optima" pitchFamily="-28" charset="0"/>
          <a:ea typeface="ＭＳ Ｐゴシック" pitchFamily="-28" charset="-128"/>
          <a:cs typeface="ＭＳ Ｐゴシック" pitchFamily="-28" charset="-128"/>
        </a:defRPr>
      </a:lvl1pPr>
      <a:lvl2pPr marL="568325" indent="-171450" algn="l" rtl="0" fontAlgn="base">
        <a:spcBef>
          <a:spcPct val="3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w"/>
        <a:defRPr>
          <a:solidFill>
            <a:schemeClr val="tx1"/>
          </a:solidFill>
          <a:latin typeface="Optima" pitchFamily="-28" charset="0"/>
          <a:ea typeface="ＭＳ Ｐゴシック" pitchFamily="-65" charset="-128"/>
        </a:defRPr>
      </a:lvl2pPr>
      <a:lvl3pPr marL="914400" indent="-173038" algn="l" rtl="0" fontAlgn="base">
        <a:spcBef>
          <a:spcPct val="3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w"/>
        <a:defRPr sz="1400" i="1">
          <a:solidFill>
            <a:schemeClr val="tx1"/>
          </a:solidFill>
          <a:latin typeface="Optima" pitchFamily="-28" charset="0"/>
          <a:ea typeface="ヒラギノ角ゴ Pro W3" charset="-128"/>
          <a:cs typeface="ヒラギノ角ゴ Pro W3" charset="-128"/>
        </a:defRPr>
      </a:lvl3pPr>
      <a:lvl4pPr marL="1260475" indent="-112713" algn="l" rtl="0" fontAlgn="base">
        <a:spcBef>
          <a:spcPct val="3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w"/>
        <a:defRPr sz="1200">
          <a:solidFill>
            <a:schemeClr val="tx1"/>
          </a:solidFill>
          <a:latin typeface="Optima" pitchFamily="-28" charset="0"/>
          <a:ea typeface="ヒラギノ角ゴ Pro W3" charset="-128"/>
        </a:defRPr>
      </a:lvl4pPr>
      <a:lvl5pPr marL="1604963" indent="-12223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w"/>
        <a:defRPr sz="1200" i="1">
          <a:solidFill>
            <a:schemeClr val="tx1"/>
          </a:solidFill>
          <a:latin typeface="Optima" pitchFamily="-28" charset="0"/>
          <a:ea typeface="ヒラギノ角ゴ Pro W3" charset="-128"/>
        </a:defRPr>
      </a:lvl5pPr>
      <a:lvl6pPr marL="2062163" indent="-1222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-65" charset="2"/>
        <a:buChar char="w"/>
        <a:defRPr sz="1200" i="1">
          <a:solidFill>
            <a:schemeClr val="tx1"/>
          </a:solidFill>
          <a:latin typeface="+mn-lt"/>
          <a:ea typeface="ＭＳ Ｐゴシック" pitchFamily="-65" charset="-128"/>
        </a:defRPr>
      </a:lvl6pPr>
      <a:lvl7pPr marL="2519363" indent="-1222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-65" charset="2"/>
        <a:buChar char="w"/>
        <a:defRPr sz="1200" i="1">
          <a:solidFill>
            <a:schemeClr val="tx1"/>
          </a:solidFill>
          <a:latin typeface="+mn-lt"/>
          <a:ea typeface="ＭＳ Ｐゴシック" pitchFamily="-65" charset="-128"/>
        </a:defRPr>
      </a:lvl7pPr>
      <a:lvl8pPr marL="2976563" indent="-1222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-65" charset="2"/>
        <a:buChar char="w"/>
        <a:defRPr sz="1200" i="1">
          <a:solidFill>
            <a:schemeClr val="tx1"/>
          </a:solidFill>
          <a:latin typeface="+mn-lt"/>
          <a:ea typeface="ＭＳ Ｐゴシック" pitchFamily="-65" charset="-128"/>
        </a:defRPr>
      </a:lvl8pPr>
      <a:lvl9pPr marL="3433763" indent="-1222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-65" charset="2"/>
        <a:buChar char="w"/>
        <a:defRPr sz="1200" i="1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BB3FF0F-0670-4C2B-8F59-319A7EC8DE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3/20/2017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6AA4F61-317C-4FFC-8250-AFBEA3766E9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7" r:id="rId1"/>
    <p:sldLayoutId id="2147484928" r:id="rId2"/>
    <p:sldLayoutId id="2147484929" r:id="rId3"/>
    <p:sldLayoutId id="2147484930" r:id="rId4"/>
    <p:sldLayoutId id="2147484931" r:id="rId5"/>
    <p:sldLayoutId id="2147484932" r:id="rId6"/>
    <p:sldLayoutId id="2147484933" r:id="rId7"/>
    <p:sldLayoutId id="2147484934" r:id="rId8"/>
    <p:sldLayoutId id="2147484935" r:id="rId9"/>
    <p:sldLayoutId id="2147484936" r:id="rId10"/>
    <p:sldLayoutId id="21474849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BB3FF0F-0670-4C2B-8F59-319A7EC8DE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3/20/2017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6AA4F61-317C-4FFC-8250-AFBEA3766E9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39" r:id="rId1"/>
    <p:sldLayoutId id="2147484940" r:id="rId2"/>
    <p:sldLayoutId id="2147484941" r:id="rId3"/>
    <p:sldLayoutId id="2147484942" r:id="rId4"/>
    <p:sldLayoutId id="2147484943" r:id="rId5"/>
    <p:sldLayoutId id="2147484944" r:id="rId6"/>
    <p:sldLayoutId id="2147484945" r:id="rId7"/>
    <p:sldLayoutId id="2147484946" r:id="rId8"/>
    <p:sldLayoutId id="2147484947" r:id="rId9"/>
    <p:sldLayoutId id="2147484948" r:id="rId10"/>
    <p:sldLayoutId id="21474849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063ACA-4BD2-4C66-A69D-65FDE4C4D94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3/20/2017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5DAB151-52F8-4F8D-B0BE-92A1852072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51" r:id="rId1"/>
    <p:sldLayoutId id="2147484952" r:id="rId2"/>
    <p:sldLayoutId id="2147484953" r:id="rId3"/>
    <p:sldLayoutId id="2147484954" r:id="rId4"/>
    <p:sldLayoutId id="2147484955" r:id="rId5"/>
    <p:sldLayoutId id="2147484956" r:id="rId6"/>
    <p:sldLayoutId id="2147484957" r:id="rId7"/>
    <p:sldLayoutId id="2147484958" r:id="rId8"/>
    <p:sldLayoutId id="2147484959" r:id="rId9"/>
    <p:sldLayoutId id="2147484960" r:id="rId10"/>
    <p:sldLayoutId id="2147484961" r:id="rId11"/>
    <p:sldLayoutId id="21474849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My Documents\Brain Health Foundation\Images\BHERI Logo-presentation fade left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127532"/>
            <a:ext cx="8458200" cy="6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17" descr="line.jp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990603"/>
            <a:ext cx="9139238" cy="7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219201"/>
            <a:ext cx="8242300" cy="4283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85224" name="Rectangle 8"/>
          <p:cNvSpPr>
            <a:spLocks noChangeArrowheads="1"/>
          </p:cNvSpPr>
          <p:nvPr/>
        </p:nvSpPr>
        <p:spPr bwMode="auto">
          <a:xfrm>
            <a:off x="304806" y="76203"/>
            <a:ext cx="8772525" cy="915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6037" rIns="90487" bIns="46037" anchor="ctr"/>
          <a:lstStyle/>
          <a:p>
            <a:pPr eaLnBrk="0" hangingPunct="0">
              <a:defRPr/>
            </a:pPr>
            <a:r>
              <a:rPr lang="en-US" sz="3400">
                <a:solidFill>
                  <a:srgbClr val="000000"/>
                </a:solidFill>
                <a:latin typeface="Optima" charset="0"/>
              </a:rPr>
              <a:t> </a:t>
            </a:r>
          </a:p>
        </p:txBody>
      </p:sp>
      <p:sp>
        <p:nvSpPr>
          <p:cNvPr id="2185225" name="Rectangle 9"/>
          <p:cNvSpPr>
            <a:spLocks noChangeArrowheads="1"/>
          </p:cNvSpPr>
          <p:nvPr/>
        </p:nvSpPr>
        <p:spPr bwMode="auto">
          <a:xfrm>
            <a:off x="4317711" y="147642"/>
            <a:ext cx="184730" cy="61555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endParaRPr lang="en-US" sz="3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85228" name="Text Box 12"/>
          <p:cNvSpPr txBox="1">
            <a:spLocks noChangeArrowheads="1"/>
          </p:cNvSpPr>
          <p:nvPr/>
        </p:nvSpPr>
        <p:spPr bwMode="auto">
          <a:xfrm>
            <a:off x="227013" y="227013"/>
            <a:ext cx="8153400" cy="9144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3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85229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8686800" cy="1219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dist="12700" dir="2700000" algn="ctr" rotWithShape="0">
              <a:schemeClr val="tx1">
                <a:alpha val="87999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185230" name="Rectangle 14"/>
          <p:cNvSpPr>
            <a:spLocks noChangeArrowheads="1"/>
          </p:cNvSpPr>
          <p:nvPr/>
        </p:nvSpPr>
        <p:spPr bwMode="auto">
          <a:xfrm>
            <a:off x="304806" y="76203"/>
            <a:ext cx="8772525" cy="915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6037" rIns="90487" bIns="46037" anchor="ctr"/>
          <a:lstStyle/>
          <a:p>
            <a:pPr eaLnBrk="0" hangingPunct="0">
              <a:defRPr/>
            </a:pPr>
            <a:r>
              <a:rPr lang="en-US" sz="3400">
                <a:solidFill>
                  <a:srgbClr val="000000"/>
                </a:solidFill>
                <a:latin typeface="Optima" charset="0"/>
              </a:rPr>
              <a:t> </a:t>
            </a:r>
          </a:p>
        </p:txBody>
      </p:sp>
      <p:sp>
        <p:nvSpPr>
          <p:cNvPr id="2185231" name="Rectangle 15"/>
          <p:cNvSpPr>
            <a:spLocks noChangeArrowheads="1"/>
          </p:cNvSpPr>
          <p:nvPr/>
        </p:nvSpPr>
        <p:spPr bwMode="auto">
          <a:xfrm>
            <a:off x="4317711" y="147642"/>
            <a:ext cx="184730" cy="61555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endParaRPr lang="en-US" sz="3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85233" name="Text Box 17"/>
          <p:cNvSpPr txBox="1">
            <a:spLocks noChangeArrowheads="1"/>
          </p:cNvSpPr>
          <p:nvPr/>
        </p:nvSpPr>
        <p:spPr bwMode="auto">
          <a:xfrm>
            <a:off x="304800" y="304804"/>
            <a:ext cx="6019800" cy="61555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3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85234" name="Text Box 18"/>
          <p:cNvSpPr txBox="1">
            <a:spLocks noChangeArrowheads="1"/>
          </p:cNvSpPr>
          <p:nvPr/>
        </p:nvSpPr>
        <p:spPr bwMode="auto">
          <a:xfrm>
            <a:off x="0" y="6415088"/>
            <a:ext cx="9144000" cy="21544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AFD028F8-BF87-4B9E-8BBE-2A815E64BB8D}" type="slidenum">
              <a:rPr lang="en-US" sz="800">
                <a:solidFill>
                  <a:srgbClr val="FFFFFF"/>
                </a:solidFill>
              </a:rPr>
              <a:pPr algn="ctr" eaLnBrk="0" hangingPunct="0">
                <a:spcBef>
                  <a:spcPct val="50000"/>
                </a:spcBef>
              </a:pPr>
              <a:t>‹#›</a:t>
            </a:fld>
            <a:endParaRPr lang="en-US" sz="80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64" r:id="rId1"/>
    <p:sldLayoutId id="2147484965" r:id="rId2"/>
    <p:sldLayoutId id="2147484966" r:id="rId3"/>
    <p:sldLayoutId id="2147484967" r:id="rId4"/>
    <p:sldLayoutId id="2147484968" r:id="rId5"/>
    <p:sldLayoutId id="2147484969" r:id="rId6"/>
    <p:sldLayoutId id="2147484970" r:id="rId7"/>
    <p:sldLayoutId id="2147484971" r:id="rId8"/>
    <p:sldLayoutId id="2147484972" r:id="rId9"/>
    <p:sldLayoutId id="2147484973" r:id="rId10"/>
    <p:sldLayoutId id="2147484974" r:id="rId11"/>
    <p:sldLayoutId id="2147484975" r:id="rId12"/>
    <p:sldLayoutId id="2147484976" r:id="rId13"/>
  </p:sldLayoutIdLst>
  <p:transition spd="med"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+mj-lt"/>
          <a:ea typeface="ＭＳ Ｐゴシック" pitchFamily="-28" charset="-128"/>
          <a:cs typeface="ＭＳ Ｐゴシック" pitchFamily="-28" charset="-128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Optima" pitchFamily="-65" charset="0"/>
          <a:ea typeface="ＭＳ Ｐゴシック" pitchFamily="-28" charset="-128"/>
          <a:cs typeface="ＭＳ Ｐゴシック" pitchFamily="-28" charset="-128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Optima" pitchFamily="-65" charset="0"/>
          <a:ea typeface="ＭＳ Ｐゴシック" pitchFamily="-28" charset="-128"/>
          <a:cs typeface="ＭＳ Ｐゴシック" pitchFamily="-28" charset="-128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Optima" pitchFamily="-65" charset="0"/>
          <a:ea typeface="ＭＳ Ｐゴシック" pitchFamily="-28" charset="-128"/>
          <a:cs typeface="ＭＳ Ｐゴシック" pitchFamily="-28" charset="-128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Optima" pitchFamily="-65" charset="0"/>
          <a:ea typeface="ＭＳ Ｐゴシック" pitchFamily="-28" charset="-128"/>
          <a:cs typeface="ＭＳ Ｐゴシック" pitchFamily="-2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74889"/>
          </a:solidFill>
          <a:latin typeface="Optima" pitchFamily="-65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74889"/>
          </a:solidFill>
          <a:latin typeface="Optima" pitchFamily="-65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74889"/>
          </a:solidFill>
          <a:latin typeface="Optima" pitchFamily="-65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74889"/>
          </a:solidFill>
          <a:latin typeface="Optima" pitchFamily="-65" charset="0"/>
        </a:defRPr>
      </a:lvl9pPr>
    </p:titleStyle>
    <p:bodyStyle>
      <a:lvl1pPr marL="292100" indent="-292100" algn="l" rtl="0" fontAlgn="base">
        <a:spcBef>
          <a:spcPts val="1600"/>
        </a:spcBef>
        <a:spcAft>
          <a:spcPct val="0"/>
        </a:spcAft>
        <a:buClr>
          <a:srgbClr val="336699"/>
        </a:buClr>
        <a:buFont typeface="Wingdings" pitchFamily="2" charset="2"/>
        <a:buChar char="w"/>
        <a:defRPr sz="2100">
          <a:solidFill>
            <a:srgbClr val="063B64"/>
          </a:solidFill>
          <a:latin typeface="Optima" pitchFamily="-28" charset="0"/>
          <a:ea typeface="ＭＳ Ｐゴシック" pitchFamily="-28" charset="-128"/>
          <a:cs typeface="ＭＳ Ｐゴシック" pitchFamily="-28" charset="-128"/>
        </a:defRPr>
      </a:lvl1pPr>
      <a:lvl2pPr marL="568325" indent="-171450" algn="l" rtl="0" fontAlgn="base">
        <a:spcBef>
          <a:spcPct val="3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w"/>
        <a:defRPr>
          <a:solidFill>
            <a:schemeClr val="tx1"/>
          </a:solidFill>
          <a:latin typeface="Optima" pitchFamily="-28" charset="0"/>
          <a:ea typeface="ＭＳ Ｐゴシック" pitchFamily="-65" charset="-128"/>
        </a:defRPr>
      </a:lvl2pPr>
      <a:lvl3pPr marL="914400" indent="-173038" algn="l" rtl="0" fontAlgn="base">
        <a:spcBef>
          <a:spcPct val="3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w"/>
        <a:defRPr sz="1400" i="1">
          <a:solidFill>
            <a:schemeClr val="tx1"/>
          </a:solidFill>
          <a:latin typeface="Optima" pitchFamily="-28" charset="0"/>
          <a:ea typeface="ヒラギノ角ゴ Pro W3" charset="-128"/>
          <a:cs typeface="ヒラギノ角ゴ Pro W3" charset="-128"/>
        </a:defRPr>
      </a:lvl3pPr>
      <a:lvl4pPr marL="1260475" indent="-112713" algn="l" rtl="0" fontAlgn="base">
        <a:spcBef>
          <a:spcPct val="3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w"/>
        <a:defRPr sz="1200">
          <a:solidFill>
            <a:schemeClr val="tx1"/>
          </a:solidFill>
          <a:latin typeface="Optima" pitchFamily="-28" charset="0"/>
          <a:ea typeface="ヒラギノ角ゴ Pro W3" charset="-128"/>
        </a:defRPr>
      </a:lvl4pPr>
      <a:lvl5pPr marL="1604963" indent="-12223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w"/>
        <a:defRPr sz="1200" i="1">
          <a:solidFill>
            <a:schemeClr val="tx1"/>
          </a:solidFill>
          <a:latin typeface="Optima" pitchFamily="-28" charset="0"/>
          <a:ea typeface="ヒラギノ角ゴ Pro W3" charset="-128"/>
        </a:defRPr>
      </a:lvl5pPr>
      <a:lvl6pPr marL="2062163" indent="-1222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-65" charset="2"/>
        <a:buChar char="w"/>
        <a:defRPr sz="1200" i="1">
          <a:solidFill>
            <a:schemeClr val="tx1"/>
          </a:solidFill>
          <a:latin typeface="+mn-lt"/>
          <a:ea typeface="ＭＳ Ｐゴシック" pitchFamily="-65" charset="-128"/>
        </a:defRPr>
      </a:lvl6pPr>
      <a:lvl7pPr marL="2519363" indent="-1222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-65" charset="2"/>
        <a:buChar char="w"/>
        <a:defRPr sz="1200" i="1">
          <a:solidFill>
            <a:schemeClr val="tx1"/>
          </a:solidFill>
          <a:latin typeface="+mn-lt"/>
          <a:ea typeface="ＭＳ Ｐゴシック" pitchFamily="-65" charset="-128"/>
        </a:defRPr>
      </a:lvl7pPr>
      <a:lvl8pPr marL="2976563" indent="-1222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-65" charset="2"/>
        <a:buChar char="w"/>
        <a:defRPr sz="1200" i="1">
          <a:solidFill>
            <a:schemeClr val="tx1"/>
          </a:solidFill>
          <a:latin typeface="+mn-lt"/>
          <a:ea typeface="ＭＳ Ｐゴシック" pitchFamily="-65" charset="-128"/>
        </a:defRPr>
      </a:lvl8pPr>
      <a:lvl9pPr marL="3433763" indent="-1222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-65" charset="2"/>
        <a:buChar char="w"/>
        <a:defRPr sz="1200" i="1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BB3FF0F-0670-4C2B-8F59-319A7EC8DE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3/20/2017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6AA4F61-317C-4FFC-8250-AFBEA3766E9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79" r:id="rId1"/>
    <p:sldLayoutId id="2147484980" r:id="rId2"/>
    <p:sldLayoutId id="2147484981" r:id="rId3"/>
    <p:sldLayoutId id="2147484982" r:id="rId4"/>
    <p:sldLayoutId id="2147484983" r:id="rId5"/>
    <p:sldLayoutId id="2147484984" r:id="rId6"/>
    <p:sldLayoutId id="2147484985" r:id="rId7"/>
    <p:sldLayoutId id="2147484986" r:id="rId8"/>
    <p:sldLayoutId id="2147484987" r:id="rId9"/>
    <p:sldLayoutId id="2147484988" r:id="rId10"/>
    <p:sldLayoutId id="21474849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8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edscape.com/viewarticle/860132" TargetMode="External"/><Relationship Id="rId1" Type="http://schemas.openxmlformats.org/officeDocument/2006/relationships/slideLayout" Target="../slideLayouts/slideLayout10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g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981200"/>
          </a:xfrm>
        </p:spPr>
        <p:txBody>
          <a:bodyPr/>
          <a:lstStyle/>
          <a:p>
            <a:r>
              <a:rPr lang="en-US" sz="4800" b="1" dirty="0"/>
              <a:t>Innovative Use of Omega-3 Fatty Acids in Brain Trauma</a:t>
            </a:r>
          </a:p>
        </p:txBody>
      </p:sp>
      <p:sp>
        <p:nvSpPr>
          <p:cNvPr id="33795" name="Subtitle 2"/>
          <p:cNvSpPr>
            <a:spLocks noGrp="1"/>
          </p:cNvSpPr>
          <p:nvPr>
            <p:ph type="body" sz="quarter" idx="10"/>
          </p:nvPr>
        </p:nvSpPr>
        <p:spPr>
          <a:xfrm>
            <a:off x="0" y="2133600"/>
            <a:ext cx="9144000" cy="10668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b="1" dirty="0">
                <a:latin typeface="+mn-lt"/>
              </a:rPr>
              <a:t>Michael Lewis, MD, MPH, MBA, FACPM, FACN</a:t>
            </a:r>
          </a:p>
          <a:p>
            <a:pPr>
              <a:spcBef>
                <a:spcPts val="0"/>
              </a:spcBef>
            </a:pPr>
            <a:r>
              <a:rPr lang="en-US" sz="2800" b="1" dirty="0">
                <a:latin typeface="+mn-lt"/>
              </a:rPr>
              <a:t>Colonel  (Retired), U.S. Army</a:t>
            </a:r>
          </a:p>
        </p:txBody>
      </p:sp>
      <p:sp>
        <p:nvSpPr>
          <p:cNvPr id="5" name="Rectangle 4"/>
          <p:cNvSpPr/>
          <p:nvPr/>
        </p:nvSpPr>
        <p:spPr>
          <a:xfrm>
            <a:off x="2667000" y="5638800"/>
            <a:ext cx="525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white"/>
                </a:solidFill>
                <a:latin typeface="Eras Medium ITC" pitchFamily="34" charset="0"/>
                <a:ea typeface="+mn-ea"/>
              </a:rPr>
              <a:t>a 501(c)(3) nonprofit organization</a:t>
            </a:r>
            <a:endParaRPr lang="en-US" sz="2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2484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>
                <a:solidFill>
                  <a:srgbClr val="004080"/>
                </a:solidFill>
              </a:rPr>
              <a:t>Brain</a:t>
            </a:r>
            <a:r>
              <a:rPr lang="fr-FR" sz="2000" b="1" dirty="0">
                <a:solidFill>
                  <a:srgbClr val="004080"/>
                </a:solidFill>
              </a:rPr>
              <a:t> </a:t>
            </a:r>
            <a:r>
              <a:rPr lang="fr-FR" sz="2000" b="1" dirty="0" err="1">
                <a:solidFill>
                  <a:srgbClr val="004080"/>
                </a:solidFill>
              </a:rPr>
              <a:t>Injury</a:t>
            </a:r>
            <a:r>
              <a:rPr lang="fr-FR" sz="2000" b="1" dirty="0">
                <a:solidFill>
                  <a:srgbClr val="004080"/>
                </a:solidFill>
              </a:rPr>
              <a:t> Association of Maryland</a:t>
            </a:r>
            <a:r>
              <a:rPr lang="en-US" sz="2000" b="1" dirty="0">
                <a:solidFill>
                  <a:srgbClr val="004080"/>
                </a:solidFill>
              </a:rPr>
              <a:t>, 23 Mar 2017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6" descr="BigBa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77810" y="-152400"/>
            <a:ext cx="9826610" cy="737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219200"/>
          </a:xfrm>
          <a:effectLst>
            <a:outerShdw dist="12700" dir="2700000" algn="ctr" rotWithShape="0">
              <a:schemeClr val="tx1"/>
            </a:outerShdw>
          </a:effectLst>
        </p:spPr>
        <p:txBody>
          <a:bodyPr/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How Big is the Problem?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16" name="Picture 24" descr="https://encrypted-tbn3.gstatic.com/images?q=tbn:ANd9GcTjczNqOUmYsOYqSlc2Zd_SScM-2vUoG62yttE3ZNzLVHC_inO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2514600"/>
            <a:ext cx="2971800" cy="178308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/>
              <a:t>A Decade+ of Military Experience</a:t>
            </a:r>
          </a:p>
        </p:txBody>
      </p:sp>
      <p:pic>
        <p:nvPicPr>
          <p:cNvPr id="84994" name="Picture 2" descr="http://i.usatoday.net/news/_photos/2012/06/04/IEDs-push-rise-in-multiple-amputations-FD1JTGVS-x-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2276" y="4267200"/>
            <a:ext cx="2591899" cy="1905001"/>
          </a:xfrm>
          <a:prstGeom prst="rect">
            <a:avLst/>
          </a:prstGeom>
          <a:noFill/>
        </p:spPr>
      </p:pic>
      <p:pic>
        <p:nvPicPr>
          <p:cNvPr id="84996" name="Picture 4" descr="https://encrypted-tbn1.gstatic.com/images?q=tbn:ANd9GcQ2jhrZLCUEJkgQuUvZZH7Ov3jXTzzGq4L_oYIyxfW3hFsMOEX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66800"/>
            <a:ext cx="1800225" cy="2533651"/>
          </a:xfrm>
          <a:prstGeom prst="rect">
            <a:avLst/>
          </a:prstGeom>
          <a:noFill/>
        </p:spPr>
      </p:pic>
      <p:pic>
        <p:nvPicPr>
          <p:cNvPr id="84998" name="Picture 6" descr="https://encrypted-tbn0.gstatic.com/images?q=tbn:ANd9GcSEY2PbJY4rcHzuIC-fQNreF7kdDO1nwut5jIu-eoD8sMxU1-n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495800"/>
            <a:ext cx="2800350" cy="1628776"/>
          </a:xfrm>
          <a:prstGeom prst="rect">
            <a:avLst/>
          </a:prstGeom>
          <a:noFill/>
        </p:spPr>
      </p:pic>
      <p:pic>
        <p:nvPicPr>
          <p:cNvPr id="85000" name="Picture 8" descr="https://encrypted-tbn3.gstatic.com/images?q=tbn:ANd9GcQEZ7hVHJkz8B7syRhuOdDjyHNrb6IGXKYORJFW65zYkE-uihx1C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2895601"/>
            <a:ext cx="1981200" cy="1483988"/>
          </a:xfrm>
          <a:prstGeom prst="rect">
            <a:avLst/>
          </a:prstGeom>
          <a:noFill/>
        </p:spPr>
      </p:pic>
      <p:pic>
        <p:nvPicPr>
          <p:cNvPr id="85002" name="Picture 10" descr="https://encrypted-tbn2.gstatic.com/images?q=tbn:ANd9GcRBXu49UQU4-NsvMtcpCiqh6M6GJ-jBcdQGcbD037hJNWuzw1fQM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96075" y="1066800"/>
            <a:ext cx="2447925" cy="1866901"/>
          </a:xfrm>
          <a:prstGeom prst="rect">
            <a:avLst/>
          </a:prstGeom>
          <a:noFill/>
        </p:spPr>
      </p:pic>
      <p:pic>
        <p:nvPicPr>
          <p:cNvPr id="85004" name="Picture 12" descr="https://encrypted-tbn3.gstatic.com/images?q=tbn:ANd9GcReQJlxXACpx6r4bMPzy-XhQVT9m1Onsx6F1iSHtc8wOLJyxKJDng"/>
          <p:cNvPicPr>
            <a:picLocks noChangeAspect="1" noChangeArrowheads="1"/>
          </p:cNvPicPr>
          <p:nvPr/>
        </p:nvPicPr>
        <p:blipFill>
          <a:blip r:embed="rId8" cstate="print"/>
          <a:srcRect t="3887"/>
          <a:stretch>
            <a:fillRect/>
          </a:stretch>
        </p:blipFill>
        <p:spPr bwMode="auto">
          <a:xfrm>
            <a:off x="4572000" y="1066800"/>
            <a:ext cx="2133600" cy="1884160"/>
          </a:xfrm>
          <a:prstGeom prst="rect">
            <a:avLst/>
          </a:prstGeom>
          <a:noFill/>
        </p:spPr>
      </p:pic>
      <p:pic>
        <p:nvPicPr>
          <p:cNvPr id="85006" name="Picture 14" descr="https://encrypted-tbn0.gstatic.com/images?q=tbn:ANd9GcTr-v1p4dFoSik1r48RvZMdr7i7mj-YRn2XORKNee9rAd0hP0K_"/>
          <p:cNvPicPr>
            <a:picLocks noChangeAspect="1" noChangeArrowheads="1"/>
          </p:cNvPicPr>
          <p:nvPr/>
        </p:nvPicPr>
        <p:blipFill>
          <a:blip r:embed="rId9" cstate="print"/>
          <a:srcRect l="16612" t="21390" r="14074" b="10160"/>
          <a:stretch>
            <a:fillRect/>
          </a:stretch>
        </p:blipFill>
        <p:spPr bwMode="auto">
          <a:xfrm>
            <a:off x="0" y="3429000"/>
            <a:ext cx="1782580" cy="1219200"/>
          </a:xfrm>
          <a:prstGeom prst="rect">
            <a:avLst/>
          </a:prstGeom>
          <a:noFill/>
        </p:spPr>
      </p:pic>
      <p:pic>
        <p:nvPicPr>
          <p:cNvPr id="85008" name="Picture 16" descr="https://encrypted-tbn2.gstatic.com/images?q=tbn:ANd9GcSsCzT8IwII7fbh5j2_Dckxt8p_Y58JwXMyH7s48EoLgaAF6VPy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76400" y="2819400"/>
            <a:ext cx="2543175" cy="1800225"/>
          </a:xfrm>
          <a:prstGeom prst="rect">
            <a:avLst/>
          </a:prstGeom>
          <a:noFill/>
        </p:spPr>
      </p:pic>
      <p:pic>
        <p:nvPicPr>
          <p:cNvPr id="85010" name="Picture 18" descr="https://encrypted-tbn2.gstatic.com/images?q=tbn:ANd9GcTwSdG4WvW5Jt9DpAag-yXLJGFZpmhdPZ2jGk1MM7TYvypUT7ebzw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00201" y="1066800"/>
            <a:ext cx="2971800" cy="1845646"/>
          </a:xfrm>
          <a:prstGeom prst="rect">
            <a:avLst/>
          </a:prstGeom>
          <a:noFill/>
        </p:spPr>
      </p:pic>
      <p:pic>
        <p:nvPicPr>
          <p:cNvPr id="85012" name="Picture 20" descr="https://encrypted-tbn2.gstatic.com/images?q=tbn:ANd9GcQNtxIUeUZAahDq_98XIhRbNLATDGNLu32hrift07DVCk4t5Ne7OA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86550" y="4314824"/>
            <a:ext cx="2457450" cy="1857376"/>
          </a:xfrm>
          <a:prstGeom prst="rect">
            <a:avLst/>
          </a:prstGeom>
          <a:noFill/>
        </p:spPr>
      </p:pic>
      <p:pic>
        <p:nvPicPr>
          <p:cNvPr id="85014" name="Picture 22" descr="https://encrypted-tbn2.gstatic.com/images?q=tbn:ANd9GcQ88HpPg_pD8VUEXl5EfqE9EVEasUxqtrVx4Hfx4enXCxPBVGgc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98244" y="4648200"/>
            <a:ext cx="1140356" cy="1486103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76200" y="6182380"/>
            <a:ext cx="5282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The visible wounds of war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2" descr="http://edge.liveleak.com/80281E/s/s/17/media17/2010/Aug/9/LiveLeak-dot-com-47037b60fce0-gholizadeh20100808201453123.jpg?d5e8cc8eccfb6039332f41f6249e92b06c91b4db65f5e99818bad1964a47dfd66159&amp;ec_rate=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9402"/>
            <a:ext cx="9144000" cy="557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6197025"/>
            <a:ext cx="6805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What about the invisible wounds?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rgbClr val="0000FF"/>
                </a:solidFill>
              </a:rPr>
              <a:t>Causes of Brain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4572000" cy="5059363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Traumatic Brain Injury </a:t>
            </a:r>
          </a:p>
          <a:p>
            <a:pPr lvl="1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800" b="1" dirty="0"/>
              <a:t>TBI</a:t>
            </a:r>
          </a:p>
          <a:p>
            <a:pPr lvl="1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800" b="1" dirty="0"/>
              <a:t>Sports concussions</a:t>
            </a:r>
          </a:p>
          <a:p>
            <a:pPr lvl="1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800" b="1" dirty="0"/>
              <a:t>IED blast exposure</a:t>
            </a:r>
          </a:p>
          <a:p>
            <a:pPr lvl="1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800" b="1" dirty="0"/>
              <a:t>Car accidents</a:t>
            </a:r>
          </a:p>
          <a:p>
            <a:pPr lvl="1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800" b="1" dirty="0"/>
              <a:t>Falls</a:t>
            </a:r>
          </a:p>
          <a:p>
            <a:pPr lvl="1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800" b="1" dirty="0"/>
              <a:t>Other blunt trauma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0" y="1600200"/>
            <a:ext cx="4572000" cy="5059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800" b="1" dirty="0"/>
              <a:t>Stroke</a:t>
            </a: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2800" b="1" dirty="0"/>
              <a:t>Anoxia – lack of blood to brain</a:t>
            </a:r>
          </a:p>
          <a:p>
            <a:pPr marL="742950" lvl="1" indent="-28575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2800" b="1" dirty="0"/>
              <a:t>Heart attack</a:t>
            </a:r>
          </a:p>
          <a:p>
            <a:pPr marL="742950" lvl="1" indent="-28575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2800" b="1" dirty="0"/>
              <a:t>Surgery</a:t>
            </a:r>
          </a:p>
          <a:p>
            <a:pPr marL="742950" lvl="1" indent="-28575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2800" b="1" dirty="0"/>
              <a:t>Near drowning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Chemotherapy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4.bp.blogspot.com/-WBHMVS9tgrA/UPznHl9_K7I/AAAAAAAAAfw/NFZcivFEwGU/s640/StevanRidley1.JPG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 t="8434" b="1205"/>
          <a:stretch>
            <a:fillRect/>
          </a:stretch>
        </p:blipFill>
        <p:spPr bwMode="auto">
          <a:xfrm>
            <a:off x="0" y="3"/>
            <a:ext cx="9137120" cy="612753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0" y="1295405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44 million kids play organized sports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At least a million </a:t>
            </a:r>
            <a:r>
              <a:rPr lang="en-US" sz="32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treated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for TBI yearly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Players are bigger, faster, stronger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Athletes are motivated to play through injury for a variety of reasons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Concussion remains an “invisible” injury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Concussion in Today’s Sports: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0.gstatic.com/images?q=tbn:ANd9GcQNcKK3F0CNa4D2APk5shk73A_Jym89iZzlosXbCFtCpC9tVSa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0"/>
            <a:ext cx="4038600" cy="6858000"/>
          </a:xfrm>
          <a:prstGeom prst="rect">
            <a:avLst/>
          </a:prstGeom>
          <a:noFill/>
        </p:spPr>
      </p:pic>
      <p:grpSp>
        <p:nvGrpSpPr>
          <p:cNvPr id="2" name="Group 6"/>
          <p:cNvGrpSpPr/>
          <p:nvPr/>
        </p:nvGrpSpPr>
        <p:grpSpPr>
          <a:xfrm>
            <a:off x="0" y="0"/>
            <a:ext cx="5029200" cy="6858000"/>
            <a:chOff x="-4953000" y="-1924050"/>
            <a:chExt cx="8229600" cy="822960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46013" t="2037" r="27694" b="95000"/>
            <a:stretch>
              <a:fillRect/>
            </a:stretch>
          </p:blipFill>
          <p:spPr bwMode="auto">
            <a:xfrm>
              <a:off x="-4953000" y="-1924050"/>
              <a:ext cx="82296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5751" t="7963" r="17955" b="15000"/>
            <a:stretch>
              <a:fillRect/>
            </a:stretch>
          </p:blipFill>
          <p:spPr bwMode="auto">
            <a:xfrm>
              <a:off x="-4953000" y="-1619250"/>
              <a:ext cx="8229600" cy="792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7" descr="http://upload.wikimedia.org/wikipedia/commons/6/67/Concussion_Anatomy.png"/>
          <p:cNvPicPr>
            <a:picLocks noChangeAspect="1" noChangeArrowheads="1"/>
          </p:cNvPicPr>
          <p:nvPr/>
        </p:nvPicPr>
        <p:blipFill>
          <a:blip r:embed="rId2" cstate="print"/>
          <a:srcRect l="2348" t="1521" r="1347" b="4150"/>
          <a:stretch>
            <a:fillRect/>
          </a:stretch>
        </p:blipFill>
        <p:spPr bwMode="auto">
          <a:xfrm>
            <a:off x="182380" y="10668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Rectangle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1219200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800" b="1" dirty="0">
                <a:solidFill>
                  <a:srgbClr val="002060"/>
                </a:solidFill>
                <a:latin typeface="+mn-lt"/>
              </a:rPr>
              <a:t>Concussion: a</a:t>
            </a:r>
            <a:r>
              <a:rPr lang="en-US" sz="2800" b="1" dirty="0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 complex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+mn-lt"/>
                <a:ea typeface="ＭＳ Ｐゴシック" pitchFamily="34" charset="-128"/>
              </a:rPr>
              <a:t>pathophysiological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+mn-lt"/>
                <a:ea typeface="ＭＳ Ｐゴシック" pitchFamily="34" charset="-128"/>
              </a:rPr>
              <a:t> process </a:t>
            </a:r>
            <a:r>
              <a:rPr lang="en-US" sz="2800" b="1" dirty="0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affecting the brain, induced by traumatic forces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838200"/>
            <a:ext cx="9144000" cy="3810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3200">
              <a:solidFill>
                <a:srgbClr val="074889"/>
              </a:solidFill>
              <a:latin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3581400" cy="5029200"/>
          </a:xfrm>
        </p:spPr>
        <p:txBody>
          <a:bodyPr/>
          <a:lstStyle/>
          <a:p>
            <a:r>
              <a:rPr lang="en-US" sz="4000" b="1" dirty="0">
                <a:solidFill>
                  <a:srgbClr val="063B64"/>
                </a:solidFill>
                <a:latin typeface="+mn-lt"/>
              </a:rPr>
              <a:t>CT Scan right after a severe TBI – contusions and bleeding present, no DAI apparent</a:t>
            </a:r>
          </a:p>
        </p:txBody>
      </p:sp>
      <p:pic>
        <p:nvPicPr>
          <p:cNvPr id="4" name="Picture 3" descr="Lewis.figure1.tif"/>
          <p:cNvPicPr>
            <a:picLocks noChangeAspect="1"/>
          </p:cNvPicPr>
          <p:nvPr/>
        </p:nvPicPr>
        <p:blipFill>
          <a:blip r:embed="rId2" cstate="print"/>
          <a:srcRect l="14628" r="15426" b="18986"/>
          <a:stretch>
            <a:fillRect/>
          </a:stretch>
        </p:blipFill>
        <p:spPr>
          <a:xfrm>
            <a:off x="3806963" y="0"/>
            <a:ext cx="5337043" cy="6096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3848100" y="533400"/>
            <a:ext cx="1447800" cy="4038600"/>
          </a:xfrm>
          <a:prstGeom prst="ellipse">
            <a:avLst/>
          </a:prstGeom>
          <a:noFill/>
          <a:ln w="1905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3200">
              <a:solidFill>
                <a:srgbClr val="074889"/>
              </a:solidFill>
              <a:latin typeface="Arial" pitchFamily="-65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3.amazonaws.com/classconnection/617/flashcards/4517617/png/funtions1328988965116-152336B0F4F3827B0FD.png"/>
          <p:cNvPicPr>
            <a:picLocks noChangeAspect="1" noChangeArrowheads="1"/>
          </p:cNvPicPr>
          <p:nvPr/>
        </p:nvPicPr>
        <p:blipFill>
          <a:blip r:embed="rId2" cstate="print"/>
          <a:srcRect l="15715" t="5096" r="1458" b="1569"/>
          <a:stretch>
            <a:fillRect/>
          </a:stretch>
        </p:blipFill>
        <p:spPr bwMode="auto">
          <a:xfrm>
            <a:off x="1193562" y="0"/>
            <a:ext cx="8118192" cy="6858001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6646025" y="6517178"/>
            <a:ext cx="2650375" cy="340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2" name="Arc 21"/>
          <p:cNvSpPr/>
          <p:nvPr/>
        </p:nvSpPr>
        <p:spPr>
          <a:xfrm rot="695631">
            <a:off x="2209800" y="1371600"/>
            <a:ext cx="4419600" cy="2667000"/>
          </a:xfrm>
          <a:prstGeom prst="arc">
            <a:avLst>
              <a:gd name="adj1" fmla="val 10660621"/>
              <a:gd name="adj2" fmla="val 21459608"/>
            </a:avLst>
          </a:prstGeom>
          <a:ln w="3175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4" name="Arc 33"/>
          <p:cNvSpPr/>
          <p:nvPr/>
        </p:nvSpPr>
        <p:spPr>
          <a:xfrm rot="598834">
            <a:off x="3200400" y="2438400"/>
            <a:ext cx="2362200" cy="1905000"/>
          </a:xfrm>
          <a:prstGeom prst="arc">
            <a:avLst>
              <a:gd name="adj1" fmla="val 10978303"/>
              <a:gd name="adj2" fmla="val 21459608"/>
            </a:avLst>
          </a:prstGeom>
          <a:ln w="1905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repeatCount="3000" accel="50000" decel="5000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500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34" grpId="0" animBg="1"/>
      <p:bldP spid="3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42520" y="3681885"/>
            <a:ext cx="1941663" cy="3214818"/>
          </a:xfrm>
        </p:spPr>
      </p:pic>
      <p:sp>
        <p:nvSpPr>
          <p:cNvPr id="33795" name="Slide Number Placehold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1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1575F27-5978-462F-87E5-2C3C62259BB3}" type="slidenum">
              <a:rPr lang="en-US" smtClean="0">
                <a:solidFill>
                  <a:srgbClr val="898989"/>
                </a:solidFill>
              </a:rPr>
              <a:pPr/>
              <a:t>19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3677332"/>
            <a:ext cx="1796142" cy="3220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5313" y="3657599"/>
            <a:ext cx="1968687" cy="324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292600"/>
            <a:ext cx="20574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TextBox 1"/>
          <p:cNvSpPr txBox="1">
            <a:spLocks noChangeArrowheads="1"/>
          </p:cNvSpPr>
          <p:nvPr/>
        </p:nvSpPr>
        <p:spPr bwMode="auto">
          <a:xfrm>
            <a:off x="76200" y="3957937"/>
            <a:ext cx="2514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Healthy Neuron</a:t>
            </a:r>
          </a:p>
        </p:txBody>
      </p:sp>
      <p:pic>
        <p:nvPicPr>
          <p:cNvPr id="3380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8277" y="1325492"/>
            <a:ext cx="21685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5888" y="1314381"/>
            <a:ext cx="2195512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3" name="TextBox 13"/>
          <p:cNvSpPr txBox="1">
            <a:spLocks noChangeArrowheads="1"/>
          </p:cNvSpPr>
          <p:nvPr/>
        </p:nvSpPr>
        <p:spPr bwMode="auto">
          <a:xfrm>
            <a:off x="3733800" y="990601"/>
            <a:ext cx="2514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Healthy</a:t>
            </a:r>
          </a:p>
        </p:txBody>
      </p:sp>
      <p:sp>
        <p:nvSpPr>
          <p:cNvPr id="33804" name="TextBox 14"/>
          <p:cNvSpPr txBox="1">
            <a:spLocks noChangeArrowheads="1"/>
          </p:cNvSpPr>
          <p:nvPr/>
        </p:nvSpPr>
        <p:spPr bwMode="auto">
          <a:xfrm>
            <a:off x="6345238" y="990601"/>
            <a:ext cx="2514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</a:rPr>
              <a:t>Shearing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096000" y="1981200"/>
            <a:ext cx="3048000" cy="0"/>
          </a:xfrm>
          <a:prstGeom prst="straightConnector1">
            <a:avLst/>
          </a:prstGeom>
          <a:ln w="190500">
            <a:solidFill>
              <a:srgbClr val="FF0000"/>
            </a:solidFill>
            <a:headEnd type="none" w="med" len="med"/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6019800" y="2362200"/>
            <a:ext cx="3124200" cy="2"/>
          </a:xfrm>
          <a:prstGeom prst="straightConnector1">
            <a:avLst/>
          </a:prstGeom>
          <a:ln w="190500">
            <a:solidFill>
              <a:srgbClr val="FF0000"/>
            </a:solidFill>
            <a:headEnd type="none" w="med" len="med"/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07" name="Title 3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/>
              </a:rPr>
              <a:t>Diffuse Axonal Injury to Neurons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1066800"/>
            <a:ext cx="3505200" cy="26776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69863" indent="-169863"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</a:rPr>
              <a:t>Primary pathological feature in all levels of brain injury</a:t>
            </a:r>
          </a:p>
          <a:p>
            <a:pPr marL="169863" indent="-169863"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</a:rPr>
              <a:t>Functional injury </a:t>
            </a:r>
          </a:p>
          <a:p>
            <a:pPr marL="169863" indent="-169863"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</a:rPr>
              <a:t>Not detectible on CT</a:t>
            </a:r>
          </a:p>
          <a:p>
            <a:pPr marL="169863" indent="-169863"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</a:rPr>
              <a:t>Decreased brain arousal &amp; function</a:t>
            </a:r>
          </a:p>
        </p:txBody>
      </p:sp>
      <p:sp>
        <p:nvSpPr>
          <p:cNvPr id="33809" name="TextBox 25"/>
          <p:cNvSpPr txBox="1">
            <a:spLocks noChangeArrowheads="1"/>
          </p:cNvSpPr>
          <p:nvPr/>
        </p:nvSpPr>
        <p:spPr bwMode="auto">
          <a:xfrm>
            <a:off x="3808415" y="3202215"/>
            <a:ext cx="38115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DAI Injured Neurons</a:t>
            </a:r>
          </a:p>
        </p:txBody>
      </p:sp>
      <p:pic>
        <p:nvPicPr>
          <p:cNvPr id="33798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50328" y="3657599"/>
            <a:ext cx="2295070" cy="324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nimBg="1"/>
      <p:bldP spid="33804" grpId="0"/>
      <p:bldP spid="3380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914400"/>
          </a:xfrm>
          <a:prstGeom prst="rect">
            <a:avLst/>
          </a:prstGeom>
          <a:solidFill>
            <a:schemeClr val="bg1"/>
          </a:solidFill>
          <a:ln w="19050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3200">
              <a:solidFill>
                <a:srgbClr val="074889"/>
              </a:solidFill>
            </a:endParaRPr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0"/>
            <a:ext cx="8534400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Box 46"/>
          <p:cNvSpPr txBox="1">
            <a:spLocks noChangeArrowheads="1"/>
          </p:cNvSpPr>
          <p:nvPr/>
        </p:nvSpPr>
        <p:spPr bwMode="auto">
          <a:xfrm>
            <a:off x="76200" y="228605"/>
            <a:ext cx="9067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Optima" charset="0"/>
              </a:rPr>
              <a:t>If you have a brick wall that gets damaged…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 bwMode="auto">
          <a:xfrm>
            <a:off x="0" y="838200"/>
            <a:ext cx="9144000" cy="3810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3200">
              <a:solidFill>
                <a:srgbClr val="074889"/>
              </a:solidFill>
              <a:latin typeface="Arial" pitchFamily="-65" charset="0"/>
              <a:ea typeface="+mn-ea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828800" y="575847"/>
            <a:ext cx="7010400" cy="5410200"/>
          </a:xfrm>
          <a:prstGeom prst="ellipse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6200000" scaled="1"/>
            <a:tileRect/>
          </a:gradFill>
          <a:ln w="12700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3200">
              <a:solidFill>
                <a:srgbClr val="074889"/>
              </a:solidFill>
              <a:latin typeface="Arial" pitchFamily="-65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2552700" y="575847"/>
            <a:ext cx="5562600" cy="4453353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2700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3200">
              <a:solidFill>
                <a:srgbClr val="074889"/>
              </a:solidFill>
              <a:latin typeface="Arial" pitchFamily="-65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086100" y="575846"/>
            <a:ext cx="4495800" cy="3081754"/>
          </a:xfrm>
          <a:prstGeom prst="ellipse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 w="12700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3200">
              <a:solidFill>
                <a:srgbClr val="074889"/>
              </a:solidFill>
              <a:latin typeface="Arial" pitchFamily="-65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0" y="36576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Calibri"/>
                <a:ea typeface="+mn-ea"/>
              </a:rPr>
              <a:t>Edema and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Calibri"/>
                <a:ea typeface="+mn-ea"/>
              </a:rPr>
              <a:t>Swelling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62600" y="3666187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Calibri"/>
                <a:ea typeface="+mn-ea"/>
              </a:rPr>
              <a:t>Metabolic Disruptions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50170" y="4426137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Calibri"/>
                <a:ea typeface="+mn-ea"/>
              </a:rPr>
              <a:t>Inflammation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95600" y="5029200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Calibri"/>
                <a:ea typeface="+mn-ea"/>
              </a:rPr>
              <a:t>Continued Cellular Damage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Calibri"/>
                <a:ea typeface="+mn-ea"/>
              </a:rPr>
              <a:t>Necrosis        Apoptosis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" y="6248400"/>
            <a:ext cx="906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prstClr val="black"/>
                </a:solidFill>
                <a:latin typeface="Calibri"/>
                <a:ea typeface="+mn-ea"/>
              </a:rPr>
              <a:t>Continued damage following initial injury</a:t>
            </a:r>
          </a:p>
        </p:txBody>
      </p:sp>
      <p:sp>
        <p:nvSpPr>
          <p:cNvPr id="13" name="TextBox 12"/>
          <p:cNvSpPr txBox="1"/>
          <p:nvPr/>
        </p:nvSpPr>
        <p:spPr>
          <a:xfrm rot="17787371">
            <a:off x="1680746" y="3250774"/>
            <a:ext cx="2150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prstClr val="black"/>
                </a:solidFill>
                <a:latin typeface="Calibri"/>
                <a:ea typeface="+mn-ea"/>
              </a:rPr>
              <a:t>Biochemical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prstClr val="black"/>
                </a:solidFill>
                <a:latin typeface="Calibri"/>
                <a:ea typeface="+mn-ea"/>
              </a:rPr>
              <a:t>Cascades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60173" y="228604"/>
            <a:ext cx="897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Calibri"/>
                <a:ea typeface="+mn-ea"/>
              </a:rPr>
              <a:t>Time</a:t>
            </a:r>
            <a:endParaRPr lang="en-US" sz="1400" b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8600" y="742956"/>
            <a:ext cx="1143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alibri"/>
                <a:ea typeface="+mn-ea"/>
              </a:rPr>
              <a:t>Seconds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prstClr val="black"/>
              </a:solidFill>
              <a:latin typeface="Calibri"/>
              <a:ea typeface="+mn-ea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prstClr val="black"/>
              </a:solidFill>
              <a:latin typeface="Calibri"/>
              <a:ea typeface="+mn-ea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alibri"/>
                <a:ea typeface="+mn-ea"/>
              </a:rPr>
              <a:t>Minutes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prstClr val="black"/>
              </a:solidFill>
              <a:latin typeface="Calibri"/>
              <a:ea typeface="+mn-ea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prstClr val="black"/>
              </a:solidFill>
              <a:latin typeface="Calibri"/>
              <a:ea typeface="+mn-ea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prstClr val="black"/>
              </a:solidFill>
              <a:latin typeface="Calibri"/>
              <a:ea typeface="+mn-ea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prstClr val="black"/>
              </a:solidFill>
              <a:latin typeface="Calibri"/>
              <a:ea typeface="+mn-ea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alibri"/>
                <a:ea typeface="+mn-ea"/>
              </a:rPr>
              <a:t>Hours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prstClr val="black"/>
              </a:solidFill>
              <a:latin typeface="Calibri"/>
              <a:ea typeface="+mn-ea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prstClr val="black"/>
              </a:solidFill>
              <a:latin typeface="Calibri"/>
              <a:ea typeface="+mn-ea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prstClr val="black"/>
              </a:solidFill>
              <a:latin typeface="Calibri"/>
              <a:ea typeface="+mn-ea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prstClr val="black"/>
              </a:solidFill>
              <a:latin typeface="Calibri"/>
              <a:ea typeface="+mn-ea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prstClr val="black"/>
              </a:solidFill>
              <a:latin typeface="Calibri"/>
              <a:ea typeface="+mn-ea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prstClr val="black"/>
              </a:solidFill>
              <a:latin typeface="Calibri"/>
              <a:ea typeface="+mn-ea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prstClr val="black"/>
              </a:solidFill>
              <a:latin typeface="Calibri"/>
              <a:ea typeface="+mn-ea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prstClr val="black"/>
              </a:solidFill>
              <a:latin typeface="Calibri"/>
              <a:ea typeface="+mn-ea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prstClr val="black"/>
              </a:solidFill>
              <a:latin typeface="Calibri"/>
              <a:ea typeface="+mn-ea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alibri"/>
                <a:ea typeface="+mn-ea"/>
              </a:rPr>
              <a:t>Days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alibri"/>
                <a:ea typeface="+mn-ea"/>
              </a:rPr>
              <a:t>Weeks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alibri"/>
                <a:ea typeface="+mn-ea"/>
              </a:rPr>
              <a:t>Months</a:t>
            </a:r>
          </a:p>
        </p:txBody>
      </p:sp>
      <p:cxnSp>
        <p:nvCxnSpPr>
          <p:cNvPr id="23" name="Straight Arrow Connector 22"/>
          <p:cNvCxnSpPr>
            <a:stCxn id="15" idx="2"/>
          </p:cNvCxnSpPr>
          <p:nvPr/>
        </p:nvCxnSpPr>
        <p:spPr bwMode="auto">
          <a:xfrm flipH="1">
            <a:off x="1600206" y="690269"/>
            <a:ext cx="8584" cy="54057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5" name="Straight Arrow Connector 24"/>
          <p:cNvCxnSpPr>
            <a:stCxn id="5" idx="1"/>
          </p:cNvCxnSpPr>
          <p:nvPr/>
        </p:nvCxnSpPr>
        <p:spPr bwMode="auto">
          <a:xfrm flipH="1">
            <a:off x="3810000" y="1470630"/>
            <a:ext cx="475476" cy="10439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7086600" y="3048000"/>
            <a:ext cx="990600" cy="1905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2914650" y="2369403"/>
            <a:ext cx="2343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Calibri"/>
                <a:ea typeface="+mn-ea"/>
              </a:rPr>
              <a:t>Vascular Injury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Calibri"/>
                <a:ea typeface="+mn-ea"/>
              </a:rPr>
              <a:t>Contusion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0" y="2369403"/>
            <a:ext cx="2343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Calibri"/>
                <a:ea typeface="+mn-ea"/>
              </a:rPr>
              <a:t>Neuronal Injury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Calibri"/>
                <a:ea typeface="+mn-ea"/>
              </a:rPr>
              <a:t>Axonal Injury</a:t>
            </a: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>
            <a:off x="2590800" y="2819400"/>
            <a:ext cx="1066800" cy="2133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1" name="Straight Arrow Connector 50"/>
          <p:cNvCxnSpPr>
            <a:stCxn id="5" idx="3"/>
          </p:cNvCxnSpPr>
          <p:nvPr/>
        </p:nvCxnSpPr>
        <p:spPr bwMode="auto">
          <a:xfrm>
            <a:off x="6382525" y="1470630"/>
            <a:ext cx="475475" cy="10439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Oval 15"/>
          <p:cNvSpPr/>
          <p:nvPr/>
        </p:nvSpPr>
        <p:spPr bwMode="auto">
          <a:xfrm>
            <a:off x="4000500" y="533400"/>
            <a:ext cx="2667000" cy="1862553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 w="12700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3200">
              <a:solidFill>
                <a:srgbClr val="074889"/>
              </a:solidFill>
              <a:latin typeface="Arial" pitchFamily="-65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476" y="685800"/>
            <a:ext cx="20970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prstClr val="black"/>
                </a:solidFill>
                <a:latin typeface="Calibri"/>
                <a:ea typeface="+mn-ea"/>
              </a:rPr>
              <a:t>Primary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prstClr val="black"/>
                </a:solidFill>
                <a:latin typeface="Calibri"/>
                <a:ea typeface="+mn-ea"/>
              </a:rPr>
              <a:t>Injury from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prstClr val="black"/>
                </a:solidFill>
                <a:latin typeface="Calibri"/>
                <a:ea typeface="+mn-ea"/>
              </a:rPr>
              <a:t>Impact</a:t>
            </a:r>
            <a:endParaRPr lang="en-US" sz="1800" b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6" name="TextBox 55"/>
          <p:cNvSpPr txBox="1"/>
          <p:nvPr/>
        </p:nvSpPr>
        <p:spPr>
          <a:xfrm rot="3709809">
            <a:off x="6809019" y="3243187"/>
            <a:ext cx="2150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prstClr val="black"/>
                </a:solidFill>
                <a:latin typeface="Calibri"/>
                <a:ea typeface="+mn-ea"/>
              </a:rPr>
              <a:t>Biochemical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prstClr val="black"/>
                </a:solidFill>
                <a:latin typeface="Calibri"/>
                <a:ea typeface="+mn-ea"/>
              </a:rPr>
              <a:t>Cascades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121920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063B64"/>
                </a:solidFill>
                <a:latin typeface="+mn-lt"/>
              </a:rPr>
              <a:t>MRI one week later…DAI present</a:t>
            </a:r>
          </a:p>
        </p:txBody>
      </p:sp>
      <p:pic>
        <p:nvPicPr>
          <p:cNvPr id="4" name="Picture 3" descr="Lewis.figure2.tif"/>
          <p:cNvPicPr>
            <a:picLocks noChangeAspect="1"/>
          </p:cNvPicPr>
          <p:nvPr/>
        </p:nvPicPr>
        <p:blipFill>
          <a:blip r:embed="rId2" cstate="print"/>
          <a:srcRect l="9731" t="15369" r="8893" b="5475"/>
          <a:stretch>
            <a:fillRect/>
          </a:stretch>
        </p:blipFill>
        <p:spPr>
          <a:xfrm>
            <a:off x="29034" y="1295400"/>
            <a:ext cx="9085263" cy="44958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5230" t="25057" r="27039" b="23161"/>
          <a:stretch>
            <a:fillRect/>
          </a:stretch>
        </p:blipFill>
        <p:spPr bwMode="auto">
          <a:xfrm>
            <a:off x="0" y="847460"/>
            <a:ext cx="9144000" cy="5577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00FF"/>
                </a:solidFill>
              </a:rPr>
              <a:t>Typical Courses After TBI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430519"/>
            <a:ext cx="9144000" cy="4154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err="1">
                <a:solidFill>
                  <a:schemeClr val="bg1"/>
                </a:solidFill>
              </a:rPr>
              <a:t>Arciniegas</a:t>
            </a:r>
            <a:r>
              <a:rPr lang="en-US" sz="1000" b="1" dirty="0">
                <a:solidFill>
                  <a:schemeClr val="bg1"/>
                </a:solidFill>
              </a:rPr>
              <a:t> DB, McAllister TW. Cognitive Impairments. In </a:t>
            </a:r>
            <a:r>
              <a:rPr lang="en-US" sz="1000" b="1" dirty="0" err="1">
                <a:solidFill>
                  <a:schemeClr val="bg1"/>
                </a:solidFill>
              </a:rPr>
              <a:t>Arciniegas</a:t>
            </a:r>
            <a:r>
              <a:rPr lang="en-US" sz="1000" b="1" dirty="0">
                <a:solidFill>
                  <a:schemeClr val="bg1"/>
                </a:solidFill>
              </a:rPr>
              <a:t> DB, </a:t>
            </a:r>
            <a:r>
              <a:rPr lang="en-US" sz="1000" b="1" dirty="0" err="1">
                <a:solidFill>
                  <a:schemeClr val="bg1"/>
                </a:solidFill>
              </a:rPr>
              <a:t>Zasler</a:t>
            </a:r>
            <a:r>
              <a:rPr lang="en-US" sz="1000" b="1" dirty="0">
                <a:solidFill>
                  <a:schemeClr val="bg1"/>
                </a:solidFill>
              </a:rPr>
              <a:t> ND, </a:t>
            </a:r>
            <a:r>
              <a:rPr lang="en-US" sz="1000" b="1" dirty="0" err="1">
                <a:solidFill>
                  <a:schemeClr val="bg1"/>
                </a:solidFill>
              </a:rPr>
              <a:t>Vanderploeg</a:t>
            </a:r>
            <a:r>
              <a:rPr lang="en-US" sz="1000" b="1" dirty="0">
                <a:solidFill>
                  <a:schemeClr val="bg1"/>
                </a:solidFill>
              </a:rPr>
              <a:t> RD, </a:t>
            </a:r>
            <a:r>
              <a:rPr lang="en-US" sz="1000" b="1" dirty="0" err="1">
                <a:solidFill>
                  <a:schemeClr val="bg1"/>
                </a:solidFill>
              </a:rPr>
              <a:t>Jaffee</a:t>
            </a:r>
            <a:r>
              <a:rPr lang="en-US" sz="1000" b="1" dirty="0">
                <a:solidFill>
                  <a:schemeClr val="bg1"/>
                </a:solidFill>
              </a:rPr>
              <a:t> MS (editors): </a:t>
            </a:r>
            <a:r>
              <a:rPr lang="en-US" sz="1000" b="1" u="sng" dirty="0">
                <a:solidFill>
                  <a:schemeClr val="bg1"/>
                </a:solidFill>
              </a:rPr>
              <a:t>Clinical Manual for the Management of Adults with Traumatic Brain Injury</a:t>
            </a:r>
            <a:r>
              <a:rPr lang="en-US" sz="1000" b="1" dirty="0">
                <a:solidFill>
                  <a:schemeClr val="bg1"/>
                </a:solidFill>
              </a:rPr>
              <a:t>. Washington DC, American Psychiatric Publishing, Inc. 2013, pp.131-164.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4322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5261" t="20472" r="26600" b="21149"/>
          <a:stretch>
            <a:fillRect/>
          </a:stretch>
        </p:blipFill>
        <p:spPr bwMode="auto">
          <a:xfrm>
            <a:off x="1" y="365760"/>
            <a:ext cx="9144000" cy="623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6425738"/>
            <a:ext cx="9144000" cy="4322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igns"/>
          <p:cNvPicPr>
            <a:picLocks noChangeAspect="1" noChangeArrowheads="1"/>
          </p:cNvPicPr>
          <p:nvPr/>
        </p:nvPicPr>
        <p:blipFill>
          <a:blip r:embed="rId2" cstate="print"/>
          <a:srcRect l="58874"/>
          <a:stretch>
            <a:fillRect/>
          </a:stretch>
        </p:blipFill>
        <p:spPr bwMode="auto">
          <a:xfrm>
            <a:off x="4114800" y="3878966"/>
            <a:ext cx="5030728" cy="2919460"/>
          </a:xfrm>
          <a:prstGeom prst="rect">
            <a:avLst/>
          </a:prstGeom>
          <a:noFill/>
        </p:spPr>
      </p:pic>
      <p:pic>
        <p:nvPicPr>
          <p:cNvPr id="6" name="Picture 7" descr="headache.jpg"/>
          <p:cNvPicPr>
            <a:picLocks noChangeAspect="1"/>
          </p:cNvPicPr>
          <p:nvPr/>
        </p:nvPicPr>
        <p:blipFill>
          <a:blip r:embed="rId3" cstate="print"/>
          <a:srcRect r="55000" b="40909"/>
          <a:stretch>
            <a:fillRect/>
          </a:stretch>
        </p:blipFill>
        <p:spPr bwMode="auto">
          <a:xfrm>
            <a:off x="12192" y="3886200"/>
            <a:ext cx="4114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n-lt"/>
              </a:rPr>
              <a:t>Symptoms Following Brain Injury</a:t>
            </a:r>
          </a:p>
        </p:txBody>
      </p:sp>
      <p:pic>
        <p:nvPicPr>
          <p:cNvPr id="1026" name="Picture 2" descr="signs"/>
          <p:cNvPicPr>
            <a:picLocks noChangeAspect="1" noChangeArrowheads="1"/>
          </p:cNvPicPr>
          <p:nvPr/>
        </p:nvPicPr>
        <p:blipFill>
          <a:blip r:embed="rId2" cstate="print"/>
          <a:srcRect r="40616"/>
          <a:stretch>
            <a:fillRect/>
          </a:stretch>
        </p:blipFill>
        <p:spPr bwMode="auto">
          <a:xfrm>
            <a:off x="2" y="990602"/>
            <a:ext cx="6952229" cy="2819399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>
            <a:noAutofit/>
          </a:bodyPr>
          <a:lstStyle/>
          <a:p>
            <a:br>
              <a:rPr lang="en-US" sz="4000" b="1" dirty="0">
                <a:solidFill>
                  <a:srgbClr val="0000FF"/>
                </a:solidFill>
                <a:latin typeface="Calibri" pitchFamily="34" charset="0"/>
              </a:rPr>
            </a:br>
            <a:r>
              <a:rPr lang="en-US" sz="4000" b="1" dirty="0">
                <a:solidFill>
                  <a:srgbClr val="0000FF"/>
                </a:solidFill>
                <a:latin typeface="Calibri" pitchFamily="34" charset="0"/>
              </a:rPr>
              <a:t> New Concussion Score for Children Flags Higher-Risk Cases </a:t>
            </a:r>
            <a:br>
              <a:rPr lang="en-US" sz="4000" b="1" dirty="0">
                <a:solidFill>
                  <a:srgbClr val="0000FF"/>
                </a:solidFill>
                <a:latin typeface="Calibri" pitchFamily="34" charset="0"/>
              </a:rPr>
            </a:br>
            <a:endParaRPr lang="en-US" sz="40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7526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latin typeface="Calibri" pitchFamily="34" charset="0"/>
              </a:rPr>
              <a:t>12-point clinical score for children</a:t>
            </a:r>
          </a:p>
          <a:p>
            <a:pPr>
              <a:spcBef>
                <a:spcPts val="0"/>
              </a:spcBef>
            </a:pPr>
            <a:r>
              <a:rPr lang="en-US" b="1" dirty="0">
                <a:latin typeface="Calibri" pitchFamily="34" charset="0"/>
              </a:rPr>
              <a:t>Researchers looked at more than 70 possible variables and found 9 assoc w/ long term </a:t>
            </a:r>
            <a:r>
              <a:rPr lang="en-US" b="1" dirty="0" err="1">
                <a:latin typeface="Calibri" pitchFamily="34" charset="0"/>
              </a:rPr>
              <a:t>sx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56793" y="6553200"/>
            <a:ext cx="54872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prstClr val="black"/>
                </a:solidFill>
                <a:latin typeface="Calibri" pitchFamily="34" charset="0"/>
                <a:hlinkClick r:id="rId2"/>
              </a:rPr>
              <a:t>JAMA</a:t>
            </a:r>
            <a:r>
              <a:rPr lang="en-US" sz="1600" b="1" dirty="0">
                <a:solidFill>
                  <a:prstClr val="black"/>
                </a:solidFill>
                <a:latin typeface="Calibri" pitchFamily="34" charset="0"/>
                <a:hlinkClick r:id="rId2"/>
              </a:rPr>
              <a:t>, 8-Mar-2016:  www.medscape.com/viewarticle/860132 </a:t>
            </a:r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2919948"/>
            <a:ext cx="4114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buFont typeface="Arial" pitchFamily="34" charset="0"/>
              <a:buChar char="•"/>
            </a:pPr>
            <a:r>
              <a:rPr lang="en-US" sz="2400" b="1" dirty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Female sex (2 pts)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sz="2400" b="1" dirty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Age &gt;12 (2 pts)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sz="2400" b="1" dirty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Fatigue (2 pts)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sz="2400" b="1" dirty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Migraine history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sz="2400" b="1" dirty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Previous concussion with </a:t>
            </a:r>
            <a:r>
              <a:rPr lang="en-US" sz="2400" b="1" dirty="0" err="1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sx</a:t>
            </a:r>
            <a:r>
              <a:rPr lang="en-US" sz="2400" b="1" dirty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 &gt;1 week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sz="2400" b="1" dirty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Headache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sz="2400" b="1" dirty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Sensitivity to noise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sz="2400" b="1" dirty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Answering questions slowly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sz="2400" b="1" dirty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Balance errors &gt;4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4400" y="2919948"/>
            <a:ext cx="434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buFont typeface="Arial" pitchFamily="34" charset="0"/>
              <a:buChar char="•"/>
            </a:pPr>
            <a:r>
              <a:rPr lang="en-US" sz="2400" b="1" dirty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12 points possible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sz="2400" b="1" dirty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9-12 points: high risk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sz="2400" b="1" dirty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0-3 points: low risk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sz="2400" b="1" dirty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93% specificity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24400" y="4801850"/>
            <a:ext cx="4114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/>
            <a:r>
              <a:rPr lang="en-US" sz="3200" b="1" dirty="0">
                <a:solidFill>
                  <a:prstClr val="black"/>
                </a:solidFill>
                <a:latin typeface="Calibri" pitchFamily="34" charset="0"/>
              </a:rPr>
              <a:t>0-3 -------- 6 -------- 9-12</a:t>
            </a:r>
          </a:p>
          <a:p>
            <a:pPr algn="ctr"/>
            <a:r>
              <a:rPr lang="en-US" sz="2800" b="1" dirty="0">
                <a:solidFill>
                  <a:prstClr val="black"/>
                </a:solidFill>
                <a:latin typeface="Calibri" pitchFamily="34" charset="0"/>
              </a:rPr>
              <a:t>3x less/more likely to have persistent issues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581400" y="1295404"/>
            <a:ext cx="5264150" cy="213360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b="1" dirty="0">
                <a:solidFill>
                  <a:schemeClr val="tx1"/>
                </a:solidFill>
              </a:rPr>
              <a:t>Mom of 18-yo TBI pt on CNN’s Sanjay Gupta MD show: </a:t>
            </a:r>
            <a:r>
              <a:rPr lang="en-US" sz="2800" b="1" i="1" dirty="0">
                <a:solidFill>
                  <a:schemeClr val="tx1"/>
                </a:solidFill>
              </a:rPr>
              <a:t>“He lived, he survived, and now what?”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" y="144964"/>
            <a:ext cx="9144000" cy="769441"/>
          </a:xfrm>
          <a:prstGeom prst="rect">
            <a:avLst/>
          </a:prstGeom>
          <a:noFill/>
          <a:effectLst>
            <a:outerShdw dist="12700" dir="2700000" algn="ctr" rotWithShape="0">
              <a:srgbClr val="000000">
                <a:alpha val="8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63B64"/>
                </a:solidFill>
              </a:rPr>
              <a:t>What do we do after an injury?</a:t>
            </a:r>
          </a:p>
        </p:txBody>
      </p:sp>
      <p:sp>
        <p:nvSpPr>
          <p:cNvPr id="4" name="Content Placeholder 6"/>
          <p:cNvSpPr txBox="1">
            <a:spLocks/>
          </p:cNvSpPr>
          <p:nvPr/>
        </p:nvSpPr>
        <p:spPr bwMode="auto">
          <a:xfrm>
            <a:off x="0" y="4648205"/>
            <a:ext cx="9144000" cy="13715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marR="0" lvl="0" indent="3175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336699"/>
              </a:buClr>
              <a:buSzTx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tima" pitchFamily="-28" charset="0"/>
                <a:ea typeface="ＭＳ Ｐゴシック" pitchFamily="-28" charset="-128"/>
                <a:cs typeface="ＭＳ Ｐゴシック" pitchFamily="-28" charset="-128"/>
              </a:rPr>
              <a:t>“The art of medicine consists of keeping the patient amused while nature heals the disease.”</a:t>
            </a:r>
          </a:p>
          <a:p>
            <a:pPr indent="3175" algn="ctr">
              <a:spcBef>
                <a:spcPts val="0"/>
              </a:spcBef>
              <a:buClr>
                <a:srgbClr val="336699"/>
              </a:buClr>
            </a:pPr>
            <a:r>
              <a:rPr lang="en-US" sz="2800" b="1" dirty="0"/>
              <a:t>François-Marie </a:t>
            </a:r>
            <a:r>
              <a:rPr lang="en-US" sz="2800" b="1" dirty="0" err="1"/>
              <a:t>Arouet</a:t>
            </a:r>
            <a:r>
              <a:rPr lang="en-US" sz="2800" b="1" dirty="0"/>
              <a:t> </a:t>
            </a:r>
            <a:r>
              <a:rPr lang="en-US" sz="2800" b="1" kern="0" dirty="0">
                <a:latin typeface="Optima" pitchFamily="-28" charset="0"/>
                <a:ea typeface="ＭＳ Ｐゴシック" pitchFamily="-28" charset="-128"/>
                <a:cs typeface="ＭＳ Ｐゴシック" pitchFamily="-28" charset="-128"/>
              </a:rPr>
              <a:t>(1694 - 1778)</a:t>
            </a:r>
            <a:endParaRPr kumimoji="0" lang="en-US" sz="28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tima" pitchFamily="-28" charset="0"/>
              <a:ea typeface="ＭＳ Ｐゴシック" pitchFamily="-28" charset="-128"/>
              <a:cs typeface="ＭＳ Ｐゴシック" pitchFamily="-28" charset="-128"/>
            </a:endParaRPr>
          </a:p>
          <a:p>
            <a:pPr marL="292100" marR="0" lvl="0" indent="-2921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336699"/>
              </a:buClr>
              <a:buSzTx/>
              <a:buFont typeface="Wingdings" pitchFamily="2" charset="2"/>
              <a:buChar char="w"/>
              <a:tabLst/>
              <a:defRPr/>
            </a:pP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tima" pitchFamily="-28" charset="0"/>
              <a:ea typeface="ＭＳ Ｐゴシック" pitchFamily="-28" charset="-128"/>
              <a:cs typeface="ＭＳ Ｐゴシック" pitchFamily="-28" charset="-128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 l="21669" t="26042" r="40849" b="32292"/>
          <a:stretch>
            <a:fillRect/>
          </a:stretch>
        </p:blipFill>
        <p:spPr bwMode="auto">
          <a:xfrm>
            <a:off x="0" y="1066805"/>
            <a:ext cx="358140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779494" y="3352803"/>
            <a:ext cx="5562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The problem is:</a:t>
            </a:r>
          </a:p>
          <a:p>
            <a:pPr algn="ctr"/>
            <a:r>
              <a:rPr lang="en-US" sz="4000" b="1" i="1" u="sng" dirty="0">
                <a:solidFill>
                  <a:srgbClr val="0000FF"/>
                </a:solidFill>
              </a:rPr>
              <a:t>there is nothing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2587" t="7778" r="11382" b="7037"/>
          <a:stretch>
            <a:fillRect/>
          </a:stretch>
        </p:blipFill>
        <p:spPr bwMode="auto">
          <a:xfrm>
            <a:off x="183932" y="48913"/>
            <a:ext cx="8763000" cy="680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Grp="1"/>
          </p:cNvSpPr>
          <p:nvPr>
            <p:ph type="title"/>
          </p:nvPr>
        </p:nvSpPr>
        <p:spPr>
          <a:xfrm>
            <a:off x="4146332" y="183932"/>
            <a:ext cx="4953000" cy="685800"/>
          </a:xfrm>
          <a:ln>
            <a:solidFill>
              <a:srgbClr val="063B64"/>
            </a:solidFill>
          </a:ln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63B64"/>
                </a:solidFill>
              </a:rPr>
              <a:t>CDC: “Treatment” for TBI</a:t>
            </a:r>
          </a:p>
        </p:txBody>
      </p:sp>
      <p:grpSp>
        <p:nvGrpSpPr>
          <p:cNvPr id="2" name="Group 15"/>
          <p:cNvGrpSpPr/>
          <p:nvPr/>
        </p:nvGrpSpPr>
        <p:grpSpPr>
          <a:xfrm>
            <a:off x="1905000" y="1040922"/>
            <a:ext cx="7010400" cy="4191000"/>
            <a:chOff x="1905000" y="1066800"/>
            <a:chExt cx="7010400" cy="41910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79970" t="20171" r="12635" b="66483"/>
            <a:stretch>
              <a:fillRect/>
            </a:stretch>
          </p:blipFill>
          <p:spPr bwMode="auto">
            <a:xfrm>
              <a:off x="1981200" y="2108200"/>
              <a:ext cx="5181600" cy="3073400"/>
            </a:xfrm>
            <a:prstGeom prst="rect">
              <a:avLst/>
            </a:prstGeom>
            <a:noFill/>
            <a:ln w="76200">
              <a:solidFill>
                <a:srgbClr val="004080"/>
              </a:solidFill>
              <a:miter lim="800000"/>
              <a:headEnd/>
              <a:tailEnd/>
            </a:ln>
          </p:spPr>
        </p:pic>
        <p:cxnSp>
          <p:nvCxnSpPr>
            <p:cNvPr id="8" name="Straight Connector 7"/>
            <p:cNvCxnSpPr/>
            <p:nvPr/>
          </p:nvCxnSpPr>
          <p:spPr bwMode="auto">
            <a:xfrm flipV="1">
              <a:off x="1905000" y="1066800"/>
              <a:ext cx="4953000" cy="9906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4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7162800" y="2007078"/>
              <a:ext cx="1752600" cy="3250722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4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" name="TextBox 8"/>
          <p:cNvSpPr txBox="1"/>
          <p:nvPr/>
        </p:nvSpPr>
        <p:spPr>
          <a:xfrm>
            <a:off x="533400" y="5715000"/>
            <a:ext cx="8061439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prstClr val="black"/>
                </a:solidFill>
                <a:latin typeface="Calibri"/>
                <a:ea typeface="+mn-ea"/>
              </a:rPr>
              <a:t>These recommendations are being questioned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981200"/>
            <a:ext cx="8242300" cy="3581400"/>
          </a:xfrm>
        </p:spPr>
        <p:txBody>
          <a:bodyPr/>
          <a:lstStyle/>
          <a:p>
            <a:pPr>
              <a:buClr>
                <a:srgbClr val="063B64"/>
              </a:buClr>
              <a:buFont typeface="Arial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“Even the best-trained, most skilled, and well-intentioned professionals in the world often suffer a kind of tunnel vision, sticking to familiar, well-trod paths that pioneers once blazed.”</a:t>
            </a:r>
          </a:p>
          <a:p>
            <a:pPr>
              <a:buClr>
                <a:srgbClr val="063B64"/>
              </a:buClr>
              <a:buFont typeface="Arial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“Conventional medicine only takes survivors of TBI so far…. Unconventional therapies are not merely a reasonable option, they are a necessity.”</a:t>
            </a:r>
            <a:endParaRPr lang="en-US" sz="2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0" y="914400"/>
            <a:ext cx="9144000" cy="2286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74889"/>
              </a:solidFill>
              <a:effectLst/>
              <a:latin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2192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63B64"/>
                </a:solidFill>
                <a:latin typeface="+mn-lt"/>
              </a:rPr>
              <a:t>Joel Goldstein, </a:t>
            </a:r>
            <a:r>
              <a:rPr lang="en-US" b="1" i="1" dirty="0">
                <a:solidFill>
                  <a:srgbClr val="063B64"/>
                </a:solidFill>
                <a:latin typeface="+mn-lt"/>
              </a:rPr>
              <a:t>No Stone Unturned:</a:t>
            </a:r>
            <a:br>
              <a:rPr lang="en-US" b="1" i="1" dirty="0">
                <a:solidFill>
                  <a:srgbClr val="063B64"/>
                </a:solidFill>
                <a:latin typeface="+mn-lt"/>
              </a:rPr>
            </a:br>
            <a:r>
              <a:rPr lang="en-US" b="1" i="1" dirty="0">
                <a:solidFill>
                  <a:srgbClr val="063B64"/>
                </a:solidFill>
                <a:latin typeface="+mn-lt"/>
              </a:rPr>
              <a:t>A Father's Memoir of His Son's Encounter with Traumatic Brain Injury</a:t>
            </a:r>
            <a:endParaRPr lang="en-US" b="1" dirty="0">
              <a:solidFill>
                <a:srgbClr val="063B64"/>
              </a:solidFill>
              <a:latin typeface="+mn-lt"/>
            </a:endParaRP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3" descr="rat.jpg"/>
          <p:cNvPicPr>
            <a:picLocks noChangeAspect="1"/>
          </p:cNvPicPr>
          <p:nvPr/>
        </p:nvPicPr>
        <p:blipFill>
          <a:blip r:embed="rId3" cstate="print"/>
          <a:srcRect b="57576"/>
          <a:stretch>
            <a:fillRect/>
          </a:stretch>
        </p:blipFill>
        <p:spPr bwMode="auto">
          <a:xfrm>
            <a:off x="0" y="0"/>
            <a:ext cx="9144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946" name="Rectangle 2"/>
          <p:cNvSpPr>
            <a:spLocks noGrp="1"/>
          </p:cNvSpPr>
          <p:nvPr>
            <p:ph type="ctrTitle"/>
          </p:nvPr>
        </p:nvSpPr>
        <p:spPr>
          <a:xfrm>
            <a:off x="0" y="1905000"/>
            <a:ext cx="9144000" cy="14700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>
                <a:ea typeface="ＭＳ Ｐゴシック" pitchFamily="34" charset="-128"/>
              </a:rPr>
              <a:t>What Do Animal Studies</a:t>
            </a:r>
            <a:br>
              <a:rPr lang="en-US" b="1" dirty="0">
                <a:ea typeface="ＭＳ Ｐゴシック" pitchFamily="34" charset="-128"/>
              </a:rPr>
            </a:br>
            <a:r>
              <a:rPr lang="en-US" b="1" dirty="0">
                <a:ea typeface="ＭＳ Ｐゴシック" pitchFamily="34" charset="-128"/>
              </a:rPr>
              <a:t>Teach Us About the Use of Omega-3s for Brain Injury?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>
                <a:solidFill>
                  <a:srgbClr val="063B64"/>
                </a:solidFill>
                <a:ea typeface="ＭＳ Ｐゴシック" pitchFamily="34" charset="-128"/>
              </a:rPr>
              <a:t>Omega-3: Important Thru-out Life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76200" y="2432049"/>
            <a:ext cx="2046288" cy="369332"/>
          </a:xfrm>
          <a:prstGeom prst="rect">
            <a:avLst/>
          </a:prstGeom>
          <a:solidFill>
            <a:srgbClr val="0099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  <a:latin typeface="Optima" charset="0"/>
              </a:rPr>
              <a:t>Pregnancy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6200" y="2835165"/>
            <a:ext cx="2362200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spcAft>
                <a:spcPts val="600"/>
              </a:spcAft>
            </a:pPr>
            <a:r>
              <a:rPr lang="en-US" sz="1700" b="1" dirty="0">
                <a:solidFill>
                  <a:srgbClr val="063B64"/>
                </a:solidFill>
                <a:latin typeface="Optima" charset="0"/>
              </a:rPr>
              <a:t>Maternal Health </a:t>
            </a:r>
            <a:br>
              <a:rPr lang="en-US" sz="1700" b="1" dirty="0">
                <a:solidFill>
                  <a:srgbClr val="063B64"/>
                </a:solidFill>
                <a:latin typeface="Optima" charset="0"/>
              </a:rPr>
            </a:br>
            <a:r>
              <a:rPr lang="en-US" sz="1700" b="1" dirty="0">
                <a:solidFill>
                  <a:srgbClr val="063B64"/>
                </a:solidFill>
                <a:latin typeface="Optima" charset="0"/>
              </a:rPr>
              <a:t>&amp; Outcomes</a:t>
            </a:r>
            <a:endParaRPr lang="en-US" sz="1700" b="1" u="sng" dirty="0">
              <a:solidFill>
                <a:srgbClr val="063B64"/>
              </a:solidFill>
              <a:latin typeface="Optima" charset="0"/>
            </a:endParaRPr>
          </a:p>
          <a:p>
            <a:pPr marL="236538" indent="-173038">
              <a:spcAft>
                <a:spcPts val="600"/>
              </a:spcAft>
            </a:pPr>
            <a:r>
              <a:rPr lang="en-US" sz="1600" b="1" dirty="0">
                <a:latin typeface="Optima" charset="0"/>
              </a:rPr>
              <a:t>•	Promotes maternal DHA status</a:t>
            </a:r>
          </a:p>
          <a:p>
            <a:pPr marL="236538" indent="-173038">
              <a:spcAft>
                <a:spcPts val="600"/>
              </a:spcAft>
            </a:pPr>
            <a:r>
              <a:rPr lang="en-US" sz="1600" b="1" dirty="0">
                <a:latin typeface="Optima" charset="0"/>
              </a:rPr>
              <a:t>•	Increases DHA content of breast milk</a:t>
            </a:r>
          </a:p>
          <a:p>
            <a:pPr marL="236538" indent="-173038">
              <a:spcAft>
                <a:spcPts val="600"/>
              </a:spcAft>
            </a:pPr>
            <a:r>
              <a:rPr lang="en-US" sz="1600" b="1" dirty="0">
                <a:latin typeface="Optima" charset="0"/>
              </a:rPr>
              <a:t>•	Supports normal gestation period</a:t>
            </a:r>
          </a:p>
          <a:p>
            <a:pPr marL="236538" indent="-173038">
              <a:spcAft>
                <a:spcPts val="600"/>
              </a:spcAft>
            </a:pPr>
            <a:r>
              <a:rPr lang="en-US" sz="1600" b="1" dirty="0">
                <a:latin typeface="Optima" charset="0"/>
              </a:rPr>
              <a:t>•	Promotes fetal brain and eye development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2390775" y="2432054"/>
            <a:ext cx="2046288" cy="646331"/>
          </a:xfrm>
          <a:prstGeom prst="rect">
            <a:avLst/>
          </a:prstGeom>
          <a:solidFill>
            <a:srgbClr val="0099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  <a:latin typeface="Optima" charset="0"/>
              </a:rPr>
              <a:t>Infants &amp; Children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2362200" y="3095302"/>
            <a:ext cx="2209800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sz="1700" b="1" dirty="0">
                <a:solidFill>
                  <a:srgbClr val="063B64"/>
                </a:solidFill>
                <a:latin typeface="Optima" charset="0"/>
              </a:rPr>
              <a:t>Brain Development </a:t>
            </a:r>
            <a:br>
              <a:rPr lang="en-US" sz="1700" b="1" dirty="0">
                <a:solidFill>
                  <a:srgbClr val="063B64"/>
                </a:solidFill>
                <a:latin typeface="Optima" charset="0"/>
              </a:rPr>
            </a:br>
            <a:r>
              <a:rPr lang="en-US" sz="1700" b="1" dirty="0">
                <a:solidFill>
                  <a:srgbClr val="063B64"/>
                </a:solidFill>
                <a:latin typeface="Optima" charset="0"/>
              </a:rPr>
              <a:t>&amp; Function</a:t>
            </a:r>
          </a:p>
          <a:p>
            <a:pPr marL="228600" lvl="1" indent="-165100">
              <a:spcBef>
                <a:spcPct val="50000"/>
              </a:spcBef>
            </a:pPr>
            <a:r>
              <a:rPr lang="en-US" sz="1600" b="1" dirty="0">
                <a:latin typeface="Optima" charset="0"/>
              </a:rPr>
              <a:t>•	</a:t>
            </a:r>
            <a:r>
              <a:rPr lang="en-US" sz="1600" b="1" dirty="0">
                <a:solidFill>
                  <a:srgbClr val="000000"/>
                </a:solidFill>
                <a:latin typeface="Optima" charset="0"/>
              </a:rPr>
              <a:t>Improves visual acuity</a:t>
            </a:r>
          </a:p>
          <a:p>
            <a:pPr marL="228600" lvl="1" indent="-165100">
              <a:spcBef>
                <a:spcPct val="50000"/>
              </a:spcBef>
            </a:pPr>
            <a:r>
              <a:rPr lang="en-US" sz="1600" b="1" dirty="0">
                <a:latin typeface="Optima" charset="0"/>
              </a:rPr>
              <a:t>•	</a:t>
            </a:r>
            <a:r>
              <a:rPr lang="en-US" sz="1600" b="1" dirty="0">
                <a:solidFill>
                  <a:srgbClr val="000000"/>
                </a:solidFill>
                <a:latin typeface="Optima" charset="0"/>
              </a:rPr>
              <a:t>Promotes Cognitive performance</a:t>
            </a: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4705350" y="2432054"/>
            <a:ext cx="2046288" cy="646331"/>
          </a:xfrm>
          <a:prstGeom prst="rect">
            <a:avLst/>
          </a:prstGeom>
          <a:solidFill>
            <a:srgbClr val="0099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  <a:latin typeface="Optima" charset="0"/>
              </a:rPr>
              <a:t>Children &amp; Adults</a:t>
            </a: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4724400" y="3095301"/>
            <a:ext cx="20574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700" b="1" dirty="0">
                <a:solidFill>
                  <a:srgbClr val="063B64"/>
                </a:solidFill>
                <a:latin typeface="Optima" charset="0"/>
              </a:rPr>
              <a:t>Cardiovascular </a:t>
            </a:r>
            <a:br>
              <a:rPr lang="en-US" sz="1700" b="1" dirty="0">
                <a:solidFill>
                  <a:srgbClr val="063B64"/>
                </a:solidFill>
                <a:latin typeface="Optima" charset="0"/>
              </a:rPr>
            </a:br>
            <a:r>
              <a:rPr lang="en-US" sz="1700" b="1" dirty="0">
                <a:solidFill>
                  <a:srgbClr val="063B64"/>
                </a:solidFill>
                <a:latin typeface="Optima" charset="0"/>
              </a:rPr>
              <a:t>Heart Health</a:t>
            </a:r>
            <a:endParaRPr lang="en-US" sz="800" b="1" dirty="0">
              <a:solidFill>
                <a:srgbClr val="063B64"/>
              </a:solidFill>
              <a:latin typeface="Optima" charset="0"/>
            </a:endParaRPr>
          </a:p>
          <a:p>
            <a:pPr marL="228600" lvl="1" indent="-165100">
              <a:spcBef>
                <a:spcPct val="50000"/>
              </a:spcBef>
            </a:pPr>
            <a:r>
              <a:rPr lang="en-US" sz="1600" b="1" dirty="0">
                <a:latin typeface="Optima" charset="0"/>
              </a:rPr>
              <a:t>•	</a:t>
            </a:r>
            <a:r>
              <a:rPr lang="en-US" sz="1600" b="1" dirty="0">
                <a:solidFill>
                  <a:srgbClr val="000000"/>
                </a:solidFill>
                <a:latin typeface="Optima" charset="0"/>
              </a:rPr>
              <a:t>Lowers triglycerides</a:t>
            </a:r>
          </a:p>
          <a:p>
            <a:pPr marL="228600" lvl="1" indent="-165100">
              <a:spcBef>
                <a:spcPct val="50000"/>
              </a:spcBef>
            </a:pPr>
            <a:r>
              <a:rPr lang="en-US" sz="1600" b="1" dirty="0">
                <a:latin typeface="Optima" charset="0"/>
              </a:rPr>
              <a:t>•	</a:t>
            </a:r>
            <a:r>
              <a:rPr lang="en-US" sz="1600" b="1" dirty="0">
                <a:solidFill>
                  <a:srgbClr val="000000"/>
                </a:solidFill>
                <a:latin typeface="Optima" charset="0"/>
              </a:rPr>
              <a:t>Increases HDL</a:t>
            </a:r>
          </a:p>
          <a:p>
            <a:pPr marL="228600" lvl="1" indent="-165100">
              <a:spcBef>
                <a:spcPct val="50000"/>
              </a:spcBef>
            </a:pPr>
            <a:r>
              <a:rPr lang="en-US" sz="1600" b="1" dirty="0">
                <a:latin typeface="Optima" charset="0"/>
              </a:rPr>
              <a:t>•	</a:t>
            </a:r>
            <a:r>
              <a:rPr lang="en-US" sz="1600" b="1" dirty="0">
                <a:solidFill>
                  <a:srgbClr val="000000"/>
                </a:solidFill>
                <a:latin typeface="Optima" charset="0"/>
              </a:rPr>
              <a:t>Improves blood vessel function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7021519" y="2432049"/>
            <a:ext cx="2046287" cy="369332"/>
          </a:xfrm>
          <a:prstGeom prst="rect">
            <a:avLst/>
          </a:prstGeom>
          <a:solidFill>
            <a:srgbClr val="0099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  <a:latin typeface="Optima" charset="0"/>
              </a:rPr>
              <a:t>Adults</a:t>
            </a:r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7010400" y="2835170"/>
            <a:ext cx="2133600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700" b="1" dirty="0">
                <a:solidFill>
                  <a:srgbClr val="063B64"/>
                </a:solidFill>
                <a:latin typeface="Optima" charset="0"/>
              </a:rPr>
              <a:t>Brain &amp; Eye </a:t>
            </a:r>
            <a:br>
              <a:rPr lang="en-US" sz="1700" b="1" dirty="0">
                <a:solidFill>
                  <a:srgbClr val="063B64"/>
                </a:solidFill>
                <a:latin typeface="Optima" charset="0"/>
              </a:rPr>
            </a:br>
            <a:r>
              <a:rPr lang="en-US" sz="1700" b="1" dirty="0">
                <a:solidFill>
                  <a:srgbClr val="063B64"/>
                </a:solidFill>
                <a:latin typeface="Optima" charset="0"/>
              </a:rPr>
              <a:t>Health &amp; Function</a:t>
            </a:r>
          </a:p>
          <a:p>
            <a:pPr marL="228600" lvl="1" indent="-165100">
              <a:spcBef>
                <a:spcPct val="50000"/>
              </a:spcBef>
            </a:pPr>
            <a:r>
              <a:rPr lang="en-US" sz="1600" b="1" dirty="0">
                <a:latin typeface="Optima" charset="0"/>
              </a:rPr>
              <a:t>•	</a:t>
            </a:r>
            <a:r>
              <a:rPr lang="en-US" sz="1600" b="1" dirty="0">
                <a:solidFill>
                  <a:srgbClr val="000000"/>
                </a:solidFill>
                <a:latin typeface="Optima" charset="0"/>
              </a:rPr>
              <a:t>Less  cognitive decline</a:t>
            </a:r>
          </a:p>
          <a:p>
            <a:pPr marL="228600" lvl="1" indent="-165100">
              <a:spcBef>
                <a:spcPct val="50000"/>
              </a:spcBef>
            </a:pPr>
            <a:r>
              <a:rPr lang="en-US" sz="1600" b="1" dirty="0">
                <a:latin typeface="Optima" charset="0"/>
              </a:rPr>
              <a:t>•	</a:t>
            </a:r>
            <a:r>
              <a:rPr lang="en-US" sz="1600" b="1" dirty="0">
                <a:solidFill>
                  <a:srgbClr val="000000"/>
                </a:solidFill>
                <a:latin typeface="Optima" charset="0"/>
              </a:rPr>
              <a:t>Lower risk of dementia</a:t>
            </a:r>
          </a:p>
          <a:p>
            <a:pPr marL="228600" lvl="1" indent="-165100">
              <a:spcBef>
                <a:spcPct val="50000"/>
              </a:spcBef>
            </a:pPr>
            <a:r>
              <a:rPr lang="en-US" sz="1600" b="1" dirty="0">
                <a:latin typeface="Optima" charset="0"/>
              </a:rPr>
              <a:t>•	</a:t>
            </a:r>
            <a:r>
              <a:rPr lang="en-US" sz="1600" b="1" dirty="0">
                <a:solidFill>
                  <a:srgbClr val="000000"/>
                </a:solidFill>
                <a:latin typeface="Optima" charset="0"/>
              </a:rPr>
              <a:t>Lower risk of age-related macular degeneration</a:t>
            </a: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76200" y="1690688"/>
            <a:ext cx="8878888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pPr>
              <a:lnSpc>
                <a:spcPct val="110000"/>
              </a:lnSpc>
              <a:spcBef>
                <a:spcPct val="20000"/>
              </a:spcBef>
              <a:buClr>
                <a:srgbClr val="FAFD00"/>
              </a:buClr>
              <a:buSzPct val="100000"/>
              <a:defRPr/>
            </a:pPr>
            <a:endParaRPr lang="en-US" sz="2400" b="1">
              <a:solidFill>
                <a:schemeClr val="bg2"/>
              </a:solidFill>
              <a:latin typeface="Arial" charset="0"/>
              <a:ea typeface="+mn-ea"/>
            </a:endParaRPr>
          </a:p>
        </p:txBody>
      </p:sp>
      <p:pic>
        <p:nvPicPr>
          <p:cNvPr id="37900" name="Picture 12" descr="Child Reading_Toddler 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4188" y="1285877"/>
            <a:ext cx="1173162" cy="78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1" name="Picture 13" descr="pregnant wom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2444" y="1066800"/>
            <a:ext cx="7524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2" name="Picture 14" descr="grandfather and chil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2175" y="1190629"/>
            <a:ext cx="1295400" cy="971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3" name="Picture 15" descr="baby gir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9744" y="1139825"/>
            <a:ext cx="809625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4" name="Picture 16" descr="coup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1104900"/>
            <a:ext cx="76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5" name="Picture 17" descr="MPj0385802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1431925"/>
            <a:ext cx="685800" cy="490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381006" y="6400803"/>
            <a:ext cx="190148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kern="0" dirty="0">
                <a:solidFill>
                  <a:sysClr val="windowText" lastClr="000000"/>
                </a:solidFill>
                <a:latin typeface="Optima"/>
                <a:ea typeface="+mn-ea"/>
                <a:cs typeface="Optima"/>
              </a:rPr>
              <a:t>Source: </a:t>
            </a:r>
            <a:r>
              <a:rPr lang="en-US" sz="1000" b="1" kern="0" dirty="0" err="1">
                <a:solidFill>
                  <a:sysClr val="windowText" lastClr="000000"/>
                </a:solidFill>
                <a:latin typeface="Optima"/>
                <a:ea typeface="+mn-ea"/>
                <a:cs typeface="Optima"/>
              </a:rPr>
              <a:t>Martek</a:t>
            </a:r>
            <a:r>
              <a:rPr lang="en-US" sz="1000" b="1" kern="0" dirty="0">
                <a:solidFill>
                  <a:sysClr val="windowText" lastClr="000000"/>
                </a:solidFill>
                <a:latin typeface="Optima"/>
                <a:ea typeface="+mn-ea"/>
                <a:cs typeface="Optima"/>
              </a:rPr>
              <a:t> </a:t>
            </a:r>
            <a:r>
              <a:rPr lang="en-US" sz="1000" b="1" kern="0" dirty="0" err="1">
                <a:solidFill>
                  <a:sysClr val="windowText" lastClr="000000"/>
                </a:solidFill>
                <a:latin typeface="Optima"/>
                <a:ea typeface="+mn-ea"/>
                <a:cs typeface="Optima"/>
              </a:rPr>
              <a:t>BioSciences</a:t>
            </a:r>
            <a:endParaRPr lang="en-US" sz="1000" b="1" kern="0" dirty="0">
              <a:solidFill>
                <a:sysClr val="windowText" lastClr="000000"/>
              </a:solidFill>
              <a:latin typeface="Optima"/>
              <a:ea typeface="+mn-ea"/>
              <a:cs typeface="Optima"/>
            </a:endParaRP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 l="13885" t="7230"/>
          <a:stretch>
            <a:fillRect/>
          </a:stretch>
        </p:blipFill>
        <p:spPr bwMode="auto">
          <a:xfrm>
            <a:off x="1447800" y="1981200"/>
            <a:ext cx="5199063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pPr algn="ctr"/>
            <a:r>
              <a:rPr lang="en-US" sz="3400" b="1" dirty="0">
                <a:solidFill>
                  <a:srgbClr val="063B64"/>
                </a:solidFill>
                <a:ea typeface="ＭＳ Ｐゴシック" pitchFamily="34" charset="-128"/>
              </a:rPr>
              <a:t>Treatment: DHA Provides </a:t>
            </a:r>
            <a:r>
              <a:rPr lang="en-US" sz="3400" b="1" dirty="0" err="1">
                <a:solidFill>
                  <a:srgbClr val="063B64"/>
                </a:solidFill>
                <a:ea typeface="ＭＳ Ｐゴシック" pitchFamily="34" charset="-128"/>
              </a:rPr>
              <a:t>Neuroprotection</a:t>
            </a:r>
            <a:endParaRPr lang="en-US" sz="3400" b="1" dirty="0">
              <a:solidFill>
                <a:srgbClr val="063B64"/>
              </a:solidFill>
              <a:ea typeface="ＭＳ Ｐゴシック" pitchFamily="34" charset="-128"/>
            </a:endParaRPr>
          </a:p>
        </p:txBody>
      </p:sp>
      <p:sp>
        <p:nvSpPr>
          <p:cNvPr id="55300" name="Content Placeholder 21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4283075"/>
          </a:xfrm>
        </p:spPr>
        <p:txBody>
          <a:bodyPr/>
          <a:lstStyle/>
          <a:p>
            <a:pPr marL="119063" indent="-119063">
              <a:spcBef>
                <a:spcPts val="900"/>
              </a:spcBef>
              <a:buClr>
                <a:srgbClr val="063B64"/>
              </a:buClr>
              <a:buFont typeface="Arial" pitchFamily="34" charset="0"/>
              <a:buChar char="•"/>
            </a:pPr>
            <a:r>
              <a:rPr lang="en-US" sz="2100" b="1" dirty="0">
                <a:solidFill>
                  <a:schemeClr val="tx1"/>
                </a:solidFill>
                <a:latin typeface="Optima" charset="0"/>
                <a:ea typeface="ＭＳ Ｐゴシック" pitchFamily="34" charset="-128"/>
              </a:rPr>
              <a:t>Protects brain from necrosis after stroke</a:t>
            </a:r>
          </a:p>
          <a:p>
            <a:pPr marL="119063" indent="-119063">
              <a:spcBef>
                <a:spcPts val="900"/>
              </a:spcBef>
              <a:buClr>
                <a:srgbClr val="063B64"/>
              </a:buClr>
              <a:buFont typeface="Arial" pitchFamily="34" charset="0"/>
              <a:buChar char="•"/>
            </a:pPr>
            <a:r>
              <a:rPr lang="en-US" sz="2100" b="1" dirty="0">
                <a:solidFill>
                  <a:schemeClr val="tx1"/>
                </a:solidFill>
                <a:latin typeface="Optima" charset="0"/>
                <a:ea typeface="ＭＳ Ｐゴシック" pitchFamily="34" charset="-128"/>
              </a:rPr>
              <a:t>Administered 3 hrs after middle cerebral artery ischemia for 30 </a:t>
            </a:r>
            <a:r>
              <a:rPr lang="en-US" sz="2100" b="1" dirty="0" err="1">
                <a:solidFill>
                  <a:schemeClr val="tx1"/>
                </a:solidFill>
                <a:latin typeface="Optima" charset="0"/>
                <a:ea typeface="ＭＳ Ｐゴシック" pitchFamily="34" charset="-128"/>
              </a:rPr>
              <a:t>mins</a:t>
            </a:r>
            <a:r>
              <a:rPr lang="en-US" sz="2100" b="1" dirty="0">
                <a:solidFill>
                  <a:schemeClr val="tx1"/>
                </a:solidFill>
                <a:latin typeface="Optima" charset="0"/>
                <a:ea typeface="ＭＳ Ｐゴシック" pitchFamily="34" charset="-128"/>
              </a:rPr>
              <a:t> </a:t>
            </a:r>
          </a:p>
          <a:p>
            <a:endParaRPr lang="en-US" sz="2100" b="1" dirty="0">
              <a:solidFill>
                <a:srgbClr val="002060"/>
              </a:solidFill>
              <a:latin typeface="Optima" charset="0"/>
              <a:ea typeface="ＭＳ Ｐゴシック" pitchFamily="34" charset="-128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28600" y="6096000"/>
            <a:ext cx="337303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Optima" charset="0"/>
              </a:rPr>
              <a:t>Belayev </a:t>
            </a:r>
            <a:r>
              <a:rPr lang="en-US" sz="1300" b="1" i="1">
                <a:solidFill>
                  <a:srgbClr val="000000"/>
                </a:solidFill>
                <a:latin typeface="Optima" charset="0"/>
              </a:rPr>
              <a:t>et al Stroke </a:t>
            </a:r>
            <a:r>
              <a:rPr lang="en-US" sz="1300" b="1">
                <a:solidFill>
                  <a:srgbClr val="000000"/>
                </a:solidFill>
                <a:latin typeface="Optima" charset="0"/>
              </a:rPr>
              <a:t>(2009)40;3121–3126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7463" y="3789363"/>
            <a:ext cx="6629400" cy="158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e 7"/>
          <p:cNvSpPr/>
          <p:nvPr/>
        </p:nvSpPr>
        <p:spPr>
          <a:xfrm rot="16200000">
            <a:off x="2644775" y="4665663"/>
            <a:ext cx="155575" cy="22098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9" name="Left Brace 8"/>
          <p:cNvSpPr/>
          <p:nvPr/>
        </p:nvSpPr>
        <p:spPr>
          <a:xfrm rot="16200000">
            <a:off x="4968875" y="4627563"/>
            <a:ext cx="155575" cy="22860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55305" name="Rectangle 5"/>
          <p:cNvSpPr>
            <a:spLocks noChangeArrowheads="1"/>
          </p:cNvSpPr>
          <p:nvPr/>
        </p:nvSpPr>
        <p:spPr bwMode="auto">
          <a:xfrm>
            <a:off x="4419600" y="5778500"/>
            <a:ext cx="13843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Calibri" pitchFamily="34" charset="0"/>
              </a:rPr>
              <a:t>Glial stain</a:t>
            </a:r>
          </a:p>
        </p:txBody>
      </p:sp>
      <p:sp>
        <p:nvSpPr>
          <p:cNvPr id="55306" name="Rectangle 5"/>
          <p:cNvSpPr>
            <a:spLocks noChangeArrowheads="1"/>
          </p:cNvSpPr>
          <p:nvPr/>
        </p:nvSpPr>
        <p:spPr bwMode="auto">
          <a:xfrm>
            <a:off x="1943100" y="5765800"/>
            <a:ext cx="152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0000FF"/>
                </a:solidFill>
                <a:latin typeface="Calibri" pitchFamily="34" charset="0"/>
              </a:rPr>
              <a:t>Counter stain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859" y="2343150"/>
            <a:ext cx="1074333" cy="107721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Optima" charset="0"/>
              </a:rPr>
              <a:t>No</a:t>
            </a:r>
          </a:p>
          <a:p>
            <a:pPr algn="ctr"/>
            <a:r>
              <a:rPr lang="en-US" sz="3200" b="1">
                <a:solidFill>
                  <a:srgbClr val="000000"/>
                </a:solidFill>
                <a:latin typeface="Optima" charset="0"/>
              </a:rPr>
              <a:t>DHA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463" y="4476750"/>
            <a:ext cx="1196975" cy="10779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Optima" charset="0"/>
              </a:rPr>
              <a:t>With </a:t>
            </a:r>
          </a:p>
          <a:p>
            <a:pPr algn="ctr"/>
            <a:r>
              <a:rPr lang="en-US" sz="3200" b="1">
                <a:solidFill>
                  <a:srgbClr val="000000"/>
                </a:solidFill>
                <a:latin typeface="Optima" charset="0"/>
              </a:rPr>
              <a:t>DHA</a:t>
            </a:r>
          </a:p>
        </p:txBody>
      </p:sp>
      <p:pic>
        <p:nvPicPr>
          <p:cNvPr id="55309" name="Picture 2" descr="http://heartstrong.files.wordpress.com/2009/08/carotid-artery-anatomy.jpg?w=300&amp;h=260"/>
          <p:cNvPicPr>
            <a:picLocks noChangeAspect="1" noChangeArrowheads="1"/>
          </p:cNvPicPr>
          <p:nvPr/>
        </p:nvPicPr>
        <p:blipFill>
          <a:blip r:embed="rId3" cstate="print"/>
          <a:srcRect r="41393"/>
          <a:stretch>
            <a:fillRect/>
          </a:stretch>
        </p:blipFill>
        <p:spPr bwMode="auto">
          <a:xfrm>
            <a:off x="6616700" y="2316163"/>
            <a:ext cx="2389188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063B64"/>
                </a:solidFill>
                <a:ea typeface="ＭＳ Ｐゴシック" pitchFamily="34" charset="-128"/>
              </a:rPr>
              <a:t>DHA Treats Weight Drop Head Injury</a:t>
            </a:r>
          </a:p>
        </p:txBody>
      </p:sp>
      <p:sp>
        <p:nvSpPr>
          <p:cNvPr id="56324" name="Tex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283075"/>
          </a:xfrm>
        </p:spPr>
        <p:txBody>
          <a:bodyPr/>
          <a:lstStyle/>
          <a:p>
            <a:pPr>
              <a:buClr>
                <a:srgbClr val="063B64"/>
              </a:buClr>
              <a:buFont typeface="Arial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Optima" charset="0"/>
                <a:ea typeface="ＭＳ Ｐゴシック" pitchFamily="34" charset="-128"/>
              </a:rPr>
              <a:t>Treatment with DHA for 30 days after TBI </a:t>
            </a:r>
          </a:p>
        </p:txBody>
      </p:sp>
      <p:pic>
        <p:nvPicPr>
          <p:cNvPr id="56325" name="Picture 2"/>
          <p:cNvPicPr>
            <a:picLocks noChangeAspect="1" noChangeArrowheads="1"/>
          </p:cNvPicPr>
          <p:nvPr/>
        </p:nvPicPr>
        <p:blipFill>
          <a:blip r:embed="rId3" cstate="print"/>
          <a:srcRect l="7318" t="17429" r="77486" b="54993"/>
          <a:stretch>
            <a:fillRect/>
          </a:stretch>
        </p:blipFill>
        <p:spPr bwMode="auto">
          <a:xfrm>
            <a:off x="685800" y="1739067"/>
            <a:ext cx="7620000" cy="4148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0" y="6248400"/>
            <a:ext cx="6705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srgbClr val="000000"/>
                </a:solidFill>
                <a:latin typeface="Optima" charset="0"/>
              </a:rPr>
              <a:t>Bailes</a:t>
            </a:r>
            <a:r>
              <a:rPr lang="en-US" sz="1400" b="1" dirty="0">
                <a:solidFill>
                  <a:srgbClr val="000000"/>
                </a:solidFill>
                <a:latin typeface="Optima" charset="0"/>
              </a:rPr>
              <a:t> JE and Mills JD.  DHA Reduces Traumatic Axonal Injury in a Rodent Head Injury Model. J </a:t>
            </a:r>
            <a:r>
              <a:rPr lang="en-US" sz="1400" b="1" dirty="0" err="1">
                <a:solidFill>
                  <a:srgbClr val="000000"/>
                </a:solidFill>
                <a:latin typeface="Optima" charset="0"/>
              </a:rPr>
              <a:t>Neurotrauma</a:t>
            </a:r>
            <a:r>
              <a:rPr lang="en-US" sz="1400" b="1" dirty="0">
                <a:solidFill>
                  <a:srgbClr val="000000"/>
                </a:solidFill>
                <a:latin typeface="Optima" charset="0"/>
              </a:rPr>
              <a:t> (2010)27:1617–1624 </a:t>
            </a:r>
          </a:p>
        </p:txBody>
      </p:sp>
      <p:sp>
        <p:nvSpPr>
          <p:cNvPr id="56327" name="TextBox 11"/>
          <p:cNvSpPr txBox="1">
            <a:spLocks noChangeArrowheads="1"/>
          </p:cNvSpPr>
          <p:nvPr/>
        </p:nvSpPr>
        <p:spPr bwMode="auto">
          <a:xfrm>
            <a:off x="2667000" y="4724400"/>
            <a:ext cx="7441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0000FF"/>
                </a:solidFill>
              </a:rPr>
              <a:t>No</a:t>
            </a:r>
          </a:p>
          <a:p>
            <a:pPr algn="ctr"/>
            <a:r>
              <a:rPr lang="en-US" sz="1600" b="1" dirty="0">
                <a:solidFill>
                  <a:srgbClr val="0000FF"/>
                </a:solidFill>
              </a:rPr>
              <a:t>Injury</a:t>
            </a:r>
          </a:p>
        </p:txBody>
      </p:sp>
      <p:sp>
        <p:nvSpPr>
          <p:cNvPr id="56328" name="TextBox 12"/>
          <p:cNvSpPr txBox="1">
            <a:spLocks noChangeArrowheads="1"/>
          </p:cNvSpPr>
          <p:nvPr/>
        </p:nvSpPr>
        <p:spPr bwMode="auto">
          <a:xfrm>
            <a:off x="4033529" y="5486400"/>
            <a:ext cx="1148071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Injury       </a:t>
            </a:r>
          </a:p>
        </p:txBody>
      </p:sp>
      <p:sp>
        <p:nvSpPr>
          <p:cNvPr id="56330" name="TextBox 15"/>
          <p:cNvSpPr txBox="1">
            <a:spLocks noChangeArrowheads="1"/>
          </p:cNvSpPr>
          <p:nvPr/>
        </p:nvSpPr>
        <p:spPr bwMode="auto">
          <a:xfrm>
            <a:off x="6469467" y="4231546"/>
            <a:ext cx="1074333" cy="797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600" b="1" dirty="0">
                <a:solidFill>
                  <a:srgbClr val="0000FF"/>
                </a:solidFill>
              </a:rPr>
              <a:t>Injury</a:t>
            </a:r>
          </a:p>
          <a:p>
            <a:pPr algn="ctr">
              <a:lnSpc>
                <a:spcPts val="1500"/>
              </a:lnSpc>
            </a:pPr>
            <a:r>
              <a:rPr lang="en-US" sz="1600" b="1" dirty="0">
                <a:solidFill>
                  <a:srgbClr val="0000FF"/>
                </a:solidFill>
              </a:rPr>
              <a:t>+</a:t>
            </a:r>
          </a:p>
          <a:p>
            <a:pPr algn="ctr">
              <a:lnSpc>
                <a:spcPts val="1000"/>
              </a:lnSpc>
            </a:pPr>
            <a:r>
              <a:rPr lang="en-US" sz="1600" b="1" dirty="0">
                <a:solidFill>
                  <a:srgbClr val="0000FF"/>
                </a:solidFill>
              </a:rPr>
              <a:t>40 mg/kg</a:t>
            </a:r>
          </a:p>
          <a:p>
            <a:pPr algn="ctr">
              <a:lnSpc>
                <a:spcPts val="2000"/>
              </a:lnSpc>
            </a:pPr>
            <a:r>
              <a:rPr lang="en-US" sz="1600" b="1" dirty="0">
                <a:solidFill>
                  <a:srgbClr val="0000FF"/>
                </a:solidFill>
              </a:rPr>
              <a:t>DHA</a:t>
            </a:r>
          </a:p>
        </p:txBody>
      </p:sp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5150370" y="4231546"/>
            <a:ext cx="1074333" cy="797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600" b="1" dirty="0">
                <a:solidFill>
                  <a:srgbClr val="000000"/>
                </a:solidFill>
              </a:rPr>
              <a:t>Injury</a:t>
            </a:r>
          </a:p>
          <a:p>
            <a:pPr algn="ctr">
              <a:lnSpc>
                <a:spcPts val="1500"/>
              </a:lnSpc>
            </a:pPr>
            <a:r>
              <a:rPr lang="en-US" sz="1600" b="1" dirty="0">
                <a:solidFill>
                  <a:srgbClr val="000000"/>
                </a:solidFill>
              </a:rPr>
              <a:t>+</a:t>
            </a:r>
          </a:p>
          <a:p>
            <a:pPr algn="ctr">
              <a:lnSpc>
                <a:spcPts val="1000"/>
              </a:lnSpc>
            </a:pPr>
            <a:r>
              <a:rPr lang="en-US" sz="1600" b="1" dirty="0">
                <a:solidFill>
                  <a:srgbClr val="000000"/>
                </a:solidFill>
              </a:rPr>
              <a:t>10 mg/kg</a:t>
            </a:r>
          </a:p>
          <a:p>
            <a:pPr algn="ctr">
              <a:lnSpc>
                <a:spcPts val="2000"/>
              </a:lnSpc>
            </a:pPr>
            <a:r>
              <a:rPr lang="en-US" sz="1600" b="1" dirty="0">
                <a:solidFill>
                  <a:srgbClr val="000000"/>
                </a:solidFill>
              </a:rPr>
              <a:t>DHA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63B64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DHA Reduces Progression of </a:t>
            </a:r>
            <a:br>
              <a:rPr lang="en-US" b="1" dirty="0">
                <a:solidFill>
                  <a:srgbClr val="063B64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en-US" b="1" dirty="0">
                <a:solidFill>
                  <a:srgbClr val="063B64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Spinal Cord Injury</a:t>
            </a:r>
          </a:p>
        </p:txBody>
      </p:sp>
      <p:sp>
        <p:nvSpPr>
          <p:cNvPr id="2" name="TextBox 7"/>
          <p:cNvSpPr txBox="1">
            <a:spLocks noChangeArrowheads="1"/>
          </p:cNvSpPr>
          <p:nvPr/>
        </p:nvSpPr>
        <p:spPr bwMode="auto">
          <a:xfrm>
            <a:off x="0" y="1259403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FAFD00"/>
              </a:buClr>
              <a:buSzPct val="100000"/>
            </a:pPr>
            <a:r>
              <a:rPr lang="en-US" sz="2400" b="1" dirty="0">
                <a:latin typeface="Calibri" pitchFamily="34" charset="0"/>
              </a:rPr>
              <a:t>Intravenous administration 1 hour </a:t>
            </a:r>
            <a:r>
              <a:rPr lang="en-US" sz="2400" b="1" u="sng" dirty="0">
                <a:latin typeface="Calibri" pitchFamily="34" charset="0"/>
              </a:rPr>
              <a:t>after</a:t>
            </a:r>
            <a:r>
              <a:rPr lang="en-US" sz="2400" b="1" dirty="0">
                <a:latin typeface="Calibri" pitchFamily="34" charset="0"/>
              </a:rPr>
              <a:t> injury</a:t>
            </a:r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457200" y="1676400"/>
            <a:ext cx="8407400" cy="3200400"/>
            <a:chOff x="507224" y="1962150"/>
            <a:chExt cx="8408176" cy="3200400"/>
          </a:xfrm>
        </p:grpSpPr>
        <p:pic>
          <p:nvPicPr>
            <p:cNvPr id="604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224" y="2339167"/>
              <a:ext cx="8255776" cy="2446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>
              <a:off x="3276080" y="1962150"/>
              <a:ext cx="2667246" cy="46705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ct val="20000"/>
                </a:spcBef>
                <a:buClr>
                  <a:srgbClr val="FAFD00"/>
                </a:buClr>
                <a:buSzPct val="100000"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Optima"/>
                </a:rPr>
                <a:t>DHA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6019533" y="1962150"/>
              <a:ext cx="2654545" cy="46705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ct val="20000"/>
                </a:spcBef>
                <a:buClr>
                  <a:srgbClr val="FAFD00"/>
                </a:buClr>
                <a:buSzPct val="100000"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Optima"/>
                </a:rPr>
                <a:t>Omega-6 ARA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608833" y="1962150"/>
              <a:ext cx="2667246" cy="46705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ct val="20000"/>
                </a:spcBef>
                <a:buClr>
                  <a:srgbClr val="FAFD00"/>
                </a:buClr>
                <a:buSzPct val="100000"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Optima"/>
                </a:rPr>
                <a:t>No DHA</a:t>
              </a:r>
            </a:p>
          </p:txBody>
        </p:sp>
        <p:pic>
          <p:nvPicPr>
            <p:cNvPr id="604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42857" t="85263" r="9773" b="8421"/>
            <a:stretch>
              <a:fillRect/>
            </a:stretch>
          </p:blipFill>
          <p:spPr bwMode="auto">
            <a:xfrm>
              <a:off x="4114800" y="4705350"/>
              <a:ext cx="48006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190500" y="4876800"/>
            <a:ext cx="8648700" cy="11715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20000"/>
              </a:spcBef>
              <a:buClr>
                <a:srgbClr val="FAFD00"/>
              </a:buClr>
              <a:buSzPct val="100000"/>
            </a:pPr>
            <a:r>
              <a:rPr lang="en-US" sz="1600" b="1">
                <a:solidFill>
                  <a:srgbClr val="000000"/>
                </a:solidFill>
                <a:latin typeface="Optima" charset="0"/>
              </a:rPr>
              <a:t>NOTE: The spinal cord was surgically cut. This is what the spinal cord looks like after a week.  The DHA group not only had less anatomic defect but also better locomotive outcome measures.  The omega-6 group had a profoundly worse outcome with a huge amount of secondary damage in addition to the surgical injury. 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/>
          </p:cNvSpPr>
          <p:nvPr>
            <p:ph type="ctrTitle"/>
          </p:nvPr>
        </p:nvSpPr>
        <p:spPr>
          <a:xfrm>
            <a:off x="0" y="990600"/>
            <a:ext cx="9144000" cy="3657601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b="1" dirty="0"/>
              <a:t>Animal Models:</a:t>
            </a:r>
            <a:br>
              <a:rPr lang="en-US" b="1" dirty="0"/>
            </a:br>
            <a:r>
              <a:rPr lang="en-US" b="1" dirty="0"/>
              <a:t>If it works for treatment,</a:t>
            </a:r>
            <a:br>
              <a:rPr lang="en-US" b="1" dirty="0"/>
            </a:br>
            <a:r>
              <a:rPr lang="en-US" b="1" dirty="0"/>
              <a:t>what about prevention?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/>
          <p:cNvPicPr>
            <a:picLocks noChangeAspect="1" noChangeArrowheads="1"/>
          </p:cNvPicPr>
          <p:nvPr/>
        </p:nvPicPr>
        <p:blipFill>
          <a:blip r:embed="rId3" cstate="print"/>
          <a:srcRect l="48782" t="17563" r="3227"/>
          <a:stretch>
            <a:fillRect/>
          </a:stretch>
        </p:blipFill>
        <p:spPr bwMode="auto">
          <a:xfrm>
            <a:off x="4682362" y="1284650"/>
            <a:ext cx="4038600" cy="4566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066800"/>
          </a:xfrm>
        </p:spPr>
        <p:txBody>
          <a:bodyPr/>
          <a:lstStyle/>
          <a:p>
            <a:pPr algn="ctr">
              <a:defRPr/>
            </a:pPr>
            <a:r>
              <a:rPr lang="en-US" sz="3200" b="1" dirty="0">
                <a:solidFill>
                  <a:srgbClr val="063B64"/>
                </a:solidFill>
              </a:rPr>
              <a:t>DHA Pre-treatment Protects the Brain in Animal Stroke Model</a:t>
            </a:r>
          </a:p>
        </p:txBody>
      </p:sp>
      <p:pic>
        <p:nvPicPr>
          <p:cNvPr id="64516" name="Picture 3"/>
          <p:cNvPicPr>
            <a:picLocks noChangeAspect="1" noChangeArrowheads="1"/>
          </p:cNvPicPr>
          <p:nvPr/>
        </p:nvPicPr>
        <p:blipFill>
          <a:blip r:embed="rId3" cstate="print"/>
          <a:srcRect l="1752" t="17563" r="50258"/>
          <a:stretch>
            <a:fillRect/>
          </a:stretch>
        </p:blipFill>
        <p:spPr bwMode="auto">
          <a:xfrm>
            <a:off x="415162" y="1274762"/>
            <a:ext cx="4038600" cy="4566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110362" y="6400800"/>
            <a:ext cx="5943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Optima" charset="0"/>
              </a:rPr>
              <a:t>Berman </a:t>
            </a:r>
            <a:r>
              <a:rPr lang="en-US" sz="1400" b="1" i="1" dirty="0">
                <a:solidFill>
                  <a:srgbClr val="000000"/>
                </a:solidFill>
                <a:latin typeface="Optima" charset="0"/>
              </a:rPr>
              <a:t>et al . Am J </a:t>
            </a:r>
            <a:r>
              <a:rPr lang="en-US" sz="1400" b="1" i="1" dirty="0" err="1">
                <a:solidFill>
                  <a:srgbClr val="000000"/>
                </a:solidFill>
                <a:latin typeface="Optima" charset="0"/>
              </a:rPr>
              <a:t>Obstet</a:t>
            </a:r>
            <a:r>
              <a:rPr lang="en-US" sz="1400" b="1" i="1" dirty="0">
                <a:solidFill>
                  <a:srgbClr val="000000"/>
                </a:solidFill>
                <a:latin typeface="Optima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Optima" charset="0"/>
              </a:rPr>
              <a:t>Gynecol</a:t>
            </a:r>
            <a:r>
              <a:rPr lang="en-US" sz="1400" b="1" i="1" dirty="0">
                <a:solidFill>
                  <a:srgbClr val="000000"/>
                </a:solidFill>
                <a:latin typeface="Optima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Optima" charset="0"/>
              </a:rPr>
              <a:t>2009;  200:305.e1–305.e6.</a:t>
            </a:r>
          </a:p>
        </p:txBody>
      </p:sp>
      <p:sp>
        <p:nvSpPr>
          <p:cNvPr id="64518" name="Rectangle 5"/>
          <p:cNvSpPr>
            <a:spLocks noChangeArrowheads="1"/>
          </p:cNvSpPr>
          <p:nvPr/>
        </p:nvSpPr>
        <p:spPr bwMode="auto">
          <a:xfrm>
            <a:off x="2929762" y="5695950"/>
            <a:ext cx="990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Calibri" pitchFamily="34" charset="0"/>
              </a:rPr>
              <a:t>Stroke</a:t>
            </a:r>
          </a:p>
        </p:txBody>
      </p:sp>
      <p:sp>
        <p:nvSpPr>
          <p:cNvPr id="64519" name="Rectangle 5"/>
          <p:cNvSpPr>
            <a:spLocks noChangeArrowheads="1"/>
          </p:cNvSpPr>
          <p:nvPr/>
        </p:nvSpPr>
        <p:spPr bwMode="auto">
          <a:xfrm>
            <a:off x="643762" y="5695950"/>
            <a:ext cx="1676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Calibri" pitchFamily="34" charset="0"/>
              </a:rPr>
              <a:t>Control</a:t>
            </a:r>
          </a:p>
        </p:txBody>
      </p: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 flipH="1">
            <a:off x="2590800" y="1371600"/>
            <a:ext cx="228600" cy="4572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 rot="5400000">
            <a:off x="4644262" y="3467100"/>
            <a:ext cx="457200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9" name="TextBox 18"/>
          <p:cNvSpPr txBox="1"/>
          <p:nvPr/>
        </p:nvSpPr>
        <p:spPr>
          <a:xfrm>
            <a:off x="2800990" y="3150885"/>
            <a:ext cx="154241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Optima" charset="0"/>
              </a:rPr>
              <a:t>No DHA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10400" y="3150885"/>
            <a:ext cx="183742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Optima" charset="0"/>
              </a:rPr>
              <a:t>With DHA</a:t>
            </a:r>
          </a:p>
        </p:txBody>
      </p:sp>
      <p:sp>
        <p:nvSpPr>
          <p:cNvPr id="64524" name="Rectangle 5"/>
          <p:cNvSpPr>
            <a:spLocks noChangeArrowheads="1"/>
          </p:cNvSpPr>
          <p:nvPr/>
        </p:nvSpPr>
        <p:spPr bwMode="auto">
          <a:xfrm>
            <a:off x="5215762" y="5695950"/>
            <a:ext cx="144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000000"/>
                </a:solidFill>
                <a:latin typeface="Calibri" pitchFamily="34" charset="0"/>
              </a:rPr>
              <a:t>Control</a:t>
            </a:r>
          </a:p>
        </p:txBody>
      </p:sp>
      <p:cxnSp>
        <p:nvCxnSpPr>
          <p:cNvPr id="33" name="Straight Connector 32"/>
          <p:cNvCxnSpPr>
            <a:cxnSpLocks noChangeShapeType="1"/>
          </p:cNvCxnSpPr>
          <p:nvPr/>
        </p:nvCxnSpPr>
        <p:spPr bwMode="auto">
          <a:xfrm flipH="1">
            <a:off x="4556234" y="1279634"/>
            <a:ext cx="2630" cy="4892566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64526" name="Rectangle 5"/>
          <p:cNvSpPr>
            <a:spLocks noChangeArrowheads="1"/>
          </p:cNvSpPr>
          <p:nvPr/>
        </p:nvSpPr>
        <p:spPr bwMode="auto">
          <a:xfrm>
            <a:off x="7425562" y="5695950"/>
            <a:ext cx="990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000000"/>
                </a:solidFill>
                <a:latin typeface="Calibri" pitchFamily="34" charset="0"/>
              </a:rPr>
              <a:t>Stroke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63B64"/>
                </a:solidFill>
                <a:ea typeface="ＭＳ Ｐゴシック" pitchFamily="34" charset="-128"/>
              </a:rPr>
              <a:t>DHA Pre-treatment in Weight Drop Injury</a:t>
            </a:r>
          </a:p>
        </p:txBody>
      </p:sp>
      <p:sp>
        <p:nvSpPr>
          <p:cNvPr id="66563" name="Text Placeholder 2"/>
          <p:cNvSpPr>
            <a:spLocks noGrp="1"/>
          </p:cNvSpPr>
          <p:nvPr>
            <p:ph idx="1"/>
          </p:nvPr>
        </p:nvSpPr>
        <p:spPr>
          <a:xfrm>
            <a:off x="0" y="1295401"/>
            <a:ext cx="9144000" cy="609600"/>
          </a:xfrm>
        </p:spPr>
        <p:txBody>
          <a:bodyPr/>
          <a:lstStyle/>
          <a:p>
            <a:pPr marL="119063" indent="-119063" algn="ctr">
              <a:buClr>
                <a:srgbClr val="063B64"/>
              </a:buClr>
              <a:buFont typeface="Arial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Optima" charset="0"/>
                <a:ea typeface="ＭＳ Ｐゴシック" pitchFamily="34" charset="-128"/>
              </a:rPr>
              <a:t>Treatment with DHA for 30 days before head injury </a:t>
            </a:r>
          </a:p>
        </p:txBody>
      </p:sp>
      <p:sp>
        <p:nvSpPr>
          <p:cNvPr id="66564" name="TextBox 24"/>
          <p:cNvSpPr txBox="1">
            <a:spLocks noChangeArrowheads="1"/>
          </p:cNvSpPr>
          <p:nvPr/>
        </p:nvSpPr>
        <p:spPr bwMode="auto">
          <a:xfrm>
            <a:off x="0" y="5562600"/>
            <a:ext cx="914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err="1">
                <a:solidFill>
                  <a:srgbClr val="000000"/>
                </a:solidFill>
                <a:latin typeface="Optima" charset="0"/>
              </a:rPr>
              <a:t>Bailes</a:t>
            </a:r>
            <a:r>
              <a:rPr lang="en-US" b="1" dirty="0">
                <a:solidFill>
                  <a:srgbClr val="000000"/>
                </a:solidFill>
                <a:latin typeface="Optima" charset="0"/>
              </a:rPr>
              <a:t> JE, Mills JD, Hadley K. Dietary Supplementation with the Omega-3 Fatty Acid DHA in TBI? Neurosurgery 2011.</a:t>
            </a:r>
          </a:p>
        </p:txBody>
      </p: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4572000" y="2133600"/>
            <a:ext cx="4572000" cy="3117850"/>
            <a:chOff x="533400" y="4872694"/>
            <a:chExt cx="4572000" cy="3117273"/>
          </a:xfrm>
        </p:grpSpPr>
        <p:pic>
          <p:nvPicPr>
            <p:cNvPr id="6657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7414" t="30963" r="66216" b="9108"/>
            <a:stretch>
              <a:fillRect/>
            </a:stretch>
          </p:blipFill>
          <p:spPr bwMode="auto">
            <a:xfrm>
              <a:off x="533400" y="4872694"/>
              <a:ext cx="4572000" cy="311727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6578" name="TextBox 7"/>
            <p:cNvSpPr txBox="1">
              <a:spLocks noChangeArrowheads="1"/>
            </p:cNvSpPr>
            <p:nvPr/>
          </p:nvSpPr>
          <p:spPr bwMode="auto">
            <a:xfrm>
              <a:off x="4343400" y="6507381"/>
              <a:ext cx="60465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0000FF"/>
                  </a:solidFill>
                </a:rPr>
                <a:t>No</a:t>
              </a:r>
            </a:p>
            <a:p>
              <a:pPr algn="ctr"/>
              <a:r>
                <a:rPr lang="en-US" b="1" dirty="0">
                  <a:solidFill>
                    <a:srgbClr val="0000FF"/>
                  </a:solidFill>
                </a:rPr>
                <a:t>Injury</a:t>
              </a:r>
            </a:p>
          </p:txBody>
        </p:sp>
        <p:sp>
          <p:nvSpPr>
            <p:cNvPr id="66579" name="TextBox 9"/>
            <p:cNvSpPr txBox="1">
              <a:spLocks noChangeArrowheads="1"/>
            </p:cNvSpPr>
            <p:nvPr/>
          </p:nvSpPr>
          <p:spPr bwMode="auto">
            <a:xfrm>
              <a:off x="3475632" y="5329120"/>
              <a:ext cx="60465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000000"/>
                  </a:solidFill>
                </a:rPr>
                <a:t>Injury</a:t>
              </a:r>
            </a:p>
          </p:txBody>
        </p:sp>
        <p:sp>
          <p:nvSpPr>
            <p:cNvPr id="66580" name="TextBox 11"/>
            <p:cNvSpPr txBox="1">
              <a:spLocks noChangeArrowheads="1"/>
            </p:cNvSpPr>
            <p:nvPr/>
          </p:nvSpPr>
          <p:spPr bwMode="auto">
            <a:xfrm>
              <a:off x="2555544" y="5203777"/>
              <a:ext cx="766557" cy="630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b="1">
                  <a:solidFill>
                    <a:srgbClr val="000000"/>
                  </a:solidFill>
                </a:rPr>
                <a:t>Injury</a:t>
              </a:r>
            </a:p>
            <a:p>
              <a:pPr algn="ctr">
                <a:lnSpc>
                  <a:spcPts val="1000"/>
                </a:lnSpc>
              </a:pPr>
              <a:r>
                <a:rPr lang="en-US" b="1">
                  <a:solidFill>
                    <a:srgbClr val="000000"/>
                  </a:solidFill>
                </a:rPr>
                <a:t>+</a:t>
              </a:r>
            </a:p>
            <a:p>
              <a:pPr algn="ctr">
                <a:lnSpc>
                  <a:spcPts val="1000"/>
                </a:lnSpc>
              </a:pPr>
              <a:r>
                <a:rPr lang="en-US" b="1">
                  <a:solidFill>
                    <a:srgbClr val="000000"/>
                  </a:solidFill>
                </a:rPr>
                <a:t>4 mg/kg</a:t>
              </a:r>
            </a:p>
            <a:p>
              <a:pPr algn="ctr">
                <a:lnSpc>
                  <a:spcPts val="1200"/>
                </a:lnSpc>
              </a:pPr>
              <a:r>
                <a:rPr lang="en-US" b="1">
                  <a:solidFill>
                    <a:srgbClr val="000000"/>
                  </a:solidFill>
                </a:rPr>
                <a:t>DHA</a:t>
              </a:r>
            </a:p>
          </p:txBody>
        </p:sp>
        <p:sp>
          <p:nvSpPr>
            <p:cNvPr id="66581" name="TextBox 12"/>
            <p:cNvSpPr txBox="1">
              <a:spLocks noChangeArrowheads="1"/>
            </p:cNvSpPr>
            <p:nvPr/>
          </p:nvSpPr>
          <p:spPr bwMode="auto">
            <a:xfrm>
              <a:off x="1669177" y="5203777"/>
              <a:ext cx="851515" cy="630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b="1">
                  <a:solidFill>
                    <a:srgbClr val="000000"/>
                  </a:solidFill>
                </a:rPr>
                <a:t>Injury</a:t>
              </a:r>
            </a:p>
            <a:p>
              <a:pPr algn="ctr">
                <a:lnSpc>
                  <a:spcPts val="1000"/>
                </a:lnSpc>
              </a:pPr>
              <a:r>
                <a:rPr lang="en-US" b="1">
                  <a:solidFill>
                    <a:srgbClr val="000000"/>
                  </a:solidFill>
                </a:rPr>
                <a:t>+</a:t>
              </a:r>
            </a:p>
            <a:p>
              <a:pPr algn="ctr">
                <a:lnSpc>
                  <a:spcPts val="1000"/>
                </a:lnSpc>
              </a:pPr>
              <a:r>
                <a:rPr lang="en-US" b="1">
                  <a:solidFill>
                    <a:srgbClr val="000000"/>
                  </a:solidFill>
                </a:rPr>
                <a:t>12 mg/kg</a:t>
              </a:r>
            </a:p>
            <a:p>
              <a:pPr algn="ctr">
                <a:lnSpc>
                  <a:spcPts val="1200"/>
                </a:lnSpc>
              </a:pPr>
              <a:r>
                <a:rPr lang="en-US" b="1">
                  <a:solidFill>
                    <a:srgbClr val="000000"/>
                  </a:solidFill>
                </a:rPr>
                <a:t>DHA</a:t>
              </a:r>
            </a:p>
          </p:txBody>
        </p:sp>
        <p:sp>
          <p:nvSpPr>
            <p:cNvPr id="66582" name="TextBox 13"/>
            <p:cNvSpPr txBox="1">
              <a:spLocks noChangeArrowheads="1"/>
            </p:cNvSpPr>
            <p:nvPr/>
          </p:nvSpPr>
          <p:spPr bwMode="auto">
            <a:xfrm>
              <a:off x="850313" y="6351752"/>
              <a:ext cx="851515" cy="630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b="1">
                  <a:solidFill>
                    <a:srgbClr val="0000FF"/>
                  </a:solidFill>
                </a:rPr>
                <a:t>Injury</a:t>
              </a:r>
            </a:p>
            <a:p>
              <a:pPr algn="ctr">
                <a:lnSpc>
                  <a:spcPts val="1000"/>
                </a:lnSpc>
              </a:pPr>
              <a:r>
                <a:rPr lang="en-US" b="1">
                  <a:solidFill>
                    <a:srgbClr val="0000FF"/>
                  </a:solidFill>
                </a:rPr>
                <a:t>+</a:t>
              </a:r>
            </a:p>
            <a:p>
              <a:pPr algn="ctr">
                <a:lnSpc>
                  <a:spcPts val="1000"/>
                </a:lnSpc>
              </a:pPr>
              <a:r>
                <a:rPr lang="en-US" b="1">
                  <a:solidFill>
                    <a:srgbClr val="0000FF"/>
                  </a:solidFill>
                </a:rPr>
                <a:t>40 mg/kg</a:t>
              </a:r>
            </a:p>
            <a:p>
              <a:pPr algn="ctr">
                <a:lnSpc>
                  <a:spcPts val="1200"/>
                </a:lnSpc>
              </a:pPr>
              <a:r>
                <a:rPr lang="en-US" b="1">
                  <a:solidFill>
                    <a:srgbClr val="0000FF"/>
                  </a:solidFill>
                </a:rPr>
                <a:t>DHA</a:t>
              </a:r>
            </a:p>
          </p:txBody>
        </p:sp>
        <p:sp>
          <p:nvSpPr>
            <p:cNvPr id="66583" name="TextBox 15"/>
            <p:cNvSpPr txBox="1">
              <a:spLocks noChangeArrowheads="1"/>
            </p:cNvSpPr>
            <p:nvPr/>
          </p:nvSpPr>
          <p:spPr bwMode="auto">
            <a:xfrm>
              <a:off x="1469408" y="4893023"/>
              <a:ext cx="3133743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</a:rPr>
                <a:t>Morris Water Maze Times and Crossings</a:t>
              </a:r>
            </a:p>
          </p:txBody>
        </p:sp>
      </p:grp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0" y="2133600"/>
            <a:ext cx="4572000" cy="3014663"/>
            <a:chOff x="533400" y="2133600"/>
            <a:chExt cx="4572000" cy="3015319"/>
          </a:xfrm>
        </p:grpSpPr>
        <p:grpSp>
          <p:nvGrpSpPr>
            <p:cNvPr id="5" name="Group 31"/>
            <p:cNvGrpSpPr>
              <a:grpSpLocks/>
            </p:cNvGrpSpPr>
            <p:nvPr/>
          </p:nvGrpSpPr>
          <p:grpSpPr bwMode="auto">
            <a:xfrm>
              <a:off x="533400" y="2133600"/>
              <a:ext cx="4572000" cy="3015319"/>
              <a:chOff x="0" y="718481"/>
              <a:chExt cx="4572000" cy="3015319"/>
            </a:xfrm>
          </p:grpSpPr>
          <p:pic>
            <p:nvPicPr>
              <p:cNvPr id="66575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3973" t="15556" r="59634" b="4443"/>
              <a:stretch>
                <a:fillRect/>
              </a:stretch>
            </p:blipFill>
            <p:spPr bwMode="auto">
              <a:xfrm>
                <a:off x="0" y="718481"/>
                <a:ext cx="4572000" cy="301531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66576" name="TextBox 14"/>
              <p:cNvSpPr txBox="1">
                <a:spLocks noChangeArrowheads="1"/>
              </p:cNvSpPr>
              <p:nvPr/>
            </p:nvSpPr>
            <p:spPr bwMode="auto">
              <a:xfrm>
                <a:off x="747697" y="762000"/>
                <a:ext cx="3671903" cy="46166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en-US" b="1">
                  <a:solidFill>
                    <a:srgbClr val="000000"/>
                  </a:solidFill>
                </a:endParaRPr>
              </a:p>
              <a:p>
                <a:r>
                  <a:rPr lang="en-US" b="1">
                    <a:solidFill>
                      <a:srgbClr val="000000"/>
                    </a:solidFill>
                  </a:rPr>
                  <a:t>Selective Density of Damaged Axon Nerve Cells</a:t>
                </a:r>
              </a:p>
            </p:txBody>
          </p:sp>
        </p:grpSp>
        <p:sp>
          <p:nvSpPr>
            <p:cNvPr id="66570" name="TextBox 20"/>
            <p:cNvSpPr txBox="1">
              <a:spLocks noChangeArrowheads="1"/>
            </p:cNvSpPr>
            <p:nvPr/>
          </p:nvSpPr>
          <p:spPr bwMode="auto">
            <a:xfrm>
              <a:off x="4376384" y="4230054"/>
              <a:ext cx="60465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0000FF"/>
                  </a:solidFill>
                </a:rPr>
                <a:t>No</a:t>
              </a:r>
            </a:p>
            <a:p>
              <a:pPr algn="ctr"/>
              <a:r>
                <a:rPr lang="en-US" b="1" dirty="0">
                  <a:solidFill>
                    <a:srgbClr val="0000FF"/>
                  </a:solidFill>
                </a:rPr>
                <a:t>Injury</a:t>
              </a:r>
            </a:p>
          </p:txBody>
        </p:sp>
        <p:sp>
          <p:nvSpPr>
            <p:cNvPr id="66571" name="TextBox 21"/>
            <p:cNvSpPr txBox="1">
              <a:spLocks noChangeArrowheads="1"/>
            </p:cNvSpPr>
            <p:nvPr/>
          </p:nvSpPr>
          <p:spPr bwMode="auto">
            <a:xfrm>
              <a:off x="1021308" y="3908377"/>
              <a:ext cx="851515" cy="630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b="1">
                  <a:solidFill>
                    <a:srgbClr val="0000FF"/>
                  </a:solidFill>
                </a:rPr>
                <a:t>Injury</a:t>
              </a:r>
            </a:p>
            <a:p>
              <a:pPr algn="ctr">
                <a:lnSpc>
                  <a:spcPts val="1000"/>
                </a:lnSpc>
              </a:pPr>
              <a:r>
                <a:rPr lang="en-US" b="1">
                  <a:solidFill>
                    <a:srgbClr val="0000FF"/>
                  </a:solidFill>
                </a:rPr>
                <a:t>+</a:t>
              </a:r>
            </a:p>
            <a:p>
              <a:pPr algn="ctr">
                <a:lnSpc>
                  <a:spcPts val="1000"/>
                </a:lnSpc>
              </a:pPr>
              <a:r>
                <a:rPr lang="en-US" b="1">
                  <a:solidFill>
                    <a:srgbClr val="0000FF"/>
                  </a:solidFill>
                </a:rPr>
                <a:t>40 mg/kg</a:t>
              </a:r>
            </a:p>
            <a:p>
              <a:pPr algn="ctr">
                <a:lnSpc>
                  <a:spcPts val="1200"/>
                </a:lnSpc>
              </a:pPr>
              <a:r>
                <a:rPr lang="en-US" b="1">
                  <a:solidFill>
                    <a:srgbClr val="0000FF"/>
                  </a:solidFill>
                </a:rPr>
                <a:t>DHA</a:t>
              </a:r>
            </a:p>
          </p:txBody>
        </p:sp>
        <p:sp>
          <p:nvSpPr>
            <p:cNvPr id="66572" name="TextBox 22"/>
            <p:cNvSpPr txBox="1">
              <a:spLocks noChangeArrowheads="1"/>
            </p:cNvSpPr>
            <p:nvPr/>
          </p:nvSpPr>
          <p:spPr bwMode="auto">
            <a:xfrm>
              <a:off x="3581400" y="2710519"/>
              <a:ext cx="60465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000000"/>
                  </a:solidFill>
                </a:rPr>
                <a:t>Injury</a:t>
              </a:r>
            </a:p>
          </p:txBody>
        </p:sp>
        <p:sp>
          <p:nvSpPr>
            <p:cNvPr id="66573" name="TextBox 23"/>
            <p:cNvSpPr txBox="1">
              <a:spLocks noChangeArrowheads="1"/>
            </p:cNvSpPr>
            <p:nvPr/>
          </p:nvSpPr>
          <p:spPr bwMode="auto">
            <a:xfrm>
              <a:off x="2667000" y="2835623"/>
              <a:ext cx="766557" cy="630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b="1">
                  <a:solidFill>
                    <a:srgbClr val="000000"/>
                  </a:solidFill>
                </a:rPr>
                <a:t>Injury</a:t>
              </a:r>
            </a:p>
            <a:p>
              <a:pPr algn="ctr">
                <a:lnSpc>
                  <a:spcPts val="1000"/>
                </a:lnSpc>
              </a:pPr>
              <a:r>
                <a:rPr lang="en-US" b="1">
                  <a:solidFill>
                    <a:srgbClr val="000000"/>
                  </a:solidFill>
                </a:rPr>
                <a:t>+</a:t>
              </a:r>
            </a:p>
            <a:p>
              <a:pPr algn="ctr">
                <a:lnSpc>
                  <a:spcPts val="1000"/>
                </a:lnSpc>
              </a:pPr>
              <a:r>
                <a:rPr lang="en-US" b="1">
                  <a:solidFill>
                    <a:srgbClr val="000000"/>
                  </a:solidFill>
                </a:rPr>
                <a:t>4 mg/kg</a:t>
              </a:r>
            </a:p>
            <a:p>
              <a:pPr algn="ctr">
                <a:lnSpc>
                  <a:spcPts val="1200"/>
                </a:lnSpc>
              </a:pPr>
              <a:r>
                <a:rPr lang="en-US" b="1">
                  <a:solidFill>
                    <a:srgbClr val="000000"/>
                  </a:solidFill>
                </a:rPr>
                <a:t>DHA</a:t>
              </a:r>
            </a:p>
          </p:txBody>
        </p:sp>
        <p:sp>
          <p:nvSpPr>
            <p:cNvPr id="66574" name="TextBox 26"/>
            <p:cNvSpPr txBox="1">
              <a:spLocks noChangeArrowheads="1"/>
            </p:cNvSpPr>
            <p:nvPr/>
          </p:nvSpPr>
          <p:spPr bwMode="auto">
            <a:xfrm>
              <a:off x="1829133" y="3015319"/>
              <a:ext cx="851515" cy="630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b="1">
                  <a:solidFill>
                    <a:srgbClr val="000000"/>
                  </a:solidFill>
                </a:rPr>
                <a:t>Injury</a:t>
              </a:r>
            </a:p>
            <a:p>
              <a:pPr algn="ctr">
                <a:lnSpc>
                  <a:spcPts val="1000"/>
                </a:lnSpc>
              </a:pPr>
              <a:r>
                <a:rPr lang="en-US" b="1">
                  <a:solidFill>
                    <a:srgbClr val="000000"/>
                  </a:solidFill>
                </a:rPr>
                <a:t>+</a:t>
              </a:r>
            </a:p>
            <a:p>
              <a:pPr algn="ctr">
                <a:lnSpc>
                  <a:spcPts val="1000"/>
                </a:lnSpc>
              </a:pPr>
              <a:r>
                <a:rPr lang="en-US" b="1">
                  <a:solidFill>
                    <a:srgbClr val="000000"/>
                  </a:solidFill>
                </a:rPr>
                <a:t>12 mg/kg</a:t>
              </a:r>
            </a:p>
            <a:p>
              <a:pPr algn="ctr">
                <a:lnSpc>
                  <a:spcPts val="1200"/>
                </a:lnSpc>
              </a:pPr>
              <a:r>
                <a:rPr lang="en-US" b="1">
                  <a:solidFill>
                    <a:srgbClr val="000000"/>
                  </a:solidFill>
                </a:rPr>
                <a:t>DHA</a:t>
              </a:r>
            </a:p>
          </p:txBody>
        </p:sp>
      </p:grpSp>
      <p:sp>
        <p:nvSpPr>
          <p:cNvPr id="66567" name="Rectangle 35"/>
          <p:cNvSpPr>
            <a:spLocks noChangeArrowheads="1"/>
          </p:cNvSpPr>
          <p:nvPr/>
        </p:nvSpPr>
        <p:spPr bwMode="auto">
          <a:xfrm>
            <a:off x="4572000" y="2133600"/>
            <a:ext cx="4572000" cy="3124200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3200" b="1">
              <a:solidFill>
                <a:srgbClr val="074889"/>
              </a:solidFill>
            </a:endParaRPr>
          </a:p>
        </p:txBody>
      </p:sp>
      <p:sp>
        <p:nvSpPr>
          <p:cNvPr id="66568" name="Rectangle 36"/>
          <p:cNvSpPr>
            <a:spLocks noChangeArrowheads="1"/>
          </p:cNvSpPr>
          <p:nvPr/>
        </p:nvSpPr>
        <p:spPr bwMode="auto">
          <a:xfrm>
            <a:off x="0" y="2133600"/>
            <a:ext cx="4572000" cy="3124200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3200" b="1">
              <a:solidFill>
                <a:srgbClr val="074889"/>
              </a:solidFill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4603532" y="2194034"/>
            <a:ext cx="685800" cy="2286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3200">
              <a:solidFill>
                <a:srgbClr val="074889"/>
              </a:solidFill>
              <a:latin typeface="Arial" pitchFamily="-65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76200" y="2162502"/>
            <a:ext cx="685800" cy="2286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3200">
              <a:solidFill>
                <a:srgbClr val="074889"/>
              </a:solidFill>
              <a:latin typeface="Arial" pitchFamily="-65" charset="0"/>
            </a:endParaRP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/>
          </p:cNvSpPr>
          <p:nvPr>
            <p:ph type="ctrTitle"/>
          </p:nvPr>
        </p:nvSpPr>
        <p:spPr>
          <a:xfrm>
            <a:off x="0" y="1600199"/>
            <a:ext cx="9144000" cy="2000251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4800" b="1" dirty="0"/>
              <a:t>Animal Models:</a:t>
            </a:r>
            <a:br>
              <a:rPr lang="en-US" sz="4800" b="1" dirty="0"/>
            </a:br>
            <a:r>
              <a:rPr lang="en-US" sz="4800" b="1" dirty="0"/>
              <a:t>What about repair?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751696" y="1889234"/>
            <a:ext cx="4191000" cy="4234062"/>
            <a:chOff x="1248" y="-480"/>
            <a:chExt cx="864" cy="864"/>
          </a:xfrm>
        </p:grpSpPr>
        <p:pic>
          <p:nvPicPr>
            <p:cNvPr id="71698" name="Picture 11"/>
            <p:cNvPicPr preferRelativeResize="0"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48" y="-480"/>
              <a:ext cx="864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1890" y="336"/>
              <a:ext cx="199" cy="1"/>
              <a:chOff x="240" y="672"/>
              <a:chExt cx="199" cy="0"/>
            </a:xfrm>
          </p:grpSpPr>
          <p:sp>
            <p:nvSpPr>
              <p:cNvPr id="71700" name="Line 13"/>
              <p:cNvSpPr>
                <a:spLocks noChangeShapeType="1"/>
              </p:cNvSpPr>
              <p:nvPr/>
            </p:nvSpPr>
            <p:spPr bwMode="auto">
              <a:xfrm>
                <a:off x="240" y="672"/>
                <a:ext cx="103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1701" name="Line 14"/>
              <p:cNvSpPr>
                <a:spLocks noChangeShapeType="1"/>
              </p:cNvSpPr>
              <p:nvPr/>
            </p:nvSpPr>
            <p:spPr bwMode="auto">
              <a:xfrm>
                <a:off x="336" y="672"/>
                <a:ext cx="103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</p:grp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 algn="ctr"/>
            <a:r>
              <a:rPr lang="en-US" sz="4000" b="1" dirty="0">
                <a:solidFill>
                  <a:srgbClr val="063B64"/>
                </a:solidFill>
                <a:ea typeface="ＭＳ Ｐゴシック" pitchFamily="34" charset="-128"/>
              </a:rPr>
              <a:t>DHA Dietary Deficiency Impairs </a:t>
            </a:r>
            <a:br>
              <a:rPr lang="en-US" sz="4000" b="1" dirty="0">
                <a:solidFill>
                  <a:srgbClr val="063B64"/>
                </a:solidFill>
                <a:ea typeface="ＭＳ Ｐゴシック" pitchFamily="34" charset="-128"/>
              </a:rPr>
            </a:br>
            <a:r>
              <a:rPr lang="en-US" sz="4000" b="1" dirty="0">
                <a:solidFill>
                  <a:srgbClr val="063B64"/>
                </a:solidFill>
                <a:ea typeface="ＭＳ Ｐゴシック" pitchFamily="34" charset="-128"/>
              </a:rPr>
              <a:t>Synapse Development</a:t>
            </a:r>
          </a:p>
        </p:txBody>
      </p:sp>
      <p:sp>
        <p:nvSpPr>
          <p:cNvPr id="71686" name="Rectangle 143"/>
          <p:cNvSpPr>
            <a:spLocks noChangeArrowheads="1"/>
          </p:cNvSpPr>
          <p:nvPr/>
        </p:nvSpPr>
        <p:spPr bwMode="auto">
          <a:xfrm>
            <a:off x="0" y="6550242"/>
            <a:ext cx="3733800" cy="30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1" rIns="91422" bIns="45711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Cao, HY Kim, </a:t>
            </a:r>
            <a:r>
              <a:rPr lang="en-US" sz="1400" b="1" i="1" dirty="0">
                <a:solidFill>
                  <a:srgbClr val="000000"/>
                </a:solidFill>
              </a:rPr>
              <a:t>et al.  J. </a:t>
            </a:r>
            <a:r>
              <a:rPr lang="en-US" sz="1400" b="1" i="1" dirty="0" err="1">
                <a:solidFill>
                  <a:srgbClr val="000000"/>
                </a:solidFill>
              </a:rPr>
              <a:t>Neurochem</a:t>
            </a:r>
            <a:r>
              <a:rPr lang="en-US" sz="1400" b="1" i="1" dirty="0">
                <a:solidFill>
                  <a:srgbClr val="000000"/>
                </a:solidFill>
              </a:rPr>
              <a:t>.</a:t>
            </a:r>
            <a:r>
              <a:rPr lang="en-US" sz="1400" b="1" dirty="0">
                <a:solidFill>
                  <a:srgbClr val="000000"/>
                </a:solidFill>
              </a:rPr>
              <a:t> 2009</a:t>
            </a:r>
          </a:p>
        </p:txBody>
      </p:sp>
      <p:sp>
        <p:nvSpPr>
          <p:cNvPr id="14" name="Rectangle 41"/>
          <p:cNvSpPr>
            <a:spLocks noChangeArrowheads="1"/>
          </p:cNvSpPr>
          <p:nvPr/>
        </p:nvSpPr>
        <p:spPr bwMode="auto">
          <a:xfrm>
            <a:off x="1152443" y="1322696"/>
            <a:ext cx="23690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0000"/>
                </a:solidFill>
                <a:latin typeface="Optima" charset="0"/>
                <a:ea typeface="SimSun" pitchFamily="2" charset="-122"/>
              </a:rPr>
              <a:t>DHA Present</a:t>
            </a:r>
            <a:endParaRPr lang="en-US" sz="2800" b="1" dirty="0">
              <a:solidFill>
                <a:srgbClr val="000000"/>
              </a:solidFill>
              <a:latin typeface="Optima" charset="0"/>
            </a:endParaRPr>
          </a:p>
        </p:txBody>
      </p:sp>
      <p:sp>
        <p:nvSpPr>
          <p:cNvPr id="71688" name="Rectangle 42"/>
          <p:cNvSpPr>
            <a:spLocks noChangeArrowheads="1"/>
          </p:cNvSpPr>
          <p:nvPr/>
        </p:nvSpPr>
        <p:spPr bwMode="auto">
          <a:xfrm>
            <a:off x="5562600" y="1322696"/>
            <a:ext cx="26688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0000"/>
                </a:solidFill>
                <a:latin typeface="Optima" charset="0"/>
                <a:ea typeface="SimSun" pitchFamily="2" charset="-122"/>
              </a:rPr>
              <a:t>DHA Deficient</a:t>
            </a:r>
            <a:r>
              <a:rPr lang="en-US" altLang="zh-CN" sz="2800" b="1" dirty="0">
                <a:ea typeface="SimSun" pitchFamily="2" charset="-122"/>
              </a:rPr>
              <a:t> </a:t>
            </a:r>
          </a:p>
        </p:txBody>
      </p:sp>
      <p:pic>
        <p:nvPicPr>
          <p:cNvPr id="7169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880684"/>
            <a:ext cx="4267200" cy="425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97" name="Text Box 15"/>
          <p:cNvSpPr txBox="1">
            <a:spLocks noChangeArrowheads="1"/>
          </p:cNvSpPr>
          <p:nvPr/>
        </p:nvSpPr>
        <p:spPr bwMode="auto">
          <a:xfrm>
            <a:off x="8077200" y="5562600"/>
            <a:ext cx="54996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2" tIns="45711" rIns="91422" bIns="45711">
            <a:spAutoFit/>
          </a:bodyPr>
          <a:lstStyle/>
          <a:p>
            <a:r>
              <a:rPr lang="en-US" sz="1000" b="1" dirty="0">
                <a:solidFill>
                  <a:srgbClr val="FFFF00"/>
                </a:solidFill>
              </a:rPr>
              <a:t>30 µm</a:t>
            </a:r>
          </a:p>
        </p:txBody>
      </p:sp>
      <p:sp>
        <p:nvSpPr>
          <p:cNvPr id="71692" name="Text Box 75"/>
          <p:cNvSpPr txBox="1">
            <a:spLocks noChangeArrowheads="1"/>
          </p:cNvSpPr>
          <p:nvPr/>
        </p:nvSpPr>
        <p:spPr bwMode="auto">
          <a:xfrm>
            <a:off x="2514600" y="6096000"/>
            <a:ext cx="40798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</a:rPr>
              <a:t>Synapses in </a:t>
            </a:r>
            <a:r>
              <a:rPr lang="en-US" sz="1800" b="1" dirty="0" err="1">
                <a:solidFill>
                  <a:srgbClr val="000000"/>
                </a:solidFill>
              </a:rPr>
              <a:t>Hippocampal</a:t>
            </a:r>
            <a:r>
              <a:rPr lang="en-US" sz="1800" b="1" dirty="0">
                <a:solidFill>
                  <a:srgbClr val="000000"/>
                </a:solidFill>
              </a:rPr>
              <a:t> Neurons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3" descr="rat.jpg"/>
          <p:cNvPicPr>
            <a:picLocks noChangeAspect="1"/>
          </p:cNvPicPr>
          <p:nvPr/>
        </p:nvPicPr>
        <p:blipFill>
          <a:blip r:embed="rId3" cstate="print"/>
          <a:srcRect b="57576"/>
          <a:stretch>
            <a:fillRect/>
          </a:stretch>
        </p:blipFill>
        <p:spPr bwMode="auto">
          <a:xfrm>
            <a:off x="0" y="0"/>
            <a:ext cx="9144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946" name="Rectangle 2"/>
          <p:cNvSpPr>
            <a:spLocks noGrp="1"/>
          </p:cNvSpPr>
          <p:nvPr>
            <p:ph type="ctrTitle"/>
          </p:nvPr>
        </p:nvSpPr>
        <p:spPr>
          <a:xfrm>
            <a:off x="0" y="1905000"/>
            <a:ext cx="9144000" cy="14700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>
                <a:ea typeface="ＭＳ Ｐゴシック" pitchFamily="34" charset="-128"/>
              </a:rPr>
              <a:t>That’s great in the lab, </a:t>
            </a:r>
            <a:br>
              <a:rPr lang="en-US" b="1" dirty="0">
                <a:ea typeface="ＭＳ Ｐゴシック" pitchFamily="34" charset="-128"/>
              </a:rPr>
            </a:br>
            <a:r>
              <a:rPr lang="en-US" b="1" dirty="0">
                <a:ea typeface="ＭＳ Ｐゴシック" pitchFamily="34" charset="-128"/>
              </a:rPr>
              <a:t>but what about people?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/>
          <a:stretch>
            <a:fillRect/>
          </a:stretch>
        </p:blipFill>
        <p:spPr bwMode="auto">
          <a:xfrm>
            <a:off x="-27884" y="0"/>
            <a:ext cx="91917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 t="9885"/>
          <a:stretch>
            <a:fillRect/>
          </a:stretch>
        </p:blipFill>
        <p:spPr bwMode="auto">
          <a:xfrm>
            <a:off x="1524000" y="1143004"/>
            <a:ext cx="6573838" cy="486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219200"/>
          </a:xfrm>
        </p:spPr>
        <p:txBody>
          <a:bodyPr/>
          <a:lstStyle/>
          <a:p>
            <a:pPr algn="ctr">
              <a:lnSpc>
                <a:spcPts val="4000"/>
              </a:lnSpc>
            </a:pPr>
            <a:r>
              <a:rPr lang="en-US" b="1" dirty="0">
                <a:solidFill>
                  <a:srgbClr val="063B64"/>
                </a:solidFill>
                <a:ea typeface="ＭＳ Ｐゴシック" pitchFamily="34" charset="-128"/>
              </a:rPr>
              <a:t>Americans have too many omega-6s</a:t>
            </a:r>
            <a:br>
              <a:rPr lang="en-US" b="1" dirty="0">
                <a:solidFill>
                  <a:srgbClr val="063B64"/>
                </a:solidFill>
                <a:ea typeface="ＭＳ Ｐゴシック" pitchFamily="34" charset="-128"/>
              </a:rPr>
            </a:br>
            <a:r>
              <a:rPr lang="en-US" b="1" dirty="0">
                <a:solidFill>
                  <a:srgbClr val="063B64"/>
                </a:solidFill>
                <a:ea typeface="ＭＳ Ｐゴシック" pitchFamily="34" charset="-128"/>
              </a:rPr>
              <a:t>&amp; a relative deficit of omega-3s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8"/>
          <p:cNvSpPr txBox="1">
            <a:spLocks noChangeArrowheads="1"/>
          </p:cNvSpPr>
          <p:nvPr/>
        </p:nvSpPr>
        <p:spPr bwMode="auto">
          <a:xfrm>
            <a:off x="4491542" y="284164"/>
            <a:ext cx="184730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3000" b="1">
              <a:solidFill>
                <a:srgbClr val="002060"/>
              </a:solidFill>
            </a:endParaRPr>
          </a:p>
        </p:txBody>
      </p:sp>
      <p:pic>
        <p:nvPicPr>
          <p:cNvPr id="76803" name="Picture 2"/>
          <p:cNvPicPr>
            <a:picLocks noChangeAspect="1" noChangeArrowheads="1"/>
          </p:cNvPicPr>
          <p:nvPr/>
        </p:nvPicPr>
        <p:blipFill>
          <a:blip r:embed="rId3" cstate="print"/>
          <a:srcRect t="7533"/>
          <a:stretch>
            <a:fillRect/>
          </a:stretch>
        </p:blipFill>
        <p:spPr bwMode="auto">
          <a:xfrm>
            <a:off x="1234972" y="1066805"/>
            <a:ext cx="6664659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Circular Arrow 19"/>
          <p:cNvSpPr/>
          <p:nvPr/>
        </p:nvSpPr>
        <p:spPr>
          <a:xfrm rot="19684289" flipH="1">
            <a:off x="3047411" y="1425693"/>
            <a:ext cx="3837983" cy="3346451"/>
          </a:xfrm>
          <a:prstGeom prst="circularArrow">
            <a:avLst>
              <a:gd name="adj1" fmla="val 12500"/>
              <a:gd name="adj2" fmla="val 1649004"/>
              <a:gd name="adj3" fmla="val 20457681"/>
              <a:gd name="adj4" fmla="val 10800000"/>
              <a:gd name="adj5" fmla="val 125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/>
            <a:r>
              <a:rPr lang="en-US" sz="3000" b="1" dirty="0">
                <a:solidFill>
                  <a:srgbClr val="063B64"/>
                </a:solidFill>
                <a:ea typeface="ＭＳ Ｐゴシック" pitchFamily="34" charset="-128"/>
              </a:rPr>
              <a:t>How do we add “bricks” to help prevent TBI and/or repair the brain when injury does occur?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 l="11957" r="13080" b="43333"/>
          <a:stretch>
            <a:fillRect/>
          </a:stretch>
        </p:blipFill>
        <p:spPr bwMode="auto">
          <a:xfrm>
            <a:off x="0" y="0"/>
            <a:ext cx="9144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11957" t="56667" r="13080"/>
          <a:stretch>
            <a:fillRect/>
          </a:stretch>
        </p:blipFill>
        <p:spPr bwMode="auto">
          <a:xfrm>
            <a:off x="0" y="3886200"/>
            <a:ext cx="9144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eform 6"/>
          <p:cNvSpPr/>
          <p:nvPr/>
        </p:nvSpPr>
        <p:spPr>
          <a:xfrm>
            <a:off x="2133606" y="2401888"/>
            <a:ext cx="500063" cy="3084512"/>
          </a:xfrm>
          <a:custGeom>
            <a:avLst/>
            <a:gdLst>
              <a:gd name="connsiteX0" fmla="*/ 500417 w 500417"/>
              <a:gd name="connsiteY0" fmla="*/ 0 h 3084394"/>
              <a:gd name="connsiteX1" fmla="*/ 9098 w 500417"/>
              <a:gd name="connsiteY1" fmla="*/ 1719618 h 3084394"/>
              <a:gd name="connsiteX2" fmla="*/ 445826 w 500417"/>
              <a:gd name="connsiteY2" fmla="*/ 3084394 h 308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0417" h="3084394">
                <a:moveTo>
                  <a:pt x="500417" y="0"/>
                </a:moveTo>
                <a:cubicBezTo>
                  <a:pt x="259306" y="602776"/>
                  <a:pt x="18196" y="1205552"/>
                  <a:pt x="9098" y="1719618"/>
                </a:cubicBezTo>
                <a:cubicBezTo>
                  <a:pt x="0" y="2233684"/>
                  <a:pt x="222913" y="2659039"/>
                  <a:pt x="445826" y="3084394"/>
                </a:cubicBezTo>
              </a:path>
            </a:pathLst>
          </a:custGeom>
          <a:noFill/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latin typeface="Optima"/>
            </a:endParaRPr>
          </a:p>
        </p:txBody>
      </p:sp>
      <p:sp>
        <p:nvSpPr>
          <p:cNvPr id="8" name="Freeform 7"/>
          <p:cNvSpPr/>
          <p:nvPr/>
        </p:nvSpPr>
        <p:spPr>
          <a:xfrm rot="21437298">
            <a:off x="377830" y="3595691"/>
            <a:ext cx="682625" cy="3113087"/>
          </a:xfrm>
          <a:custGeom>
            <a:avLst/>
            <a:gdLst>
              <a:gd name="connsiteX0" fmla="*/ 500417 w 500417"/>
              <a:gd name="connsiteY0" fmla="*/ 0 h 3084394"/>
              <a:gd name="connsiteX1" fmla="*/ 9098 w 500417"/>
              <a:gd name="connsiteY1" fmla="*/ 1719618 h 3084394"/>
              <a:gd name="connsiteX2" fmla="*/ 445826 w 500417"/>
              <a:gd name="connsiteY2" fmla="*/ 3084394 h 308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0417" h="3084394">
                <a:moveTo>
                  <a:pt x="500417" y="0"/>
                </a:moveTo>
                <a:cubicBezTo>
                  <a:pt x="259306" y="602776"/>
                  <a:pt x="18196" y="1205552"/>
                  <a:pt x="9098" y="1719618"/>
                </a:cubicBezTo>
                <a:cubicBezTo>
                  <a:pt x="0" y="2233684"/>
                  <a:pt x="222913" y="2659039"/>
                  <a:pt x="445826" y="3084394"/>
                </a:cubicBezTo>
              </a:path>
            </a:pathLst>
          </a:custGeom>
          <a:noFill/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latin typeface="Optim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4400" b="1" dirty="0">
                <a:solidFill>
                  <a:srgbClr val="063B64"/>
                </a:solidFill>
              </a:rPr>
              <a:t>Sago Mine Disaster – Jan 2006</a:t>
            </a:r>
          </a:p>
        </p:txBody>
      </p:sp>
      <p:sp>
        <p:nvSpPr>
          <p:cNvPr id="81924" name="Content Placeholder 6"/>
          <p:cNvSpPr>
            <a:spLocks noGrp="1"/>
          </p:cNvSpPr>
          <p:nvPr>
            <p:ph idx="1"/>
          </p:nvPr>
        </p:nvSpPr>
        <p:spPr>
          <a:xfrm>
            <a:off x="76206" y="1219201"/>
            <a:ext cx="8688387" cy="4283075"/>
          </a:xfrm>
        </p:spPr>
        <p:txBody>
          <a:bodyPr/>
          <a:lstStyle/>
          <a:p>
            <a:r>
              <a:rPr lang="en-US" sz="2800" b="1" dirty="0">
                <a:latin typeface="Optima" charset="0"/>
                <a:ea typeface="ＭＳ Ｐゴシック" pitchFamily="34" charset="-128"/>
              </a:rPr>
              <a:t>Omega 6:3</a:t>
            </a:r>
          </a:p>
        </p:txBody>
      </p:sp>
      <p:sp>
        <p:nvSpPr>
          <p:cNvPr id="4" name="Rectangle 3"/>
          <p:cNvSpPr txBox="1">
            <a:spLocks/>
          </p:cNvSpPr>
          <p:nvPr/>
        </p:nvSpPr>
        <p:spPr>
          <a:xfrm>
            <a:off x="171450" y="1563688"/>
            <a:ext cx="8821738" cy="5218112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endParaRPr lang="en-US" sz="3000" b="1" kern="0" dirty="0">
              <a:ea typeface="+mn-ea"/>
              <a:cs typeface="Arial" pitchFamily="34" charset="0"/>
            </a:endParaRPr>
          </a:p>
        </p:txBody>
      </p:sp>
      <p:pic>
        <p:nvPicPr>
          <p:cNvPr id="96258" name="Picture 2" descr="https://encrypted-tbn1.gstatic.com/images?q=tbn:ANd9GcSwovR6wE3A9sIFFK_4FFQVEMt-bJ0glC6N0EIxj5J_JXATAfSZ6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3"/>
            <a:ext cx="3200400" cy="2397212"/>
          </a:xfrm>
          <a:prstGeom prst="rect">
            <a:avLst/>
          </a:prstGeom>
          <a:noFill/>
        </p:spPr>
      </p:pic>
      <p:pic>
        <p:nvPicPr>
          <p:cNvPr id="96260" name="Picture 4" descr="http://media.npr.org/news/images/2006/jan/03/map-mine-300-ec0d5fb3428cb024e8679ac98ffe2afea1e5e3c8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3209192" cy="2781301"/>
          </a:xfrm>
          <a:prstGeom prst="rect">
            <a:avLst/>
          </a:prstGeom>
          <a:noFill/>
        </p:spPr>
      </p:pic>
      <p:pic>
        <p:nvPicPr>
          <p:cNvPr id="96264" name="Picture 8" descr="https://encrypted-tbn0.gstatic.com/images?q=tbn:ANd9GcRmC3YZLQJj3domiOffozfJ4oXLuh1NbIUPh1H1rs6hWb4WanJhcw"/>
          <p:cNvPicPr>
            <a:picLocks noChangeAspect="1" noChangeArrowheads="1"/>
          </p:cNvPicPr>
          <p:nvPr/>
        </p:nvPicPr>
        <p:blipFill>
          <a:blip r:embed="rId5" cstate="print"/>
          <a:srcRect r="9486"/>
          <a:stretch>
            <a:fillRect/>
          </a:stretch>
        </p:blipFill>
        <p:spPr bwMode="auto">
          <a:xfrm>
            <a:off x="6471919" y="1066805"/>
            <a:ext cx="2718307" cy="2362199"/>
          </a:xfrm>
          <a:prstGeom prst="rect">
            <a:avLst/>
          </a:prstGeom>
          <a:noFill/>
        </p:spPr>
      </p:pic>
      <p:pic>
        <p:nvPicPr>
          <p:cNvPr id="96266" name="Picture 10" descr="https://encrypted-tbn1.gstatic.com/images?q=tbn:ANd9GcTOwTgKc3Y_sWFJKcToD4ODL999UTLsbVBlwCYmQJijjkz0wS0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3420979"/>
            <a:ext cx="2667000" cy="2684548"/>
          </a:xfrm>
          <a:prstGeom prst="rect">
            <a:avLst/>
          </a:prstGeom>
          <a:noFill/>
        </p:spPr>
      </p:pic>
      <p:pic>
        <p:nvPicPr>
          <p:cNvPr id="96262" name="Picture 6" descr="https://encrypted-tbn2.gstatic.com/images?q=tbn:ANd9GcTHxjMmqKtec0IJrW0KgeQwXUlPLzDYN7vB6kUCRKiHTRSxs8-Ov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2209800"/>
            <a:ext cx="3251200" cy="24384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7613" t="17708" r="29722" b="6250"/>
          <a:stretch>
            <a:fillRect/>
          </a:stretch>
        </p:blipFill>
        <p:spPr bwMode="auto">
          <a:xfrm>
            <a:off x="-1" y="0"/>
            <a:ext cx="9144001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Bobby Ghassemi August 11"/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38100" y="3581400"/>
            <a:ext cx="43053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5" descr="Bobby Ghassemi"/>
          <p:cNvPicPr>
            <a:picLocks noChangeAspect="1" noChangeArrowheads="1"/>
          </p:cNvPicPr>
          <p:nvPr/>
        </p:nvPicPr>
        <p:blipFill>
          <a:blip r:embed="rId4" cstate="print">
            <a:lum bright="36000" contrast="12000"/>
          </a:blip>
          <a:srcRect/>
          <a:stretch>
            <a:fillRect/>
          </a:stretch>
        </p:blipFill>
        <p:spPr bwMode="auto">
          <a:xfrm>
            <a:off x="4535488" y="3"/>
            <a:ext cx="4608512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7" descr="Bobby Ghassemi"/>
          <p:cNvPicPr>
            <a:picLocks noChangeAspect="1" noChangeArrowheads="1"/>
          </p:cNvPicPr>
          <p:nvPr/>
        </p:nvPicPr>
        <p:blipFill>
          <a:blip r:embed="rId5" cstate="print">
            <a:lum bright="12000" contrast="18000"/>
          </a:blip>
          <a:srcRect b="21592"/>
          <a:stretch>
            <a:fillRect/>
          </a:stretch>
        </p:blipFill>
        <p:spPr bwMode="auto">
          <a:xfrm>
            <a:off x="5484812" y="3352803"/>
            <a:ext cx="2820988" cy="276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 Box 8"/>
          <p:cNvSpPr txBox="1">
            <a:spLocks noChangeArrowheads="1"/>
          </p:cNvSpPr>
          <p:nvPr/>
        </p:nvSpPr>
        <p:spPr bwMode="auto">
          <a:xfrm>
            <a:off x="-76200" y="6172205"/>
            <a:ext cx="3886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latin typeface="Calibri" pitchFamily="34" charset="0"/>
              </a:rPr>
              <a:t>The story of Bobby</a:t>
            </a:r>
          </a:p>
        </p:txBody>
      </p:sp>
      <p:sp>
        <p:nvSpPr>
          <p:cNvPr id="60422" name="Text Box 9"/>
          <p:cNvSpPr txBox="1">
            <a:spLocks noChangeArrowheads="1"/>
          </p:cNvSpPr>
          <p:nvPr/>
        </p:nvSpPr>
        <p:spPr bwMode="auto">
          <a:xfrm>
            <a:off x="3048001" y="685803"/>
            <a:ext cx="4640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May</a:t>
            </a:r>
          </a:p>
        </p:txBody>
      </p:sp>
      <p:sp>
        <p:nvSpPr>
          <p:cNvPr id="60423" name="Text Box 10"/>
          <p:cNvSpPr txBox="1">
            <a:spLocks noChangeArrowheads="1"/>
          </p:cNvSpPr>
          <p:nvPr/>
        </p:nvSpPr>
        <p:spPr bwMode="auto">
          <a:xfrm>
            <a:off x="5257800" y="133288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June 2010</a:t>
            </a:r>
          </a:p>
        </p:txBody>
      </p:sp>
      <p:sp>
        <p:nvSpPr>
          <p:cNvPr id="60424" name="Text Box 11"/>
          <p:cNvSpPr txBox="1">
            <a:spLocks noChangeArrowheads="1"/>
          </p:cNvSpPr>
          <p:nvPr/>
        </p:nvSpPr>
        <p:spPr bwMode="auto">
          <a:xfrm>
            <a:off x="5410200" y="3409889"/>
            <a:ext cx="16248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October 2010</a:t>
            </a:r>
          </a:p>
        </p:txBody>
      </p:sp>
      <p:sp>
        <p:nvSpPr>
          <p:cNvPr id="60425" name="Text Box 12"/>
          <p:cNvSpPr txBox="1">
            <a:spLocks noChangeArrowheads="1"/>
          </p:cNvSpPr>
          <p:nvPr/>
        </p:nvSpPr>
        <p:spPr bwMode="auto">
          <a:xfrm>
            <a:off x="2514600" y="3733800"/>
            <a:ext cx="11689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July 2010</a:t>
            </a:r>
          </a:p>
        </p:txBody>
      </p:sp>
      <p:pic>
        <p:nvPicPr>
          <p:cNvPr id="60426" name="Picture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"/>
            <a:ext cx="4495800" cy="337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7" name="Text Box 12"/>
          <p:cNvSpPr txBox="1">
            <a:spLocks noChangeArrowheads="1"/>
          </p:cNvSpPr>
          <p:nvPr/>
        </p:nvSpPr>
        <p:spPr bwMode="auto">
          <a:xfrm>
            <a:off x="2743200" y="762000"/>
            <a:ext cx="14457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March 2010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76600" y="6096000"/>
            <a:ext cx="594360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Lewis MD, </a:t>
            </a:r>
            <a:r>
              <a:rPr lang="en-US" sz="1400" b="1" dirty="0" err="1"/>
              <a:t>Ghassemi</a:t>
            </a:r>
            <a:r>
              <a:rPr lang="en-US" sz="1400" b="1" dirty="0"/>
              <a:t> P, </a:t>
            </a:r>
            <a:r>
              <a:rPr lang="en-US" sz="1400" b="1" dirty="0" err="1"/>
              <a:t>Hibbeln</a:t>
            </a:r>
            <a:r>
              <a:rPr lang="en-US" sz="1400" b="1" dirty="0"/>
              <a:t> JR. Therapeutic use of omega-3s in severe head trauma. Am J of Emergency Med, e-</a:t>
            </a:r>
            <a:r>
              <a:rPr lang="en-US" sz="1400" b="1" dirty="0" err="1"/>
              <a:t>publ</a:t>
            </a:r>
            <a:r>
              <a:rPr lang="en-US" sz="1400" b="1" dirty="0"/>
              <a:t>, Aug 2012</a:t>
            </a:r>
          </a:p>
          <a:p>
            <a:endParaRPr lang="en-US" sz="1400" b="1" dirty="0"/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914400"/>
            <a:ext cx="9144000" cy="2286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74889"/>
              </a:solidFill>
              <a:effectLst/>
              <a:latin typeface="Arial" pitchFamily="-65" charset="0"/>
            </a:endParaRPr>
          </a:p>
        </p:txBody>
      </p:sp>
      <p:pic>
        <p:nvPicPr>
          <p:cNvPr id="87043" name="Picture 6" descr="carcrash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9144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" y="5888504"/>
            <a:ext cx="7010399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rgbClr val="000000"/>
                </a:solidFill>
                <a:latin typeface="Optima" charset="0"/>
                <a:ea typeface="ＭＳ Ｐゴシック" pitchFamily="34" charset="-128"/>
              </a:rPr>
              <a:t>Bobby, an 18-year old male survivor of a MVA. GCS=3, emergency neurosurgery, diffuse axonal injury, not expected to survive, started on high dose around day 10.</a:t>
            </a:r>
            <a:r>
              <a:rPr lang="en-US" sz="1900" b="1" i="1" dirty="0">
                <a:latin typeface="Optima" charset="0"/>
                <a:ea typeface="ＭＳ Ｐゴシック" pitchFamily="34" charset="-128"/>
              </a:rPr>
              <a:t> </a:t>
            </a:r>
            <a:endParaRPr lang="en-US" sz="19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89007"/>
            <a:ext cx="9144000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b="1" dirty="0">
                <a:ea typeface="ＭＳ Ｐゴシック" pitchFamily="34" charset="-128"/>
              </a:rPr>
              <a:t>n-3s in Severe TBI: 15 ml twice a day (30ml/day)</a:t>
            </a:r>
            <a:r>
              <a:rPr lang="en-US" sz="3000" b="1" dirty="0">
                <a:latin typeface="Optima" charset="0"/>
                <a:ea typeface="ＭＳ Ｐゴシック" pitchFamily="34" charset="-128"/>
              </a:rPr>
              <a:t>;</a:t>
            </a:r>
            <a:br>
              <a:rPr lang="en-US" sz="3000" b="1" i="1" dirty="0">
                <a:latin typeface="Optima" charset="0"/>
                <a:ea typeface="ＭＳ Ｐゴシック" pitchFamily="34" charset="-128"/>
              </a:rPr>
            </a:br>
            <a:r>
              <a:rPr lang="en-US" sz="3000" b="1" i="1" dirty="0">
                <a:latin typeface="Optima" charset="0"/>
                <a:ea typeface="ＭＳ Ｐゴシック" pitchFamily="34" charset="-128"/>
              </a:rPr>
              <a:t>9,756 mg EPA, 6,756 mg </a:t>
            </a:r>
            <a:r>
              <a:rPr lang="en-US" sz="3000" b="1" dirty="0">
                <a:ea typeface="ＭＳ Ｐゴシック" pitchFamily="34" charset="-128"/>
              </a:rPr>
              <a:t>DHA, and </a:t>
            </a:r>
          </a:p>
          <a:p>
            <a:pPr algn="ctr"/>
            <a:r>
              <a:rPr lang="en-US" sz="3000" b="1" dirty="0">
                <a:ea typeface="ＭＳ Ｐゴシック" pitchFamily="34" charset="-128"/>
              </a:rPr>
              <a:t>19,212 mg total n-3FA daily </a:t>
            </a:r>
            <a:endParaRPr lang="en-US" sz="3000" dirty="0"/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2" cstate="print"/>
          <a:srcRect l="14194" r="15008" b="55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838200"/>
            <a:ext cx="9144000" cy="3810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74889"/>
              </a:solidFill>
              <a:effectLst/>
              <a:latin typeface="Arial" pitchFamily="-65" charset="0"/>
            </a:endParaRP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 l="9956" t="11458" r="8053" b="6250"/>
          <a:stretch>
            <a:fillRect/>
          </a:stretch>
        </p:blipFill>
        <p:spPr bwMode="auto">
          <a:xfrm>
            <a:off x="169162" y="533400"/>
            <a:ext cx="8777468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6096000"/>
            <a:ext cx="9144000" cy="7620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74889"/>
              </a:solidFill>
              <a:effectLst/>
              <a:latin typeface="Arial" pitchFamily="-65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914400"/>
            <a:ext cx="8763000" cy="3048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74889"/>
              </a:solidFill>
              <a:effectLst/>
              <a:latin typeface="Arial" pitchFamily="-65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0497" t="3125" r="41259" b="26389"/>
          <a:stretch>
            <a:fillRect/>
          </a:stretch>
        </p:blipFill>
        <p:spPr bwMode="auto">
          <a:xfrm>
            <a:off x="948565" y="3"/>
            <a:ext cx="6519041" cy="6755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4099" t="3125" r="56432" b="91667"/>
          <a:stretch>
            <a:fillRect/>
          </a:stretch>
        </p:blipFill>
        <p:spPr bwMode="auto">
          <a:xfrm>
            <a:off x="808220" y="0"/>
            <a:ext cx="513538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58741" t="23264" r="22010" b="69688"/>
          <a:stretch>
            <a:fillRect/>
          </a:stretch>
        </p:blipFill>
        <p:spPr bwMode="auto">
          <a:xfrm>
            <a:off x="5181600" y="1828800"/>
            <a:ext cx="2590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4100" y="1743077"/>
            <a:ext cx="4495800" cy="337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16109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63B64"/>
                </a:solidFill>
                <a:latin typeface="+mj-lt"/>
              </a:rPr>
              <a:t>Concussions Dwarf # of Severe TBI</a:t>
            </a:r>
          </a:p>
        </p:txBody>
      </p:sp>
      <p:pic>
        <p:nvPicPr>
          <p:cNvPr id="16386" name="Picture 2" descr="http://media.gogamecocks.com/smedia/2013/01/02/20/45/1bAYWc.AuSt.1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19400"/>
            <a:ext cx="3102670" cy="4038600"/>
          </a:xfrm>
          <a:prstGeom prst="rect">
            <a:avLst/>
          </a:prstGeom>
          <a:noFill/>
        </p:spPr>
      </p:pic>
      <p:pic>
        <p:nvPicPr>
          <p:cNvPr id="16388" name="Picture 4" descr="http://www.wnd.com/files/2012/12/football-hit-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990604"/>
            <a:ext cx="5715000" cy="4038601"/>
          </a:xfrm>
          <a:prstGeom prst="rect">
            <a:avLst/>
          </a:prstGeom>
          <a:noFill/>
        </p:spPr>
      </p:pic>
      <p:pic>
        <p:nvPicPr>
          <p:cNvPr id="16392" name="Picture 8" descr="http://704sports.files.wordpress.com/2011/06/collisi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8392" y="3200401"/>
            <a:ext cx="5575608" cy="3657600"/>
          </a:xfrm>
          <a:prstGeom prst="rect">
            <a:avLst/>
          </a:prstGeom>
          <a:noFill/>
        </p:spPr>
      </p:pic>
      <p:pic>
        <p:nvPicPr>
          <p:cNvPr id="16394" name="Picture 10" descr="http://www.tribuneindia.com/2007/20071231/sp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26254" y="3200400"/>
            <a:ext cx="4678324" cy="3657600"/>
          </a:xfrm>
          <a:prstGeom prst="rect">
            <a:avLst/>
          </a:prstGeom>
          <a:noFill/>
        </p:spPr>
      </p:pic>
      <p:pic>
        <p:nvPicPr>
          <p:cNvPr id="16396" name="Picture 12" descr="Image result for rugby collisions hea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6" y="990600"/>
            <a:ext cx="3649327" cy="2209800"/>
          </a:xfrm>
          <a:prstGeom prst="rect">
            <a:avLst/>
          </a:prstGeom>
          <a:noFill/>
        </p:spPr>
      </p:pic>
      <p:pic>
        <p:nvPicPr>
          <p:cNvPr id="16398" name="Picture 14" descr="http://cdn-test.rugbydump.com/posts/florian-fritz-blood-injur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990600"/>
            <a:ext cx="3333750" cy="1905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143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rgbClr val="063B64"/>
                </a:solidFill>
                <a:ea typeface="ＭＳ Ｐゴシック" pitchFamily="34" charset="-128"/>
              </a:rPr>
              <a:t>Oilseeds in the US Food Supply</a:t>
            </a:r>
            <a:endParaRPr lang="en-US" sz="5400" b="1" dirty="0">
              <a:solidFill>
                <a:srgbClr val="063B64"/>
              </a:solidFill>
              <a:ea typeface="ＭＳ Ｐゴシック" pitchFamily="34" charset="-128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4191000" y="5791200"/>
            <a:ext cx="56673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Maiandra GD" charset="-52"/>
              </a:rPr>
              <a:t>Year</a:t>
            </a: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 rot="-5400000">
            <a:off x="-473868" y="3613686"/>
            <a:ext cx="211931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Maiandra GD" charset="-52"/>
              </a:rPr>
              <a:t>Disappearance (kg/person/y)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812800" y="1639892"/>
            <a:ext cx="6827838" cy="3511819"/>
            <a:chOff x="1338" y="733"/>
            <a:chExt cx="2411" cy="1891"/>
          </a:xfrm>
        </p:grpSpPr>
        <p:sp>
          <p:nvSpPr>
            <p:cNvPr id="39036" name="Line 19"/>
            <p:cNvSpPr>
              <a:spLocks noChangeShapeType="1"/>
            </p:cNvSpPr>
            <p:nvPr/>
          </p:nvSpPr>
          <p:spPr bwMode="auto">
            <a:xfrm>
              <a:off x="1521" y="788"/>
              <a:ext cx="1" cy="17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037" name="Line 20"/>
            <p:cNvSpPr>
              <a:spLocks noChangeShapeType="1"/>
            </p:cNvSpPr>
            <p:nvPr/>
          </p:nvSpPr>
          <p:spPr bwMode="auto">
            <a:xfrm>
              <a:off x="1481" y="2285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038" name="Line 21"/>
            <p:cNvSpPr>
              <a:spLocks noChangeShapeType="1"/>
            </p:cNvSpPr>
            <p:nvPr/>
          </p:nvSpPr>
          <p:spPr bwMode="auto">
            <a:xfrm>
              <a:off x="1481" y="1990"/>
              <a:ext cx="40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039" name="Line 22"/>
            <p:cNvSpPr>
              <a:spLocks noChangeShapeType="1"/>
            </p:cNvSpPr>
            <p:nvPr/>
          </p:nvSpPr>
          <p:spPr bwMode="auto">
            <a:xfrm>
              <a:off x="1481" y="1689"/>
              <a:ext cx="40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040" name="Line 23"/>
            <p:cNvSpPr>
              <a:spLocks noChangeShapeType="1"/>
            </p:cNvSpPr>
            <p:nvPr/>
          </p:nvSpPr>
          <p:spPr bwMode="auto">
            <a:xfrm>
              <a:off x="1481" y="1388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041" name="Line 24"/>
            <p:cNvSpPr>
              <a:spLocks noChangeShapeType="1"/>
            </p:cNvSpPr>
            <p:nvPr/>
          </p:nvSpPr>
          <p:spPr bwMode="auto">
            <a:xfrm>
              <a:off x="1481" y="1087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042" name="Line 25"/>
            <p:cNvSpPr>
              <a:spLocks noChangeShapeType="1"/>
            </p:cNvSpPr>
            <p:nvPr/>
          </p:nvSpPr>
          <p:spPr bwMode="auto">
            <a:xfrm>
              <a:off x="1481" y="793"/>
              <a:ext cx="40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043" name="Freeform 26"/>
            <p:cNvSpPr>
              <a:spLocks/>
            </p:cNvSpPr>
            <p:nvPr/>
          </p:nvSpPr>
          <p:spPr bwMode="auto">
            <a:xfrm>
              <a:off x="1530" y="2449"/>
              <a:ext cx="2219" cy="137"/>
            </a:xfrm>
            <a:custGeom>
              <a:avLst/>
              <a:gdLst>
                <a:gd name="T0" fmla="*/ 2477518 w 229"/>
                <a:gd name="T1" fmla="*/ 5890974 h 16"/>
                <a:gd name="T2" fmla="*/ 6665527 w 229"/>
                <a:gd name="T3" fmla="*/ 5890974 h 16"/>
                <a:gd name="T4" fmla="*/ 10764340 w 229"/>
                <a:gd name="T5" fmla="*/ 5520655 h 16"/>
                <a:gd name="T6" fmla="*/ 14864093 w 229"/>
                <a:gd name="T7" fmla="*/ 5890974 h 16"/>
                <a:gd name="T8" fmla="*/ 19052101 w 229"/>
                <a:gd name="T9" fmla="*/ 5520655 h 16"/>
                <a:gd name="T10" fmla="*/ 23151844 w 229"/>
                <a:gd name="T11" fmla="*/ 5890974 h 16"/>
                <a:gd name="T12" fmla="*/ 27339766 w 229"/>
                <a:gd name="T13" fmla="*/ 4327205 h 16"/>
                <a:gd name="T14" fmla="*/ 31438666 w 229"/>
                <a:gd name="T15" fmla="*/ 5890974 h 16"/>
                <a:gd name="T16" fmla="*/ 35626675 w 229"/>
                <a:gd name="T17" fmla="*/ 5106264 h 16"/>
                <a:gd name="T18" fmla="*/ 40581624 w 229"/>
                <a:gd name="T19" fmla="*/ 5890974 h 16"/>
                <a:gd name="T20" fmla="*/ 44681367 w 229"/>
                <a:gd name="T21" fmla="*/ 3542503 h 16"/>
                <a:gd name="T22" fmla="*/ 48868446 w 229"/>
                <a:gd name="T23" fmla="*/ 5106264 h 16"/>
                <a:gd name="T24" fmla="*/ 52968189 w 229"/>
                <a:gd name="T25" fmla="*/ 3956226 h 16"/>
                <a:gd name="T26" fmla="*/ 57156198 w 229"/>
                <a:gd name="T27" fmla="*/ 3542503 h 16"/>
                <a:gd name="T28" fmla="*/ 61255950 w 229"/>
                <a:gd name="T29" fmla="*/ 3542503 h 16"/>
                <a:gd name="T30" fmla="*/ 65443959 w 229"/>
                <a:gd name="T31" fmla="*/ 3176508 h 16"/>
                <a:gd name="T32" fmla="*/ 69542772 w 229"/>
                <a:gd name="T33" fmla="*/ 5520655 h 16"/>
                <a:gd name="T34" fmla="*/ 73642515 w 229"/>
                <a:gd name="T35" fmla="*/ 6305357 h 16"/>
                <a:gd name="T36" fmla="*/ 77830524 w 229"/>
                <a:gd name="T37" fmla="*/ 5890974 h 16"/>
                <a:gd name="T38" fmla="*/ 81930277 w 229"/>
                <a:gd name="T39" fmla="*/ 4740936 h 16"/>
                <a:gd name="T40" fmla="*/ 86109177 w 229"/>
                <a:gd name="T41" fmla="*/ 3542503 h 16"/>
                <a:gd name="T42" fmla="*/ 90217098 w 229"/>
                <a:gd name="T43" fmla="*/ 3176508 h 16"/>
                <a:gd name="T44" fmla="*/ 95172135 w 229"/>
                <a:gd name="T45" fmla="*/ 3176508 h 16"/>
                <a:gd name="T46" fmla="*/ 99350948 w 229"/>
                <a:gd name="T47" fmla="*/ 2349130 h 16"/>
                <a:gd name="T48" fmla="*/ 103459799 w 229"/>
                <a:gd name="T49" fmla="*/ 2349130 h 16"/>
                <a:gd name="T50" fmla="*/ 107638700 w 229"/>
                <a:gd name="T51" fmla="*/ 3542503 h 16"/>
                <a:gd name="T52" fmla="*/ 111738452 w 229"/>
                <a:gd name="T53" fmla="*/ 2349130 h 16"/>
                <a:gd name="T54" fmla="*/ 115925521 w 229"/>
                <a:gd name="T55" fmla="*/ 2762853 h 16"/>
                <a:gd name="T56" fmla="*/ 120025361 w 229"/>
                <a:gd name="T57" fmla="*/ 1564429 h 16"/>
                <a:gd name="T58" fmla="*/ 124134126 w 229"/>
                <a:gd name="T59" fmla="*/ 1564429 h 16"/>
                <a:gd name="T60" fmla="*/ 128313026 w 229"/>
                <a:gd name="T61" fmla="*/ 6305357 h 16"/>
                <a:gd name="T62" fmla="*/ 132411935 w 229"/>
                <a:gd name="T63" fmla="*/ 6305357 h 16"/>
                <a:gd name="T64" fmla="*/ 136599944 w 229"/>
                <a:gd name="T65" fmla="*/ 5890974 h 16"/>
                <a:gd name="T66" fmla="*/ 140699600 w 229"/>
                <a:gd name="T67" fmla="*/ 5520655 h 16"/>
                <a:gd name="T68" fmla="*/ 144887609 w 229"/>
                <a:gd name="T69" fmla="*/ 5890974 h 16"/>
                <a:gd name="T70" fmla="*/ 149842646 w 229"/>
                <a:gd name="T71" fmla="*/ 5890974 h 16"/>
                <a:gd name="T72" fmla="*/ 153941458 w 229"/>
                <a:gd name="T73" fmla="*/ 5890974 h 16"/>
                <a:gd name="T74" fmla="*/ 158129467 w 229"/>
                <a:gd name="T75" fmla="*/ 5890974 h 16"/>
                <a:gd name="T76" fmla="*/ 162229210 w 229"/>
                <a:gd name="T77" fmla="*/ 4740936 h 16"/>
                <a:gd name="T78" fmla="*/ 166417229 w 229"/>
                <a:gd name="T79" fmla="*/ 5106264 h 16"/>
                <a:gd name="T80" fmla="*/ 170516032 w 229"/>
                <a:gd name="T81" fmla="*/ 5106264 h 16"/>
                <a:gd name="T82" fmla="*/ 174704041 w 229"/>
                <a:gd name="T83" fmla="*/ 3176508 h 16"/>
                <a:gd name="T84" fmla="*/ 178803793 w 229"/>
                <a:gd name="T85" fmla="*/ 4740936 h 16"/>
                <a:gd name="T86" fmla="*/ 182903546 w 229"/>
                <a:gd name="T87" fmla="*/ 5106264 h 16"/>
                <a:gd name="T88" fmla="*/ 187091458 w 229"/>
                <a:gd name="T89" fmla="*/ 3956226 h 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29"/>
                <a:gd name="T136" fmla="*/ 0 h 16"/>
                <a:gd name="T137" fmla="*/ 229 w 229"/>
                <a:gd name="T138" fmla="*/ 16 h 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29" h="16">
                  <a:moveTo>
                    <a:pt x="0" y="15"/>
                  </a:moveTo>
                  <a:lnTo>
                    <a:pt x="3" y="15"/>
                  </a:lnTo>
                  <a:lnTo>
                    <a:pt x="5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3" y="14"/>
                  </a:lnTo>
                  <a:lnTo>
                    <a:pt x="16" y="15"/>
                  </a:lnTo>
                  <a:lnTo>
                    <a:pt x="18" y="15"/>
                  </a:lnTo>
                  <a:lnTo>
                    <a:pt x="21" y="16"/>
                  </a:lnTo>
                  <a:lnTo>
                    <a:pt x="23" y="14"/>
                  </a:lnTo>
                  <a:lnTo>
                    <a:pt x="26" y="15"/>
                  </a:lnTo>
                  <a:lnTo>
                    <a:pt x="28" y="15"/>
                  </a:lnTo>
                  <a:lnTo>
                    <a:pt x="31" y="15"/>
                  </a:lnTo>
                  <a:lnTo>
                    <a:pt x="33" y="11"/>
                  </a:lnTo>
                  <a:lnTo>
                    <a:pt x="36" y="12"/>
                  </a:lnTo>
                  <a:lnTo>
                    <a:pt x="38" y="15"/>
                  </a:lnTo>
                  <a:lnTo>
                    <a:pt x="41" y="14"/>
                  </a:lnTo>
                  <a:lnTo>
                    <a:pt x="43" y="13"/>
                  </a:lnTo>
                  <a:lnTo>
                    <a:pt x="46" y="14"/>
                  </a:lnTo>
                  <a:lnTo>
                    <a:pt x="49" y="15"/>
                  </a:lnTo>
                  <a:lnTo>
                    <a:pt x="51" y="11"/>
                  </a:lnTo>
                  <a:lnTo>
                    <a:pt x="54" y="9"/>
                  </a:lnTo>
                  <a:lnTo>
                    <a:pt x="56" y="12"/>
                  </a:lnTo>
                  <a:lnTo>
                    <a:pt x="59" y="13"/>
                  </a:lnTo>
                  <a:lnTo>
                    <a:pt x="61" y="11"/>
                  </a:lnTo>
                  <a:lnTo>
                    <a:pt x="64" y="10"/>
                  </a:lnTo>
                  <a:lnTo>
                    <a:pt x="66" y="7"/>
                  </a:lnTo>
                  <a:lnTo>
                    <a:pt x="69" y="9"/>
                  </a:lnTo>
                  <a:lnTo>
                    <a:pt x="71" y="8"/>
                  </a:lnTo>
                  <a:lnTo>
                    <a:pt x="74" y="9"/>
                  </a:lnTo>
                  <a:lnTo>
                    <a:pt x="76" y="8"/>
                  </a:lnTo>
                  <a:lnTo>
                    <a:pt x="79" y="8"/>
                  </a:lnTo>
                  <a:lnTo>
                    <a:pt x="82" y="6"/>
                  </a:lnTo>
                  <a:lnTo>
                    <a:pt x="84" y="14"/>
                  </a:lnTo>
                  <a:lnTo>
                    <a:pt x="87" y="16"/>
                  </a:lnTo>
                  <a:lnTo>
                    <a:pt x="89" y="16"/>
                  </a:lnTo>
                  <a:lnTo>
                    <a:pt x="92" y="16"/>
                  </a:lnTo>
                  <a:lnTo>
                    <a:pt x="94" y="15"/>
                  </a:lnTo>
                  <a:lnTo>
                    <a:pt x="97" y="15"/>
                  </a:lnTo>
                  <a:lnTo>
                    <a:pt x="99" y="12"/>
                  </a:lnTo>
                  <a:lnTo>
                    <a:pt x="102" y="10"/>
                  </a:lnTo>
                  <a:lnTo>
                    <a:pt x="104" y="9"/>
                  </a:lnTo>
                  <a:lnTo>
                    <a:pt x="107" y="10"/>
                  </a:lnTo>
                  <a:lnTo>
                    <a:pt x="109" y="8"/>
                  </a:lnTo>
                  <a:lnTo>
                    <a:pt x="112" y="8"/>
                  </a:lnTo>
                  <a:lnTo>
                    <a:pt x="115" y="8"/>
                  </a:lnTo>
                  <a:lnTo>
                    <a:pt x="117" y="8"/>
                  </a:lnTo>
                  <a:lnTo>
                    <a:pt x="120" y="6"/>
                  </a:lnTo>
                  <a:lnTo>
                    <a:pt x="122" y="7"/>
                  </a:lnTo>
                  <a:lnTo>
                    <a:pt x="125" y="6"/>
                  </a:lnTo>
                  <a:lnTo>
                    <a:pt x="127" y="9"/>
                  </a:lnTo>
                  <a:lnTo>
                    <a:pt x="130" y="9"/>
                  </a:lnTo>
                  <a:lnTo>
                    <a:pt x="132" y="10"/>
                  </a:lnTo>
                  <a:lnTo>
                    <a:pt x="135" y="6"/>
                  </a:lnTo>
                  <a:lnTo>
                    <a:pt x="137" y="9"/>
                  </a:lnTo>
                  <a:lnTo>
                    <a:pt x="140" y="7"/>
                  </a:lnTo>
                  <a:lnTo>
                    <a:pt x="142" y="6"/>
                  </a:lnTo>
                  <a:lnTo>
                    <a:pt x="145" y="4"/>
                  </a:lnTo>
                  <a:lnTo>
                    <a:pt x="148" y="0"/>
                  </a:lnTo>
                  <a:lnTo>
                    <a:pt x="150" y="4"/>
                  </a:lnTo>
                  <a:lnTo>
                    <a:pt x="153" y="3"/>
                  </a:lnTo>
                  <a:lnTo>
                    <a:pt x="155" y="16"/>
                  </a:lnTo>
                  <a:lnTo>
                    <a:pt x="158" y="16"/>
                  </a:lnTo>
                  <a:lnTo>
                    <a:pt x="160" y="16"/>
                  </a:lnTo>
                  <a:lnTo>
                    <a:pt x="163" y="15"/>
                  </a:lnTo>
                  <a:lnTo>
                    <a:pt x="165" y="15"/>
                  </a:lnTo>
                  <a:lnTo>
                    <a:pt x="168" y="15"/>
                  </a:lnTo>
                  <a:lnTo>
                    <a:pt x="170" y="14"/>
                  </a:lnTo>
                  <a:lnTo>
                    <a:pt x="173" y="14"/>
                  </a:lnTo>
                  <a:lnTo>
                    <a:pt x="175" y="15"/>
                  </a:lnTo>
                  <a:lnTo>
                    <a:pt x="178" y="15"/>
                  </a:lnTo>
                  <a:lnTo>
                    <a:pt x="181" y="15"/>
                  </a:lnTo>
                  <a:lnTo>
                    <a:pt x="183" y="15"/>
                  </a:lnTo>
                  <a:lnTo>
                    <a:pt x="186" y="15"/>
                  </a:lnTo>
                  <a:lnTo>
                    <a:pt x="188" y="16"/>
                  </a:lnTo>
                  <a:lnTo>
                    <a:pt x="191" y="15"/>
                  </a:lnTo>
                  <a:lnTo>
                    <a:pt x="193" y="15"/>
                  </a:lnTo>
                  <a:lnTo>
                    <a:pt x="196" y="12"/>
                  </a:lnTo>
                  <a:lnTo>
                    <a:pt x="198" y="13"/>
                  </a:lnTo>
                  <a:lnTo>
                    <a:pt x="201" y="13"/>
                  </a:lnTo>
                  <a:lnTo>
                    <a:pt x="203" y="14"/>
                  </a:lnTo>
                  <a:lnTo>
                    <a:pt x="206" y="13"/>
                  </a:lnTo>
                  <a:lnTo>
                    <a:pt x="208" y="11"/>
                  </a:lnTo>
                  <a:lnTo>
                    <a:pt x="211" y="8"/>
                  </a:lnTo>
                  <a:lnTo>
                    <a:pt x="214" y="8"/>
                  </a:lnTo>
                  <a:lnTo>
                    <a:pt x="216" y="12"/>
                  </a:lnTo>
                  <a:lnTo>
                    <a:pt x="219" y="12"/>
                  </a:lnTo>
                  <a:lnTo>
                    <a:pt x="221" y="13"/>
                  </a:lnTo>
                  <a:lnTo>
                    <a:pt x="224" y="13"/>
                  </a:lnTo>
                  <a:lnTo>
                    <a:pt x="226" y="10"/>
                  </a:lnTo>
                  <a:lnTo>
                    <a:pt x="229" y="12"/>
                  </a:ln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044" name="Freeform 27"/>
            <p:cNvSpPr>
              <a:spLocks/>
            </p:cNvSpPr>
            <p:nvPr/>
          </p:nvSpPr>
          <p:spPr bwMode="auto">
            <a:xfrm>
              <a:off x="1530" y="2396"/>
              <a:ext cx="2219" cy="181"/>
            </a:xfrm>
            <a:custGeom>
              <a:avLst/>
              <a:gdLst>
                <a:gd name="T0" fmla="*/ 2477518 w 229"/>
                <a:gd name="T1" fmla="*/ 8178442 h 21"/>
                <a:gd name="T2" fmla="*/ 6665527 w 229"/>
                <a:gd name="T3" fmla="*/ 8178442 h 21"/>
                <a:gd name="T4" fmla="*/ 10764340 w 229"/>
                <a:gd name="T5" fmla="*/ 6991987 h 21"/>
                <a:gd name="T6" fmla="*/ 14864093 w 229"/>
                <a:gd name="T7" fmla="*/ 7803212 h 21"/>
                <a:gd name="T8" fmla="*/ 19052101 w 229"/>
                <a:gd name="T9" fmla="*/ 6991987 h 21"/>
                <a:gd name="T10" fmla="*/ 23151844 w 229"/>
                <a:gd name="T11" fmla="*/ 8178442 h 21"/>
                <a:gd name="T12" fmla="*/ 27339766 w 229"/>
                <a:gd name="T13" fmla="*/ 5756205 h 21"/>
                <a:gd name="T14" fmla="*/ 31438666 w 229"/>
                <a:gd name="T15" fmla="*/ 6561707 h 21"/>
                <a:gd name="T16" fmla="*/ 35626675 w 229"/>
                <a:gd name="T17" fmla="*/ 6561707 h 21"/>
                <a:gd name="T18" fmla="*/ 40581624 w 229"/>
                <a:gd name="T19" fmla="*/ 5756205 h 21"/>
                <a:gd name="T20" fmla="*/ 44681367 w 229"/>
                <a:gd name="T21" fmla="*/ 6136555 h 21"/>
                <a:gd name="T22" fmla="*/ 48868446 w 229"/>
                <a:gd name="T23" fmla="*/ 6561707 h 21"/>
                <a:gd name="T24" fmla="*/ 52968189 w 229"/>
                <a:gd name="T25" fmla="*/ 6136555 h 21"/>
                <a:gd name="T26" fmla="*/ 57156198 w 229"/>
                <a:gd name="T27" fmla="*/ 4900782 h 21"/>
                <a:gd name="T28" fmla="*/ 61255950 w 229"/>
                <a:gd name="T29" fmla="*/ 5325330 h 21"/>
                <a:gd name="T30" fmla="*/ 65443959 w 229"/>
                <a:gd name="T31" fmla="*/ 4900782 h 21"/>
                <a:gd name="T32" fmla="*/ 69542772 w 229"/>
                <a:gd name="T33" fmla="*/ 2853103 h 21"/>
                <a:gd name="T34" fmla="*/ 73642515 w 229"/>
                <a:gd name="T35" fmla="*/ 4519829 h 21"/>
                <a:gd name="T36" fmla="*/ 77830524 w 229"/>
                <a:gd name="T37" fmla="*/ 5325330 h 21"/>
                <a:gd name="T38" fmla="*/ 81930277 w 229"/>
                <a:gd name="T39" fmla="*/ 5325330 h 21"/>
                <a:gd name="T40" fmla="*/ 86109177 w 229"/>
                <a:gd name="T41" fmla="*/ 4089557 h 21"/>
                <a:gd name="T42" fmla="*/ 90217098 w 229"/>
                <a:gd name="T43" fmla="*/ 4900782 h 21"/>
                <a:gd name="T44" fmla="*/ 95172135 w 229"/>
                <a:gd name="T45" fmla="*/ 4900782 h 21"/>
                <a:gd name="T46" fmla="*/ 99350948 w 229"/>
                <a:gd name="T47" fmla="*/ 4089557 h 21"/>
                <a:gd name="T48" fmla="*/ 103459799 w 229"/>
                <a:gd name="T49" fmla="*/ 4519829 h 21"/>
                <a:gd name="T50" fmla="*/ 107638700 w 229"/>
                <a:gd name="T51" fmla="*/ 4519829 h 21"/>
                <a:gd name="T52" fmla="*/ 111738452 w 229"/>
                <a:gd name="T53" fmla="*/ 4900782 h 21"/>
                <a:gd name="T54" fmla="*/ 115925521 w 229"/>
                <a:gd name="T55" fmla="*/ 4900782 h 21"/>
                <a:gd name="T56" fmla="*/ 120025361 w 229"/>
                <a:gd name="T57" fmla="*/ 5325330 h 21"/>
                <a:gd name="T58" fmla="*/ 124134126 w 229"/>
                <a:gd name="T59" fmla="*/ 5756205 h 21"/>
                <a:gd name="T60" fmla="*/ 128313026 w 229"/>
                <a:gd name="T61" fmla="*/ 4900782 h 21"/>
                <a:gd name="T62" fmla="*/ 132411935 w 229"/>
                <a:gd name="T63" fmla="*/ 4900782 h 21"/>
                <a:gd name="T64" fmla="*/ 136599944 w 229"/>
                <a:gd name="T65" fmla="*/ 4900782 h 21"/>
                <a:gd name="T66" fmla="*/ 140699600 w 229"/>
                <a:gd name="T67" fmla="*/ 4519829 h 21"/>
                <a:gd name="T68" fmla="*/ 144887609 w 229"/>
                <a:gd name="T69" fmla="*/ 4900782 h 21"/>
                <a:gd name="T70" fmla="*/ 149842646 w 229"/>
                <a:gd name="T71" fmla="*/ 4089557 h 21"/>
                <a:gd name="T72" fmla="*/ 153941458 w 229"/>
                <a:gd name="T73" fmla="*/ 4089557 h 21"/>
                <a:gd name="T74" fmla="*/ 158129467 w 229"/>
                <a:gd name="T75" fmla="*/ 2472158 h 21"/>
                <a:gd name="T76" fmla="*/ 162229210 w 229"/>
                <a:gd name="T77" fmla="*/ 2472158 h 21"/>
                <a:gd name="T78" fmla="*/ 166417229 w 229"/>
                <a:gd name="T79" fmla="*/ 1236377 h 21"/>
                <a:gd name="T80" fmla="*/ 170516032 w 229"/>
                <a:gd name="T81" fmla="*/ 0 h 21"/>
                <a:gd name="T82" fmla="*/ 174704041 w 229"/>
                <a:gd name="T83" fmla="*/ 811225 h 21"/>
                <a:gd name="T84" fmla="*/ 178803793 w 229"/>
                <a:gd name="T85" fmla="*/ 3283383 h 21"/>
                <a:gd name="T86" fmla="*/ 182903546 w 229"/>
                <a:gd name="T87" fmla="*/ 3283383 h 21"/>
                <a:gd name="T88" fmla="*/ 187091458 w 229"/>
                <a:gd name="T89" fmla="*/ 4089557 h 2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29"/>
                <a:gd name="T136" fmla="*/ 0 h 21"/>
                <a:gd name="T137" fmla="*/ 229 w 229"/>
                <a:gd name="T138" fmla="*/ 21 h 2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29" h="21">
                  <a:moveTo>
                    <a:pt x="0" y="20"/>
                  </a:moveTo>
                  <a:lnTo>
                    <a:pt x="3" y="20"/>
                  </a:lnTo>
                  <a:lnTo>
                    <a:pt x="5" y="20"/>
                  </a:lnTo>
                  <a:lnTo>
                    <a:pt x="8" y="20"/>
                  </a:lnTo>
                  <a:lnTo>
                    <a:pt x="10" y="19"/>
                  </a:lnTo>
                  <a:lnTo>
                    <a:pt x="13" y="17"/>
                  </a:lnTo>
                  <a:lnTo>
                    <a:pt x="16" y="18"/>
                  </a:lnTo>
                  <a:lnTo>
                    <a:pt x="18" y="19"/>
                  </a:lnTo>
                  <a:lnTo>
                    <a:pt x="21" y="21"/>
                  </a:lnTo>
                  <a:lnTo>
                    <a:pt x="23" y="17"/>
                  </a:lnTo>
                  <a:lnTo>
                    <a:pt x="26" y="19"/>
                  </a:lnTo>
                  <a:lnTo>
                    <a:pt x="28" y="20"/>
                  </a:lnTo>
                  <a:lnTo>
                    <a:pt x="31" y="18"/>
                  </a:lnTo>
                  <a:lnTo>
                    <a:pt x="33" y="14"/>
                  </a:lnTo>
                  <a:lnTo>
                    <a:pt x="36" y="13"/>
                  </a:lnTo>
                  <a:lnTo>
                    <a:pt x="38" y="16"/>
                  </a:lnTo>
                  <a:lnTo>
                    <a:pt x="41" y="16"/>
                  </a:lnTo>
                  <a:lnTo>
                    <a:pt x="43" y="16"/>
                  </a:lnTo>
                  <a:lnTo>
                    <a:pt x="46" y="16"/>
                  </a:lnTo>
                  <a:lnTo>
                    <a:pt x="49" y="14"/>
                  </a:lnTo>
                  <a:lnTo>
                    <a:pt x="51" y="14"/>
                  </a:lnTo>
                  <a:lnTo>
                    <a:pt x="54" y="15"/>
                  </a:lnTo>
                  <a:lnTo>
                    <a:pt x="56" y="16"/>
                  </a:lnTo>
                  <a:lnTo>
                    <a:pt x="59" y="16"/>
                  </a:lnTo>
                  <a:lnTo>
                    <a:pt x="61" y="15"/>
                  </a:lnTo>
                  <a:lnTo>
                    <a:pt x="64" y="15"/>
                  </a:lnTo>
                  <a:lnTo>
                    <a:pt x="66" y="14"/>
                  </a:lnTo>
                  <a:lnTo>
                    <a:pt x="69" y="12"/>
                  </a:lnTo>
                  <a:lnTo>
                    <a:pt x="71" y="11"/>
                  </a:lnTo>
                  <a:lnTo>
                    <a:pt x="74" y="13"/>
                  </a:lnTo>
                  <a:lnTo>
                    <a:pt x="76" y="13"/>
                  </a:lnTo>
                  <a:lnTo>
                    <a:pt x="79" y="12"/>
                  </a:lnTo>
                  <a:lnTo>
                    <a:pt x="82" y="12"/>
                  </a:lnTo>
                  <a:lnTo>
                    <a:pt x="84" y="7"/>
                  </a:lnTo>
                  <a:lnTo>
                    <a:pt x="87" y="10"/>
                  </a:lnTo>
                  <a:lnTo>
                    <a:pt x="89" y="11"/>
                  </a:lnTo>
                  <a:lnTo>
                    <a:pt x="92" y="12"/>
                  </a:lnTo>
                  <a:lnTo>
                    <a:pt x="94" y="13"/>
                  </a:lnTo>
                  <a:lnTo>
                    <a:pt x="97" y="10"/>
                  </a:lnTo>
                  <a:lnTo>
                    <a:pt x="99" y="13"/>
                  </a:lnTo>
                  <a:lnTo>
                    <a:pt x="102" y="11"/>
                  </a:lnTo>
                  <a:lnTo>
                    <a:pt x="104" y="10"/>
                  </a:lnTo>
                  <a:lnTo>
                    <a:pt x="107" y="11"/>
                  </a:lnTo>
                  <a:lnTo>
                    <a:pt x="109" y="12"/>
                  </a:lnTo>
                  <a:lnTo>
                    <a:pt x="112" y="11"/>
                  </a:lnTo>
                  <a:lnTo>
                    <a:pt x="115" y="12"/>
                  </a:lnTo>
                  <a:lnTo>
                    <a:pt x="117" y="11"/>
                  </a:lnTo>
                  <a:lnTo>
                    <a:pt x="120" y="10"/>
                  </a:lnTo>
                  <a:lnTo>
                    <a:pt x="122" y="10"/>
                  </a:lnTo>
                  <a:lnTo>
                    <a:pt x="125" y="11"/>
                  </a:lnTo>
                  <a:lnTo>
                    <a:pt x="127" y="8"/>
                  </a:lnTo>
                  <a:lnTo>
                    <a:pt x="130" y="11"/>
                  </a:lnTo>
                  <a:lnTo>
                    <a:pt x="132" y="13"/>
                  </a:lnTo>
                  <a:lnTo>
                    <a:pt x="135" y="12"/>
                  </a:lnTo>
                  <a:lnTo>
                    <a:pt x="137" y="14"/>
                  </a:lnTo>
                  <a:lnTo>
                    <a:pt x="140" y="12"/>
                  </a:lnTo>
                  <a:lnTo>
                    <a:pt x="142" y="12"/>
                  </a:lnTo>
                  <a:lnTo>
                    <a:pt x="145" y="13"/>
                  </a:lnTo>
                  <a:lnTo>
                    <a:pt x="148" y="13"/>
                  </a:lnTo>
                  <a:lnTo>
                    <a:pt x="150" y="14"/>
                  </a:lnTo>
                  <a:lnTo>
                    <a:pt x="153" y="14"/>
                  </a:lnTo>
                  <a:lnTo>
                    <a:pt x="155" y="12"/>
                  </a:lnTo>
                  <a:lnTo>
                    <a:pt x="158" y="12"/>
                  </a:lnTo>
                  <a:lnTo>
                    <a:pt x="160" y="12"/>
                  </a:lnTo>
                  <a:lnTo>
                    <a:pt x="163" y="10"/>
                  </a:lnTo>
                  <a:lnTo>
                    <a:pt x="165" y="12"/>
                  </a:lnTo>
                  <a:lnTo>
                    <a:pt x="168" y="11"/>
                  </a:lnTo>
                  <a:lnTo>
                    <a:pt x="170" y="11"/>
                  </a:lnTo>
                  <a:lnTo>
                    <a:pt x="173" y="11"/>
                  </a:lnTo>
                  <a:lnTo>
                    <a:pt x="175" y="12"/>
                  </a:lnTo>
                  <a:lnTo>
                    <a:pt x="178" y="11"/>
                  </a:lnTo>
                  <a:lnTo>
                    <a:pt x="181" y="10"/>
                  </a:lnTo>
                  <a:lnTo>
                    <a:pt x="183" y="9"/>
                  </a:lnTo>
                  <a:lnTo>
                    <a:pt x="186" y="10"/>
                  </a:lnTo>
                  <a:lnTo>
                    <a:pt x="188" y="8"/>
                  </a:lnTo>
                  <a:lnTo>
                    <a:pt x="191" y="6"/>
                  </a:lnTo>
                  <a:lnTo>
                    <a:pt x="193" y="5"/>
                  </a:lnTo>
                  <a:lnTo>
                    <a:pt x="196" y="6"/>
                  </a:lnTo>
                  <a:lnTo>
                    <a:pt x="198" y="6"/>
                  </a:lnTo>
                  <a:lnTo>
                    <a:pt x="201" y="3"/>
                  </a:lnTo>
                  <a:lnTo>
                    <a:pt x="203" y="1"/>
                  </a:lnTo>
                  <a:lnTo>
                    <a:pt x="206" y="0"/>
                  </a:lnTo>
                  <a:lnTo>
                    <a:pt x="208" y="2"/>
                  </a:lnTo>
                  <a:lnTo>
                    <a:pt x="211" y="2"/>
                  </a:lnTo>
                  <a:lnTo>
                    <a:pt x="214" y="3"/>
                  </a:lnTo>
                  <a:lnTo>
                    <a:pt x="216" y="8"/>
                  </a:lnTo>
                  <a:lnTo>
                    <a:pt x="219" y="8"/>
                  </a:lnTo>
                  <a:lnTo>
                    <a:pt x="221" y="8"/>
                  </a:lnTo>
                  <a:lnTo>
                    <a:pt x="224" y="11"/>
                  </a:lnTo>
                  <a:lnTo>
                    <a:pt x="226" y="10"/>
                  </a:lnTo>
                  <a:lnTo>
                    <a:pt x="229" y="9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045" name="Freeform 28"/>
            <p:cNvSpPr>
              <a:spLocks/>
            </p:cNvSpPr>
            <p:nvPr/>
          </p:nvSpPr>
          <p:spPr bwMode="auto">
            <a:xfrm>
              <a:off x="1530" y="2258"/>
              <a:ext cx="2219" cy="292"/>
            </a:xfrm>
            <a:custGeom>
              <a:avLst/>
              <a:gdLst>
                <a:gd name="T0" fmla="*/ 2477518 w 229"/>
                <a:gd name="T1" fmla="*/ 12425751 h 34"/>
                <a:gd name="T2" fmla="*/ 6665527 w 229"/>
                <a:gd name="T3" fmla="*/ 13219458 h 34"/>
                <a:gd name="T4" fmla="*/ 10764340 w 229"/>
                <a:gd name="T5" fmla="*/ 8410304 h 34"/>
                <a:gd name="T6" fmla="*/ 14864093 w 229"/>
                <a:gd name="T7" fmla="*/ 11631382 h 34"/>
                <a:gd name="T8" fmla="*/ 19052101 w 229"/>
                <a:gd name="T9" fmla="*/ 8410304 h 34"/>
                <a:gd name="T10" fmla="*/ 23151844 w 229"/>
                <a:gd name="T11" fmla="*/ 12055787 h 34"/>
                <a:gd name="T12" fmla="*/ 27339766 w 229"/>
                <a:gd name="T13" fmla="*/ 8410304 h 34"/>
                <a:gd name="T14" fmla="*/ 31438666 w 229"/>
                <a:gd name="T15" fmla="*/ 8829616 h 34"/>
                <a:gd name="T16" fmla="*/ 35626675 w 229"/>
                <a:gd name="T17" fmla="*/ 5608538 h 34"/>
                <a:gd name="T18" fmla="*/ 40581624 w 229"/>
                <a:gd name="T19" fmla="*/ 7240947 h 34"/>
                <a:gd name="T20" fmla="*/ 44681367 w 229"/>
                <a:gd name="T21" fmla="*/ 6402916 h 34"/>
                <a:gd name="T22" fmla="*/ 48868446 w 229"/>
                <a:gd name="T23" fmla="*/ 7616597 h 34"/>
                <a:gd name="T24" fmla="*/ 52968189 w 229"/>
                <a:gd name="T25" fmla="*/ 6402916 h 34"/>
                <a:gd name="T26" fmla="*/ 57156198 w 229"/>
                <a:gd name="T27" fmla="*/ 9248344 h 34"/>
                <a:gd name="T28" fmla="*/ 61255950 w 229"/>
                <a:gd name="T29" fmla="*/ 6402916 h 34"/>
                <a:gd name="T30" fmla="*/ 65443959 w 229"/>
                <a:gd name="T31" fmla="*/ 6027928 h 34"/>
                <a:gd name="T32" fmla="*/ 69542772 w 229"/>
                <a:gd name="T33" fmla="*/ 3596057 h 34"/>
                <a:gd name="T34" fmla="*/ 73642515 w 229"/>
                <a:gd name="T35" fmla="*/ 6822228 h 34"/>
                <a:gd name="T36" fmla="*/ 77830524 w 229"/>
                <a:gd name="T37" fmla="*/ 7240947 h 34"/>
                <a:gd name="T38" fmla="*/ 81930277 w 229"/>
                <a:gd name="T39" fmla="*/ 5233559 h 34"/>
                <a:gd name="T40" fmla="*/ 86109177 w 229"/>
                <a:gd name="T41" fmla="*/ 5608538 h 34"/>
                <a:gd name="T42" fmla="*/ 90217098 w 229"/>
                <a:gd name="T43" fmla="*/ 6027928 h 34"/>
                <a:gd name="T44" fmla="*/ 95172135 w 229"/>
                <a:gd name="T45" fmla="*/ 2801766 h 34"/>
                <a:gd name="T46" fmla="*/ 99350948 w 229"/>
                <a:gd name="T47" fmla="*/ 3226162 h 34"/>
                <a:gd name="T48" fmla="*/ 103459799 w 229"/>
                <a:gd name="T49" fmla="*/ 4390435 h 34"/>
                <a:gd name="T50" fmla="*/ 107638700 w 229"/>
                <a:gd name="T51" fmla="*/ 2007388 h 34"/>
                <a:gd name="T52" fmla="*/ 111738452 w 229"/>
                <a:gd name="T53" fmla="*/ 2431793 h 34"/>
                <a:gd name="T54" fmla="*/ 115925521 w 229"/>
                <a:gd name="T55" fmla="*/ 1213020 h 34"/>
                <a:gd name="T56" fmla="*/ 120025361 w 229"/>
                <a:gd name="T57" fmla="*/ 2007388 h 34"/>
                <a:gd name="T58" fmla="*/ 124134126 w 229"/>
                <a:gd name="T59" fmla="*/ 4814831 h 34"/>
                <a:gd name="T60" fmla="*/ 128313026 w 229"/>
                <a:gd name="T61" fmla="*/ 6822228 h 34"/>
                <a:gd name="T62" fmla="*/ 132411935 w 229"/>
                <a:gd name="T63" fmla="*/ 8829616 h 34"/>
                <a:gd name="T64" fmla="*/ 136599944 w 229"/>
                <a:gd name="T65" fmla="*/ 6822228 h 34"/>
                <a:gd name="T66" fmla="*/ 140699600 w 229"/>
                <a:gd name="T67" fmla="*/ 9248344 h 34"/>
                <a:gd name="T68" fmla="*/ 144887609 w 229"/>
                <a:gd name="T69" fmla="*/ 8829616 h 34"/>
                <a:gd name="T70" fmla="*/ 149842646 w 229"/>
                <a:gd name="T71" fmla="*/ 8829616 h 34"/>
                <a:gd name="T72" fmla="*/ 153941458 w 229"/>
                <a:gd name="T73" fmla="*/ 9623994 h 34"/>
                <a:gd name="T74" fmla="*/ 158129467 w 229"/>
                <a:gd name="T75" fmla="*/ 10042713 h 34"/>
                <a:gd name="T76" fmla="*/ 162229210 w 229"/>
                <a:gd name="T77" fmla="*/ 9623994 h 34"/>
                <a:gd name="T78" fmla="*/ 166417229 w 229"/>
                <a:gd name="T79" fmla="*/ 6402916 h 34"/>
                <a:gd name="T80" fmla="*/ 170516032 w 229"/>
                <a:gd name="T81" fmla="*/ 8829616 h 34"/>
                <a:gd name="T82" fmla="*/ 174704041 w 229"/>
                <a:gd name="T83" fmla="*/ 10042713 h 34"/>
                <a:gd name="T84" fmla="*/ 178803793 w 229"/>
                <a:gd name="T85" fmla="*/ 11631382 h 34"/>
                <a:gd name="T86" fmla="*/ 182903546 w 229"/>
                <a:gd name="T87" fmla="*/ 12055787 h 34"/>
                <a:gd name="T88" fmla="*/ 187091458 w 229"/>
                <a:gd name="T89" fmla="*/ 12849494 h 3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29"/>
                <a:gd name="T136" fmla="*/ 0 h 34"/>
                <a:gd name="T137" fmla="*/ 229 w 229"/>
                <a:gd name="T138" fmla="*/ 34 h 3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29" h="34">
                  <a:moveTo>
                    <a:pt x="0" y="31"/>
                  </a:moveTo>
                  <a:lnTo>
                    <a:pt x="3" y="31"/>
                  </a:lnTo>
                  <a:lnTo>
                    <a:pt x="5" y="31"/>
                  </a:lnTo>
                  <a:lnTo>
                    <a:pt x="8" y="33"/>
                  </a:lnTo>
                  <a:lnTo>
                    <a:pt x="10" y="29"/>
                  </a:lnTo>
                  <a:lnTo>
                    <a:pt x="13" y="21"/>
                  </a:lnTo>
                  <a:lnTo>
                    <a:pt x="16" y="24"/>
                  </a:lnTo>
                  <a:lnTo>
                    <a:pt x="18" y="29"/>
                  </a:lnTo>
                  <a:lnTo>
                    <a:pt x="21" y="34"/>
                  </a:lnTo>
                  <a:lnTo>
                    <a:pt x="23" y="21"/>
                  </a:lnTo>
                  <a:lnTo>
                    <a:pt x="26" y="27"/>
                  </a:lnTo>
                  <a:lnTo>
                    <a:pt x="28" y="30"/>
                  </a:lnTo>
                  <a:lnTo>
                    <a:pt x="31" y="26"/>
                  </a:lnTo>
                  <a:lnTo>
                    <a:pt x="33" y="21"/>
                  </a:lnTo>
                  <a:lnTo>
                    <a:pt x="36" y="24"/>
                  </a:lnTo>
                  <a:lnTo>
                    <a:pt x="38" y="22"/>
                  </a:lnTo>
                  <a:lnTo>
                    <a:pt x="41" y="16"/>
                  </a:lnTo>
                  <a:lnTo>
                    <a:pt x="43" y="14"/>
                  </a:lnTo>
                  <a:lnTo>
                    <a:pt x="46" y="20"/>
                  </a:lnTo>
                  <a:lnTo>
                    <a:pt x="49" y="18"/>
                  </a:lnTo>
                  <a:lnTo>
                    <a:pt x="51" y="16"/>
                  </a:lnTo>
                  <a:lnTo>
                    <a:pt x="54" y="16"/>
                  </a:lnTo>
                  <a:lnTo>
                    <a:pt x="56" y="20"/>
                  </a:lnTo>
                  <a:lnTo>
                    <a:pt x="59" y="19"/>
                  </a:lnTo>
                  <a:lnTo>
                    <a:pt x="61" y="17"/>
                  </a:lnTo>
                  <a:lnTo>
                    <a:pt x="64" y="16"/>
                  </a:lnTo>
                  <a:lnTo>
                    <a:pt x="66" y="23"/>
                  </a:lnTo>
                  <a:lnTo>
                    <a:pt x="69" y="23"/>
                  </a:lnTo>
                  <a:lnTo>
                    <a:pt x="71" y="18"/>
                  </a:lnTo>
                  <a:lnTo>
                    <a:pt x="74" y="16"/>
                  </a:lnTo>
                  <a:lnTo>
                    <a:pt x="76" y="16"/>
                  </a:lnTo>
                  <a:lnTo>
                    <a:pt x="79" y="15"/>
                  </a:lnTo>
                  <a:lnTo>
                    <a:pt x="82" y="10"/>
                  </a:lnTo>
                  <a:lnTo>
                    <a:pt x="84" y="9"/>
                  </a:lnTo>
                  <a:lnTo>
                    <a:pt x="87" y="15"/>
                  </a:lnTo>
                  <a:lnTo>
                    <a:pt x="89" y="17"/>
                  </a:lnTo>
                  <a:lnTo>
                    <a:pt x="92" y="17"/>
                  </a:lnTo>
                  <a:lnTo>
                    <a:pt x="94" y="18"/>
                  </a:lnTo>
                  <a:lnTo>
                    <a:pt x="97" y="15"/>
                  </a:lnTo>
                  <a:lnTo>
                    <a:pt x="99" y="13"/>
                  </a:lnTo>
                  <a:lnTo>
                    <a:pt x="102" y="12"/>
                  </a:lnTo>
                  <a:lnTo>
                    <a:pt x="104" y="14"/>
                  </a:lnTo>
                  <a:lnTo>
                    <a:pt x="107" y="18"/>
                  </a:lnTo>
                  <a:lnTo>
                    <a:pt x="109" y="15"/>
                  </a:lnTo>
                  <a:lnTo>
                    <a:pt x="112" y="15"/>
                  </a:lnTo>
                  <a:lnTo>
                    <a:pt x="115" y="7"/>
                  </a:lnTo>
                  <a:lnTo>
                    <a:pt x="117" y="9"/>
                  </a:lnTo>
                  <a:lnTo>
                    <a:pt x="120" y="8"/>
                  </a:lnTo>
                  <a:lnTo>
                    <a:pt x="122" y="7"/>
                  </a:lnTo>
                  <a:lnTo>
                    <a:pt x="125" y="11"/>
                  </a:lnTo>
                  <a:lnTo>
                    <a:pt x="127" y="12"/>
                  </a:lnTo>
                  <a:lnTo>
                    <a:pt x="130" y="5"/>
                  </a:lnTo>
                  <a:lnTo>
                    <a:pt x="132" y="5"/>
                  </a:lnTo>
                  <a:lnTo>
                    <a:pt x="135" y="6"/>
                  </a:lnTo>
                  <a:lnTo>
                    <a:pt x="137" y="8"/>
                  </a:lnTo>
                  <a:lnTo>
                    <a:pt x="140" y="3"/>
                  </a:lnTo>
                  <a:lnTo>
                    <a:pt x="142" y="0"/>
                  </a:lnTo>
                  <a:lnTo>
                    <a:pt x="145" y="5"/>
                  </a:lnTo>
                  <a:lnTo>
                    <a:pt x="148" y="3"/>
                  </a:lnTo>
                  <a:lnTo>
                    <a:pt x="150" y="12"/>
                  </a:lnTo>
                  <a:lnTo>
                    <a:pt x="153" y="15"/>
                  </a:lnTo>
                  <a:lnTo>
                    <a:pt x="155" y="17"/>
                  </a:lnTo>
                  <a:lnTo>
                    <a:pt x="158" y="21"/>
                  </a:lnTo>
                  <a:lnTo>
                    <a:pt x="160" y="22"/>
                  </a:lnTo>
                  <a:lnTo>
                    <a:pt x="163" y="14"/>
                  </a:lnTo>
                  <a:lnTo>
                    <a:pt x="165" y="17"/>
                  </a:lnTo>
                  <a:lnTo>
                    <a:pt x="168" y="21"/>
                  </a:lnTo>
                  <a:lnTo>
                    <a:pt x="170" y="23"/>
                  </a:lnTo>
                  <a:lnTo>
                    <a:pt x="173" y="23"/>
                  </a:lnTo>
                  <a:lnTo>
                    <a:pt x="175" y="22"/>
                  </a:lnTo>
                  <a:lnTo>
                    <a:pt x="178" y="24"/>
                  </a:lnTo>
                  <a:lnTo>
                    <a:pt x="181" y="22"/>
                  </a:lnTo>
                  <a:lnTo>
                    <a:pt x="183" y="25"/>
                  </a:lnTo>
                  <a:lnTo>
                    <a:pt x="186" y="24"/>
                  </a:lnTo>
                  <a:lnTo>
                    <a:pt x="188" y="24"/>
                  </a:lnTo>
                  <a:lnTo>
                    <a:pt x="191" y="25"/>
                  </a:lnTo>
                  <a:lnTo>
                    <a:pt x="193" y="25"/>
                  </a:lnTo>
                  <a:lnTo>
                    <a:pt x="196" y="24"/>
                  </a:lnTo>
                  <a:lnTo>
                    <a:pt x="198" y="25"/>
                  </a:lnTo>
                  <a:lnTo>
                    <a:pt x="201" y="16"/>
                  </a:lnTo>
                  <a:lnTo>
                    <a:pt x="203" y="16"/>
                  </a:lnTo>
                  <a:lnTo>
                    <a:pt x="206" y="22"/>
                  </a:lnTo>
                  <a:lnTo>
                    <a:pt x="208" y="23"/>
                  </a:lnTo>
                  <a:lnTo>
                    <a:pt x="211" y="25"/>
                  </a:lnTo>
                  <a:lnTo>
                    <a:pt x="214" y="26"/>
                  </a:lnTo>
                  <a:lnTo>
                    <a:pt x="216" y="29"/>
                  </a:lnTo>
                  <a:lnTo>
                    <a:pt x="219" y="30"/>
                  </a:lnTo>
                  <a:lnTo>
                    <a:pt x="221" y="30"/>
                  </a:lnTo>
                  <a:lnTo>
                    <a:pt x="224" y="30"/>
                  </a:lnTo>
                  <a:lnTo>
                    <a:pt x="226" y="32"/>
                  </a:lnTo>
                  <a:lnTo>
                    <a:pt x="229" y="33"/>
                  </a:lnTo>
                </a:path>
              </a:pathLst>
            </a:custGeom>
            <a:no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046" name="Freeform 29"/>
            <p:cNvSpPr>
              <a:spLocks/>
            </p:cNvSpPr>
            <p:nvPr/>
          </p:nvSpPr>
          <p:spPr bwMode="auto">
            <a:xfrm>
              <a:off x="1530" y="2482"/>
              <a:ext cx="2219" cy="104"/>
            </a:xfrm>
            <a:custGeom>
              <a:avLst/>
              <a:gdLst>
                <a:gd name="T0" fmla="*/ 2477518 w 229"/>
                <a:gd name="T1" fmla="*/ 4254068 h 12"/>
                <a:gd name="T2" fmla="*/ 6665527 w 229"/>
                <a:gd name="T3" fmla="*/ 4643297 h 12"/>
                <a:gd name="T4" fmla="*/ 10764340 w 229"/>
                <a:gd name="T5" fmla="*/ 2984687 h 12"/>
                <a:gd name="T6" fmla="*/ 14864093 w 229"/>
                <a:gd name="T7" fmla="*/ 3813992 h 12"/>
                <a:gd name="T8" fmla="*/ 19052101 w 229"/>
                <a:gd name="T9" fmla="*/ 2984687 h 12"/>
                <a:gd name="T10" fmla="*/ 23151844 w 229"/>
                <a:gd name="T11" fmla="*/ 4254068 h 12"/>
                <a:gd name="T12" fmla="*/ 27339766 w 229"/>
                <a:gd name="T13" fmla="*/ 2984687 h 12"/>
                <a:gd name="T14" fmla="*/ 31438666 w 229"/>
                <a:gd name="T15" fmla="*/ 2544611 h 12"/>
                <a:gd name="T16" fmla="*/ 35626675 w 229"/>
                <a:gd name="T17" fmla="*/ 2544611 h 12"/>
                <a:gd name="T18" fmla="*/ 40581624 w 229"/>
                <a:gd name="T19" fmla="*/ 2544611 h 12"/>
                <a:gd name="T20" fmla="*/ 44681367 w 229"/>
                <a:gd name="T21" fmla="*/ 2544611 h 12"/>
                <a:gd name="T22" fmla="*/ 48868446 w 229"/>
                <a:gd name="T23" fmla="*/ 2984687 h 12"/>
                <a:gd name="T24" fmla="*/ 52968189 w 229"/>
                <a:gd name="T25" fmla="*/ 3373916 h 12"/>
                <a:gd name="T26" fmla="*/ 57156198 w 229"/>
                <a:gd name="T27" fmla="*/ 2984687 h 12"/>
                <a:gd name="T28" fmla="*/ 61255950 w 229"/>
                <a:gd name="T29" fmla="*/ 2984687 h 12"/>
                <a:gd name="T30" fmla="*/ 65443959 w 229"/>
                <a:gd name="T31" fmla="*/ 3373916 h 12"/>
                <a:gd name="T32" fmla="*/ 69542772 w 229"/>
                <a:gd name="T33" fmla="*/ 4643297 h 12"/>
                <a:gd name="T34" fmla="*/ 73642515 w 229"/>
                <a:gd name="T35" fmla="*/ 5083373 h 12"/>
                <a:gd name="T36" fmla="*/ 77830524 w 229"/>
                <a:gd name="T37" fmla="*/ 4643297 h 12"/>
                <a:gd name="T38" fmla="*/ 81930277 w 229"/>
                <a:gd name="T39" fmla="*/ 4254068 h 12"/>
                <a:gd name="T40" fmla="*/ 86109177 w 229"/>
                <a:gd name="T41" fmla="*/ 3373916 h 12"/>
                <a:gd name="T42" fmla="*/ 90217098 w 229"/>
                <a:gd name="T43" fmla="*/ 3813992 h 12"/>
                <a:gd name="T44" fmla="*/ 95172135 w 229"/>
                <a:gd name="T45" fmla="*/ 3813992 h 12"/>
                <a:gd name="T46" fmla="*/ 99350948 w 229"/>
                <a:gd name="T47" fmla="*/ 4254068 h 12"/>
                <a:gd name="T48" fmla="*/ 103459799 w 229"/>
                <a:gd name="T49" fmla="*/ 4254068 h 12"/>
                <a:gd name="T50" fmla="*/ 107638700 w 229"/>
                <a:gd name="T51" fmla="*/ 4254068 h 12"/>
                <a:gd name="T52" fmla="*/ 111738452 w 229"/>
                <a:gd name="T53" fmla="*/ 4254068 h 12"/>
                <a:gd name="T54" fmla="*/ 115925521 w 229"/>
                <a:gd name="T55" fmla="*/ 3813992 h 12"/>
                <a:gd name="T56" fmla="*/ 120025361 w 229"/>
                <a:gd name="T57" fmla="*/ 4254068 h 12"/>
                <a:gd name="T58" fmla="*/ 124134126 w 229"/>
                <a:gd name="T59" fmla="*/ 3813992 h 12"/>
                <a:gd name="T60" fmla="*/ 128313026 w 229"/>
                <a:gd name="T61" fmla="*/ 3813992 h 12"/>
                <a:gd name="T62" fmla="*/ 132411935 w 229"/>
                <a:gd name="T63" fmla="*/ 3813992 h 12"/>
                <a:gd name="T64" fmla="*/ 136599944 w 229"/>
                <a:gd name="T65" fmla="*/ 4254068 h 12"/>
                <a:gd name="T66" fmla="*/ 140699600 w 229"/>
                <a:gd name="T67" fmla="*/ 4254068 h 12"/>
                <a:gd name="T68" fmla="*/ 144887609 w 229"/>
                <a:gd name="T69" fmla="*/ 4254068 h 12"/>
                <a:gd name="T70" fmla="*/ 149842646 w 229"/>
                <a:gd name="T71" fmla="*/ 4254068 h 12"/>
                <a:gd name="T72" fmla="*/ 153941458 w 229"/>
                <a:gd name="T73" fmla="*/ 4254068 h 12"/>
                <a:gd name="T74" fmla="*/ 158129467 w 229"/>
                <a:gd name="T75" fmla="*/ 3813992 h 12"/>
                <a:gd name="T76" fmla="*/ 162229210 w 229"/>
                <a:gd name="T77" fmla="*/ 3373916 h 12"/>
                <a:gd name="T78" fmla="*/ 166417229 w 229"/>
                <a:gd name="T79" fmla="*/ 2544611 h 12"/>
                <a:gd name="T80" fmla="*/ 170516032 w 229"/>
                <a:gd name="T81" fmla="*/ 2104535 h 12"/>
                <a:gd name="T82" fmla="*/ 174704041 w 229"/>
                <a:gd name="T83" fmla="*/ 1709457 h 12"/>
                <a:gd name="T84" fmla="*/ 178803793 w 229"/>
                <a:gd name="T85" fmla="*/ 1269381 h 12"/>
                <a:gd name="T86" fmla="*/ 182903546 w 229"/>
                <a:gd name="T87" fmla="*/ 1709457 h 12"/>
                <a:gd name="T88" fmla="*/ 187091458 w 229"/>
                <a:gd name="T89" fmla="*/ 440076 h 1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29"/>
                <a:gd name="T136" fmla="*/ 0 h 12"/>
                <a:gd name="T137" fmla="*/ 229 w 229"/>
                <a:gd name="T138" fmla="*/ 12 h 1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29" h="12">
                  <a:moveTo>
                    <a:pt x="0" y="10"/>
                  </a:moveTo>
                  <a:lnTo>
                    <a:pt x="3" y="10"/>
                  </a:lnTo>
                  <a:lnTo>
                    <a:pt x="5" y="10"/>
                  </a:lnTo>
                  <a:lnTo>
                    <a:pt x="8" y="11"/>
                  </a:lnTo>
                  <a:lnTo>
                    <a:pt x="10" y="10"/>
                  </a:lnTo>
                  <a:lnTo>
                    <a:pt x="13" y="7"/>
                  </a:lnTo>
                  <a:lnTo>
                    <a:pt x="16" y="8"/>
                  </a:lnTo>
                  <a:lnTo>
                    <a:pt x="18" y="9"/>
                  </a:lnTo>
                  <a:lnTo>
                    <a:pt x="21" y="11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28" y="10"/>
                  </a:lnTo>
                  <a:lnTo>
                    <a:pt x="31" y="9"/>
                  </a:lnTo>
                  <a:lnTo>
                    <a:pt x="33" y="7"/>
                  </a:lnTo>
                  <a:lnTo>
                    <a:pt x="36" y="5"/>
                  </a:lnTo>
                  <a:lnTo>
                    <a:pt x="38" y="6"/>
                  </a:lnTo>
                  <a:lnTo>
                    <a:pt x="41" y="5"/>
                  </a:lnTo>
                  <a:lnTo>
                    <a:pt x="43" y="6"/>
                  </a:lnTo>
                  <a:lnTo>
                    <a:pt x="46" y="8"/>
                  </a:lnTo>
                  <a:lnTo>
                    <a:pt x="49" y="6"/>
                  </a:lnTo>
                  <a:lnTo>
                    <a:pt x="51" y="6"/>
                  </a:lnTo>
                  <a:lnTo>
                    <a:pt x="54" y="6"/>
                  </a:lnTo>
                  <a:lnTo>
                    <a:pt x="56" y="7"/>
                  </a:lnTo>
                  <a:lnTo>
                    <a:pt x="59" y="7"/>
                  </a:lnTo>
                  <a:lnTo>
                    <a:pt x="61" y="7"/>
                  </a:lnTo>
                  <a:lnTo>
                    <a:pt x="64" y="8"/>
                  </a:lnTo>
                  <a:lnTo>
                    <a:pt x="66" y="7"/>
                  </a:lnTo>
                  <a:lnTo>
                    <a:pt x="69" y="7"/>
                  </a:lnTo>
                  <a:lnTo>
                    <a:pt x="71" y="8"/>
                  </a:lnTo>
                  <a:lnTo>
                    <a:pt x="74" y="7"/>
                  </a:lnTo>
                  <a:lnTo>
                    <a:pt x="76" y="8"/>
                  </a:lnTo>
                  <a:lnTo>
                    <a:pt x="79" y="8"/>
                  </a:lnTo>
                  <a:lnTo>
                    <a:pt x="82" y="11"/>
                  </a:lnTo>
                  <a:lnTo>
                    <a:pt x="84" y="11"/>
                  </a:lnTo>
                  <a:lnTo>
                    <a:pt x="87" y="11"/>
                  </a:lnTo>
                  <a:lnTo>
                    <a:pt x="89" y="12"/>
                  </a:lnTo>
                  <a:lnTo>
                    <a:pt x="92" y="11"/>
                  </a:lnTo>
                  <a:lnTo>
                    <a:pt x="94" y="11"/>
                  </a:lnTo>
                  <a:lnTo>
                    <a:pt x="97" y="11"/>
                  </a:lnTo>
                  <a:lnTo>
                    <a:pt x="99" y="10"/>
                  </a:lnTo>
                  <a:lnTo>
                    <a:pt x="102" y="11"/>
                  </a:lnTo>
                  <a:lnTo>
                    <a:pt x="104" y="8"/>
                  </a:lnTo>
                  <a:lnTo>
                    <a:pt x="107" y="10"/>
                  </a:lnTo>
                  <a:lnTo>
                    <a:pt x="109" y="9"/>
                  </a:lnTo>
                  <a:lnTo>
                    <a:pt x="112" y="10"/>
                  </a:lnTo>
                  <a:lnTo>
                    <a:pt x="115" y="9"/>
                  </a:lnTo>
                  <a:lnTo>
                    <a:pt x="117" y="9"/>
                  </a:lnTo>
                  <a:lnTo>
                    <a:pt x="120" y="10"/>
                  </a:lnTo>
                  <a:lnTo>
                    <a:pt x="122" y="10"/>
                  </a:lnTo>
                  <a:lnTo>
                    <a:pt x="125" y="10"/>
                  </a:lnTo>
                  <a:lnTo>
                    <a:pt x="127" y="9"/>
                  </a:lnTo>
                  <a:lnTo>
                    <a:pt x="130" y="10"/>
                  </a:lnTo>
                  <a:lnTo>
                    <a:pt x="132" y="10"/>
                  </a:lnTo>
                  <a:lnTo>
                    <a:pt x="135" y="10"/>
                  </a:lnTo>
                  <a:lnTo>
                    <a:pt x="137" y="11"/>
                  </a:lnTo>
                  <a:lnTo>
                    <a:pt x="140" y="9"/>
                  </a:lnTo>
                  <a:lnTo>
                    <a:pt x="142" y="10"/>
                  </a:lnTo>
                  <a:lnTo>
                    <a:pt x="145" y="10"/>
                  </a:lnTo>
                  <a:lnTo>
                    <a:pt x="148" y="9"/>
                  </a:lnTo>
                  <a:lnTo>
                    <a:pt x="150" y="9"/>
                  </a:lnTo>
                  <a:lnTo>
                    <a:pt x="153" y="10"/>
                  </a:lnTo>
                  <a:lnTo>
                    <a:pt x="155" y="9"/>
                  </a:lnTo>
                  <a:lnTo>
                    <a:pt x="158" y="10"/>
                  </a:lnTo>
                  <a:lnTo>
                    <a:pt x="160" y="9"/>
                  </a:lnTo>
                  <a:lnTo>
                    <a:pt x="163" y="10"/>
                  </a:lnTo>
                  <a:lnTo>
                    <a:pt x="165" y="10"/>
                  </a:lnTo>
                  <a:lnTo>
                    <a:pt x="168" y="10"/>
                  </a:lnTo>
                  <a:lnTo>
                    <a:pt x="170" y="10"/>
                  </a:lnTo>
                  <a:lnTo>
                    <a:pt x="173" y="10"/>
                  </a:lnTo>
                  <a:lnTo>
                    <a:pt x="175" y="10"/>
                  </a:lnTo>
                  <a:lnTo>
                    <a:pt x="178" y="10"/>
                  </a:lnTo>
                  <a:lnTo>
                    <a:pt x="181" y="10"/>
                  </a:lnTo>
                  <a:lnTo>
                    <a:pt x="183" y="10"/>
                  </a:lnTo>
                  <a:lnTo>
                    <a:pt x="186" y="10"/>
                  </a:lnTo>
                  <a:lnTo>
                    <a:pt x="188" y="10"/>
                  </a:lnTo>
                  <a:lnTo>
                    <a:pt x="191" y="9"/>
                  </a:lnTo>
                  <a:lnTo>
                    <a:pt x="193" y="8"/>
                  </a:lnTo>
                  <a:lnTo>
                    <a:pt x="196" y="8"/>
                  </a:lnTo>
                  <a:lnTo>
                    <a:pt x="198" y="8"/>
                  </a:lnTo>
                  <a:lnTo>
                    <a:pt x="201" y="6"/>
                  </a:lnTo>
                  <a:lnTo>
                    <a:pt x="203" y="7"/>
                  </a:lnTo>
                  <a:lnTo>
                    <a:pt x="206" y="5"/>
                  </a:lnTo>
                  <a:lnTo>
                    <a:pt x="208" y="5"/>
                  </a:lnTo>
                  <a:lnTo>
                    <a:pt x="211" y="4"/>
                  </a:lnTo>
                  <a:lnTo>
                    <a:pt x="214" y="3"/>
                  </a:lnTo>
                  <a:lnTo>
                    <a:pt x="216" y="3"/>
                  </a:lnTo>
                  <a:lnTo>
                    <a:pt x="219" y="4"/>
                  </a:lnTo>
                  <a:lnTo>
                    <a:pt x="221" y="4"/>
                  </a:lnTo>
                  <a:lnTo>
                    <a:pt x="224" y="1"/>
                  </a:lnTo>
                  <a:lnTo>
                    <a:pt x="226" y="1"/>
                  </a:lnTo>
                  <a:lnTo>
                    <a:pt x="229" y="0"/>
                  </a:lnTo>
                </a:path>
              </a:pathLst>
            </a:custGeom>
            <a:noFill/>
            <a:ln w="2857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047" name="Freeform 30"/>
            <p:cNvSpPr>
              <a:spLocks/>
            </p:cNvSpPr>
            <p:nvPr/>
          </p:nvSpPr>
          <p:spPr bwMode="auto">
            <a:xfrm>
              <a:off x="1530" y="845"/>
              <a:ext cx="2219" cy="1741"/>
            </a:xfrm>
            <a:custGeom>
              <a:avLst/>
              <a:gdLst>
                <a:gd name="T0" fmla="*/ 2477518 w 229"/>
                <a:gd name="T1" fmla="*/ 82798935 h 202"/>
                <a:gd name="T2" fmla="*/ 6665527 w 229"/>
                <a:gd name="T3" fmla="*/ 82798935 h 202"/>
                <a:gd name="T4" fmla="*/ 10764340 w 229"/>
                <a:gd name="T5" fmla="*/ 82798935 h 202"/>
                <a:gd name="T6" fmla="*/ 14864093 w 229"/>
                <a:gd name="T7" fmla="*/ 82798935 h 202"/>
                <a:gd name="T8" fmla="*/ 19052101 w 229"/>
                <a:gd name="T9" fmla="*/ 82798935 h 202"/>
                <a:gd name="T10" fmla="*/ 23151844 w 229"/>
                <a:gd name="T11" fmla="*/ 82798935 h 202"/>
                <a:gd name="T12" fmla="*/ 27339766 w 229"/>
                <a:gd name="T13" fmla="*/ 82374476 h 202"/>
                <a:gd name="T14" fmla="*/ 31438666 w 229"/>
                <a:gd name="T15" fmla="*/ 82798935 h 202"/>
                <a:gd name="T16" fmla="*/ 35626675 w 229"/>
                <a:gd name="T17" fmla="*/ 82798935 h 202"/>
                <a:gd name="T18" fmla="*/ 40581624 w 229"/>
                <a:gd name="T19" fmla="*/ 82798935 h 202"/>
                <a:gd name="T20" fmla="*/ 44681367 w 229"/>
                <a:gd name="T21" fmla="*/ 82798935 h 202"/>
                <a:gd name="T22" fmla="*/ 48868446 w 229"/>
                <a:gd name="T23" fmla="*/ 82374476 h 202"/>
                <a:gd name="T24" fmla="*/ 52968189 w 229"/>
                <a:gd name="T25" fmla="*/ 82374476 h 202"/>
                <a:gd name="T26" fmla="*/ 57156198 w 229"/>
                <a:gd name="T27" fmla="*/ 81182296 h 202"/>
                <a:gd name="T28" fmla="*/ 61255950 w 229"/>
                <a:gd name="T29" fmla="*/ 80757164 h 202"/>
                <a:gd name="T30" fmla="*/ 65443959 w 229"/>
                <a:gd name="T31" fmla="*/ 79945987 h 202"/>
                <a:gd name="T32" fmla="*/ 69542772 w 229"/>
                <a:gd name="T33" fmla="*/ 79090682 h 202"/>
                <a:gd name="T34" fmla="*/ 73642515 w 229"/>
                <a:gd name="T35" fmla="*/ 75807484 h 202"/>
                <a:gd name="T36" fmla="*/ 77830524 w 229"/>
                <a:gd name="T37" fmla="*/ 76238399 h 202"/>
                <a:gd name="T38" fmla="*/ 81930277 w 229"/>
                <a:gd name="T39" fmla="*/ 77904294 h 202"/>
                <a:gd name="T40" fmla="*/ 86109177 w 229"/>
                <a:gd name="T41" fmla="*/ 76668658 h 202"/>
                <a:gd name="T42" fmla="*/ 90217098 w 229"/>
                <a:gd name="T43" fmla="*/ 74621165 h 202"/>
                <a:gd name="T44" fmla="*/ 95172135 w 229"/>
                <a:gd name="T45" fmla="*/ 75002099 h 202"/>
                <a:gd name="T46" fmla="*/ 99350948 w 229"/>
                <a:gd name="T47" fmla="*/ 70912912 h 202"/>
                <a:gd name="T48" fmla="*/ 103459799 w 229"/>
                <a:gd name="T49" fmla="*/ 70912912 h 202"/>
                <a:gd name="T50" fmla="*/ 107638700 w 229"/>
                <a:gd name="T51" fmla="*/ 69677199 h 202"/>
                <a:gd name="T52" fmla="*/ 111738452 w 229"/>
                <a:gd name="T53" fmla="*/ 68435771 h 202"/>
                <a:gd name="T54" fmla="*/ 115925521 w 229"/>
                <a:gd name="T55" fmla="*/ 62730023 h 202"/>
                <a:gd name="T56" fmla="*/ 120025361 w 229"/>
                <a:gd name="T57" fmla="*/ 61874640 h 202"/>
                <a:gd name="T58" fmla="*/ 124134126 w 229"/>
                <a:gd name="T59" fmla="*/ 56549749 h 202"/>
                <a:gd name="T60" fmla="*/ 128313026 w 229"/>
                <a:gd name="T61" fmla="*/ 41805056 h 202"/>
                <a:gd name="T62" fmla="*/ 132411935 w 229"/>
                <a:gd name="T63" fmla="*/ 35668987 h 202"/>
                <a:gd name="T64" fmla="*/ 136599944 w 229"/>
                <a:gd name="T65" fmla="*/ 34002420 h 202"/>
                <a:gd name="T66" fmla="*/ 140699600 w 229"/>
                <a:gd name="T67" fmla="*/ 29913914 h 202"/>
                <a:gd name="T68" fmla="*/ 144887609 w 229"/>
                <a:gd name="T69" fmla="*/ 27441297 h 202"/>
                <a:gd name="T70" fmla="*/ 149842646 w 229"/>
                <a:gd name="T71" fmla="*/ 25824658 h 202"/>
                <a:gd name="T72" fmla="*/ 153941458 w 229"/>
                <a:gd name="T73" fmla="*/ 22541529 h 202"/>
                <a:gd name="T74" fmla="*/ 158129467 w 229"/>
                <a:gd name="T75" fmla="*/ 20069584 h 202"/>
                <a:gd name="T76" fmla="*/ 162229210 w 229"/>
                <a:gd name="T77" fmla="*/ 16405452 h 202"/>
                <a:gd name="T78" fmla="*/ 166417229 w 229"/>
                <a:gd name="T79" fmla="*/ 15169221 h 202"/>
                <a:gd name="T80" fmla="*/ 170516032 w 229"/>
                <a:gd name="T81" fmla="*/ 18027814 h 202"/>
                <a:gd name="T82" fmla="*/ 174704041 w 229"/>
                <a:gd name="T83" fmla="*/ 13127450 h 202"/>
                <a:gd name="T84" fmla="*/ 178803793 w 229"/>
                <a:gd name="T85" fmla="*/ 11460891 h 202"/>
                <a:gd name="T86" fmla="*/ 182903546 w 229"/>
                <a:gd name="T87" fmla="*/ 9844329 h 202"/>
                <a:gd name="T88" fmla="*/ 187091458 w 229"/>
                <a:gd name="T89" fmla="*/ 4519438 h 20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29"/>
                <a:gd name="T136" fmla="*/ 0 h 202"/>
                <a:gd name="T137" fmla="*/ 229 w 229"/>
                <a:gd name="T138" fmla="*/ 202 h 20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29" h="202">
                  <a:moveTo>
                    <a:pt x="0" y="202"/>
                  </a:moveTo>
                  <a:lnTo>
                    <a:pt x="3" y="202"/>
                  </a:lnTo>
                  <a:lnTo>
                    <a:pt x="5" y="202"/>
                  </a:lnTo>
                  <a:lnTo>
                    <a:pt x="8" y="202"/>
                  </a:lnTo>
                  <a:lnTo>
                    <a:pt x="10" y="202"/>
                  </a:lnTo>
                  <a:lnTo>
                    <a:pt x="13" y="202"/>
                  </a:lnTo>
                  <a:lnTo>
                    <a:pt x="16" y="202"/>
                  </a:lnTo>
                  <a:lnTo>
                    <a:pt x="18" y="202"/>
                  </a:lnTo>
                  <a:lnTo>
                    <a:pt x="21" y="202"/>
                  </a:lnTo>
                  <a:lnTo>
                    <a:pt x="23" y="202"/>
                  </a:lnTo>
                  <a:lnTo>
                    <a:pt x="26" y="202"/>
                  </a:lnTo>
                  <a:lnTo>
                    <a:pt x="28" y="202"/>
                  </a:lnTo>
                  <a:lnTo>
                    <a:pt x="31" y="202"/>
                  </a:lnTo>
                  <a:lnTo>
                    <a:pt x="33" y="201"/>
                  </a:lnTo>
                  <a:lnTo>
                    <a:pt x="36" y="200"/>
                  </a:lnTo>
                  <a:lnTo>
                    <a:pt x="38" y="202"/>
                  </a:lnTo>
                  <a:lnTo>
                    <a:pt x="41" y="202"/>
                  </a:lnTo>
                  <a:lnTo>
                    <a:pt x="43" y="202"/>
                  </a:lnTo>
                  <a:lnTo>
                    <a:pt x="46" y="202"/>
                  </a:lnTo>
                  <a:lnTo>
                    <a:pt x="49" y="202"/>
                  </a:lnTo>
                  <a:lnTo>
                    <a:pt x="51" y="202"/>
                  </a:lnTo>
                  <a:lnTo>
                    <a:pt x="54" y="202"/>
                  </a:lnTo>
                  <a:lnTo>
                    <a:pt x="56" y="202"/>
                  </a:lnTo>
                  <a:lnTo>
                    <a:pt x="59" y="201"/>
                  </a:lnTo>
                  <a:lnTo>
                    <a:pt x="61" y="202"/>
                  </a:lnTo>
                  <a:lnTo>
                    <a:pt x="64" y="201"/>
                  </a:lnTo>
                  <a:lnTo>
                    <a:pt x="66" y="201"/>
                  </a:lnTo>
                  <a:lnTo>
                    <a:pt x="69" y="198"/>
                  </a:lnTo>
                  <a:lnTo>
                    <a:pt x="71" y="201"/>
                  </a:lnTo>
                  <a:lnTo>
                    <a:pt x="74" y="197"/>
                  </a:lnTo>
                  <a:lnTo>
                    <a:pt x="76" y="194"/>
                  </a:lnTo>
                  <a:lnTo>
                    <a:pt x="79" y="195"/>
                  </a:lnTo>
                  <a:lnTo>
                    <a:pt x="82" y="193"/>
                  </a:lnTo>
                  <a:lnTo>
                    <a:pt x="84" y="193"/>
                  </a:lnTo>
                  <a:lnTo>
                    <a:pt x="87" y="190"/>
                  </a:lnTo>
                  <a:lnTo>
                    <a:pt x="89" y="185"/>
                  </a:lnTo>
                  <a:lnTo>
                    <a:pt x="92" y="189"/>
                  </a:lnTo>
                  <a:lnTo>
                    <a:pt x="94" y="186"/>
                  </a:lnTo>
                  <a:lnTo>
                    <a:pt x="97" y="188"/>
                  </a:lnTo>
                  <a:lnTo>
                    <a:pt x="99" y="190"/>
                  </a:lnTo>
                  <a:lnTo>
                    <a:pt x="102" y="189"/>
                  </a:lnTo>
                  <a:lnTo>
                    <a:pt x="104" y="187"/>
                  </a:lnTo>
                  <a:lnTo>
                    <a:pt x="107" y="185"/>
                  </a:lnTo>
                  <a:lnTo>
                    <a:pt x="109" y="182"/>
                  </a:lnTo>
                  <a:lnTo>
                    <a:pt x="112" y="178"/>
                  </a:lnTo>
                  <a:lnTo>
                    <a:pt x="115" y="183"/>
                  </a:lnTo>
                  <a:lnTo>
                    <a:pt x="117" y="173"/>
                  </a:lnTo>
                  <a:lnTo>
                    <a:pt x="120" y="173"/>
                  </a:lnTo>
                  <a:lnTo>
                    <a:pt x="122" y="175"/>
                  </a:lnTo>
                  <a:lnTo>
                    <a:pt x="125" y="173"/>
                  </a:lnTo>
                  <a:lnTo>
                    <a:pt x="127" y="170"/>
                  </a:lnTo>
                  <a:lnTo>
                    <a:pt x="130" y="170"/>
                  </a:lnTo>
                  <a:lnTo>
                    <a:pt x="132" y="169"/>
                  </a:lnTo>
                  <a:lnTo>
                    <a:pt x="135" y="167"/>
                  </a:lnTo>
                  <a:lnTo>
                    <a:pt x="137" y="152"/>
                  </a:lnTo>
                  <a:lnTo>
                    <a:pt x="140" y="153"/>
                  </a:lnTo>
                  <a:lnTo>
                    <a:pt x="142" y="157"/>
                  </a:lnTo>
                  <a:lnTo>
                    <a:pt x="145" y="151"/>
                  </a:lnTo>
                  <a:lnTo>
                    <a:pt x="148" y="166"/>
                  </a:lnTo>
                  <a:lnTo>
                    <a:pt x="150" y="138"/>
                  </a:lnTo>
                  <a:lnTo>
                    <a:pt x="153" y="126"/>
                  </a:lnTo>
                  <a:lnTo>
                    <a:pt x="155" y="102"/>
                  </a:lnTo>
                  <a:lnTo>
                    <a:pt x="158" y="98"/>
                  </a:lnTo>
                  <a:lnTo>
                    <a:pt x="160" y="87"/>
                  </a:lnTo>
                  <a:lnTo>
                    <a:pt x="163" y="87"/>
                  </a:lnTo>
                  <a:lnTo>
                    <a:pt x="165" y="83"/>
                  </a:lnTo>
                  <a:lnTo>
                    <a:pt x="168" y="83"/>
                  </a:lnTo>
                  <a:lnTo>
                    <a:pt x="170" y="73"/>
                  </a:lnTo>
                  <a:lnTo>
                    <a:pt x="173" y="75"/>
                  </a:lnTo>
                  <a:lnTo>
                    <a:pt x="175" y="67"/>
                  </a:lnTo>
                  <a:lnTo>
                    <a:pt x="178" y="63"/>
                  </a:lnTo>
                  <a:lnTo>
                    <a:pt x="181" y="63"/>
                  </a:lnTo>
                  <a:lnTo>
                    <a:pt x="183" y="56"/>
                  </a:lnTo>
                  <a:lnTo>
                    <a:pt x="186" y="55"/>
                  </a:lnTo>
                  <a:lnTo>
                    <a:pt x="188" y="42"/>
                  </a:lnTo>
                  <a:lnTo>
                    <a:pt x="191" y="49"/>
                  </a:lnTo>
                  <a:lnTo>
                    <a:pt x="193" y="45"/>
                  </a:lnTo>
                  <a:lnTo>
                    <a:pt x="196" y="40"/>
                  </a:lnTo>
                  <a:lnTo>
                    <a:pt x="198" y="32"/>
                  </a:lnTo>
                  <a:lnTo>
                    <a:pt x="201" y="37"/>
                  </a:lnTo>
                  <a:lnTo>
                    <a:pt x="203" y="53"/>
                  </a:lnTo>
                  <a:lnTo>
                    <a:pt x="206" y="44"/>
                  </a:lnTo>
                  <a:lnTo>
                    <a:pt x="208" y="36"/>
                  </a:lnTo>
                  <a:lnTo>
                    <a:pt x="211" y="32"/>
                  </a:lnTo>
                  <a:lnTo>
                    <a:pt x="214" y="29"/>
                  </a:lnTo>
                  <a:lnTo>
                    <a:pt x="216" y="28"/>
                  </a:lnTo>
                  <a:lnTo>
                    <a:pt x="219" y="19"/>
                  </a:lnTo>
                  <a:lnTo>
                    <a:pt x="221" y="24"/>
                  </a:lnTo>
                  <a:lnTo>
                    <a:pt x="224" y="8"/>
                  </a:lnTo>
                  <a:lnTo>
                    <a:pt x="226" y="11"/>
                  </a:lnTo>
                  <a:lnTo>
                    <a:pt x="229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048" name="Rectangle 31"/>
            <p:cNvSpPr>
              <a:spLocks noChangeArrowheads="1"/>
            </p:cNvSpPr>
            <p:nvPr/>
          </p:nvSpPr>
          <p:spPr bwMode="auto">
            <a:xfrm>
              <a:off x="1365" y="2525"/>
              <a:ext cx="30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Maiandra GD" charset="-52"/>
                </a:rPr>
                <a:t>0</a:t>
              </a:r>
            </a:p>
          </p:txBody>
        </p:sp>
        <p:sp>
          <p:nvSpPr>
            <p:cNvPr id="39049" name="Rectangle 32"/>
            <p:cNvSpPr>
              <a:spLocks noChangeArrowheads="1"/>
            </p:cNvSpPr>
            <p:nvPr/>
          </p:nvSpPr>
          <p:spPr bwMode="auto">
            <a:xfrm>
              <a:off x="1365" y="2223"/>
              <a:ext cx="30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Maiandra GD" charset="-52"/>
                </a:rPr>
                <a:t>2</a:t>
              </a:r>
            </a:p>
          </p:txBody>
        </p:sp>
        <p:sp>
          <p:nvSpPr>
            <p:cNvPr id="39050" name="Rectangle 33"/>
            <p:cNvSpPr>
              <a:spLocks noChangeArrowheads="1"/>
            </p:cNvSpPr>
            <p:nvPr/>
          </p:nvSpPr>
          <p:spPr bwMode="auto">
            <a:xfrm>
              <a:off x="1365" y="1931"/>
              <a:ext cx="30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Maiandra GD" charset="-52"/>
                </a:rPr>
                <a:t>4</a:t>
              </a:r>
            </a:p>
          </p:txBody>
        </p:sp>
        <p:sp>
          <p:nvSpPr>
            <p:cNvPr id="39051" name="Rectangle 34"/>
            <p:cNvSpPr>
              <a:spLocks noChangeArrowheads="1"/>
            </p:cNvSpPr>
            <p:nvPr/>
          </p:nvSpPr>
          <p:spPr bwMode="auto">
            <a:xfrm>
              <a:off x="1365" y="1630"/>
              <a:ext cx="30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Maiandra GD" charset="-52"/>
                </a:rPr>
                <a:t>6</a:t>
              </a:r>
            </a:p>
          </p:txBody>
        </p:sp>
        <p:sp>
          <p:nvSpPr>
            <p:cNvPr id="39052" name="Rectangle 35"/>
            <p:cNvSpPr>
              <a:spLocks noChangeArrowheads="1"/>
            </p:cNvSpPr>
            <p:nvPr/>
          </p:nvSpPr>
          <p:spPr bwMode="auto">
            <a:xfrm>
              <a:off x="1365" y="1329"/>
              <a:ext cx="30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Maiandra GD" charset="-52"/>
                </a:rPr>
                <a:t>8</a:t>
              </a:r>
            </a:p>
          </p:txBody>
        </p:sp>
        <p:sp>
          <p:nvSpPr>
            <p:cNvPr id="39053" name="Rectangle 36"/>
            <p:cNvSpPr>
              <a:spLocks noChangeArrowheads="1"/>
            </p:cNvSpPr>
            <p:nvPr/>
          </p:nvSpPr>
          <p:spPr bwMode="auto">
            <a:xfrm>
              <a:off x="1338" y="1025"/>
              <a:ext cx="60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Maiandra GD" charset="-52"/>
                </a:rPr>
                <a:t>10</a:t>
              </a:r>
            </a:p>
          </p:txBody>
        </p:sp>
        <p:sp>
          <p:nvSpPr>
            <p:cNvPr id="39054" name="Rectangle 37"/>
            <p:cNvSpPr>
              <a:spLocks noChangeArrowheads="1"/>
            </p:cNvSpPr>
            <p:nvPr/>
          </p:nvSpPr>
          <p:spPr bwMode="auto">
            <a:xfrm>
              <a:off x="1338" y="733"/>
              <a:ext cx="60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Maiandra GD" charset="-52"/>
                </a:rPr>
                <a:t>12</a:t>
              </a:r>
            </a:p>
          </p:txBody>
        </p:sp>
      </p:grp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1349714" y="5221317"/>
            <a:ext cx="6213776" cy="468747"/>
            <a:chOff x="1811" y="1892"/>
            <a:chExt cx="1157" cy="168"/>
          </a:xfrm>
        </p:grpSpPr>
        <p:sp>
          <p:nvSpPr>
            <p:cNvPr id="38932" name="Line 63"/>
            <p:cNvSpPr>
              <a:spLocks noChangeShapeType="1"/>
            </p:cNvSpPr>
            <p:nvPr/>
          </p:nvSpPr>
          <p:spPr bwMode="auto">
            <a:xfrm>
              <a:off x="1811" y="1892"/>
              <a:ext cx="2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33" name="Line 64"/>
            <p:cNvSpPr>
              <a:spLocks noChangeShapeType="1"/>
            </p:cNvSpPr>
            <p:nvPr/>
          </p:nvSpPr>
          <p:spPr bwMode="auto">
            <a:xfrm>
              <a:off x="1831" y="1892"/>
              <a:ext cx="112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34" name="Line 65"/>
            <p:cNvSpPr>
              <a:spLocks noChangeShapeType="1"/>
            </p:cNvSpPr>
            <p:nvPr/>
          </p:nvSpPr>
          <p:spPr bwMode="auto">
            <a:xfrm flipV="1">
              <a:off x="1831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35" name="Line 66"/>
            <p:cNvSpPr>
              <a:spLocks noChangeShapeType="1"/>
            </p:cNvSpPr>
            <p:nvPr/>
          </p:nvSpPr>
          <p:spPr bwMode="auto">
            <a:xfrm flipV="1">
              <a:off x="1845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36" name="Line 67"/>
            <p:cNvSpPr>
              <a:spLocks noChangeShapeType="1"/>
            </p:cNvSpPr>
            <p:nvPr/>
          </p:nvSpPr>
          <p:spPr bwMode="auto">
            <a:xfrm flipV="1">
              <a:off x="1855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37" name="Line 68"/>
            <p:cNvSpPr>
              <a:spLocks noChangeShapeType="1"/>
            </p:cNvSpPr>
            <p:nvPr/>
          </p:nvSpPr>
          <p:spPr bwMode="auto">
            <a:xfrm flipV="1">
              <a:off x="1870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38" name="Line 69"/>
            <p:cNvSpPr>
              <a:spLocks noChangeShapeType="1"/>
            </p:cNvSpPr>
            <p:nvPr/>
          </p:nvSpPr>
          <p:spPr bwMode="auto">
            <a:xfrm flipV="1">
              <a:off x="1880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39" name="Line 70"/>
            <p:cNvSpPr>
              <a:spLocks noChangeShapeType="1"/>
            </p:cNvSpPr>
            <p:nvPr/>
          </p:nvSpPr>
          <p:spPr bwMode="auto">
            <a:xfrm flipV="1">
              <a:off x="1894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40" name="Line 71"/>
            <p:cNvSpPr>
              <a:spLocks noChangeShapeType="1"/>
            </p:cNvSpPr>
            <p:nvPr/>
          </p:nvSpPr>
          <p:spPr bwMode="auto">
            <a:xfrm flipV="1">
              <a:off x="1904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41" name="Line 72"/>
            <p:cNvSpPr>
              <a:spLocks noChangeShapeType="1"/>
            </p:cNvSpPr>
            <p:nvPr/>
          </p:nvSpPr>
          <p:spPr bwMode="auto">
            <a:xfrm flipV="1">
              <a:off x="1919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42" name="Line 73"/>
            <p:cNvSpPr>
              <a:spLocks noChangeShapeType="1"/>
            </p:cNvSpPr>
            <p:nvPr/>
          </p:nvSpPr>
          <p:spPr bwMode="auto">
            <a:xfrm flipV="1">
              <a:off x="1928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43" name="Line 74"/>
            <p:cNvSpPr>
              <a:spLocks noChangeShapeType="1"/>
            </p:cNvSpPr>
            <p:nvPr/>
          </p:nvSpPr>
          <p:spPr bwMode="auto">
            <a:xfrm flipV="1">
              <a:off x="1943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44" name="Line 75"/>
            <p:cNvSpPr>
              <a:spLocks noChangeShapeType="1"/>
            </p:cNvSpPr>
            <p:nvPr/>
          </p:nvSpPr>
          <p:spPr bwMode="auto">
            <a:xfrm flipV="1">
              <a:off x="1953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45" name="Line 76"/>
            <p:cNvSpPr>
              <a:spLocks noChangeShapeType="1"/>
            </p:cNvSpPr>
            <p:nvPr/>
          </p:nvSpPr>
          <p:spPr bwMode="auto">
            <a:xfrm flipV="1">
              <a:off x="1968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46" name="Line 77"/>
            <p:cNvSpPr>
              <a:spLocks noChangeShapeType="1"/>
            </p:cNvSpPr>
            <p:nvPr/>
          </p:nvSpPr>
          <p:spPr bwMode="auto">
            <a:xfrm flipV="1">
              <a:off x="1977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47" name="Line 78"/>
            <p:cNvSpPr>
              <a:spLocks noChangeShapeType="1"/>
            </p:cNvSpPr>
            <p:nvPr/>
          </p:nvSpPr>
          <p:spPr bwMode="auto">
            <a:xfrm flipV="1">
              <a:off x="1992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48" name="Line 79"/>
            <p:cNvSpPr>
              <a:spLocks noChangeShapeType="1"/>
            </p:cNvSpPr>
            <p:nvPr/>
          </p:nvSpPr>
          <p:spPr bwMode="auto">
            <a:xfrm flipV="1">
              <a:off x="2007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49" name="Line 80"/>
            <p:cNvSpPr>
              <a:spLocks noChangeShapeType="1"/>
            </p:cNvSpPr>
            <p:nvPr/>
          </p:nvSpPr>
          <p:spPr bwMode="auto">
            <a:xfrm flipV="1">
              <a:off x="2016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50" name="Line 81"/>
            <p:cNvSpPr>
              <a:spLocks noChangeShapeType="1"/>
            </p:cNvSpPr>
            <p:nvPr/>
          </p:nvSpPr>
          <p:spPr bwMode="auto">
            <a:xfrm flipV="1">
              <a:off x="2031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51" name="Line 82"/>
            <p:cNvSpPr>
              <a:spLocks noChangeShapeType="1"/>
            </p:cNvSpPr>
            <p:nvPr/>
          </p:nvSpPr>
          <p:spPr bwMode="auto">
            <a:xfrm flipV="1">
              <a:off x="2041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52" name="Line 83"/>
            <p:cNvSpPr>
              <a:spLocks noChangeShapeType="1"/>
            </p:cNvSpPr>
            <p:nvPr/>
          </p:nvSpPr>
          <p:spPr bwMode="auto">
            <a:xfrm flipV="1">
              <a:off x="2056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53" name="Line 84"/>
            <p:cNvSpPr>
              <a:spLocks noChangeShapeType="1"/>
            </p:cNvSpPr>
            <p:nvPr/>
          </p:nvSpPr>
          <p:spPr bwMode="auto">
            <a:xfrm flipV="1">
              <a:off x="2065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54" name="Line 85"/>
            <p:cNvSpPr>
              <a:spLocks noChangeShapeType="1"/>
            </p:cNvSpPr>
            <p:nvPr/>
          </p:nvSpPr>
          <p:spPr bwMode="auto">
            <a:xfrm flipV="1">
              <a:off x="2080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55" name="Line 86"/>
            <p:cNvSpPr>
              <a:spLocks noChangeShapeType="1"/>
            </p:cNvSpPr>
            <p:nvPr/>
          </p:nvSpPr>
          <p:spPr bwMode="auto">
            <a:xfrm flipV="1">
              <a:off x="2090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56" name="Line 87"/>
            <p:cNvSpPr>
              <a:spLocks noChangeShapeType="1"/>
            </p:cNvSpPr>
            <p:nvPr/>
          </p:nvSpPr>
          <p:spPr bwMode="auto">
            <a:xfrm flipV="1">
              <a:off x="2104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57" name="Line 88"/>
            <p:cNvSpPr>
              <a:spLocks noChangeShapeType="1"/>
            </p:cNvSpPr>
            <p:nvPr/>
          </p:nvSpPr>
          <p:spPr bwMode="auto">
            <a:xfrm flipV="1">
              <a:off x="2114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58" name="Line 89"/>
            <p:cNvSpPr>
              <a:spLocks noChangeShapeType="1"/>
            </p:cNvSpPr>
            <p:nvPr/>
          </p:nvSpPr>
          <p:spPr bwMode="auto">
            <a:xfrm flipV="1">
              <a:off x="2129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59" name="Line 90"/>
            <p:cNvSpPr>
              <a:spLocks noChangeShapeType="1"/>
            </p:cNvSpPr>
            <p:nvPr/>
          </p:nvSpPr>
          <p:spPr bwMode="auto">
            <a:xfrm flipV="1">
              <a:off x="2139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60" name="Line 91"/>
            <p:cNvSpPr>
              <a:spLocks noChangeShapeType="1"/>
            </p:cNvSpPr>
            <p:nvPr/>
          </p:nvSpPr>
          <p:spPr bwMode="auto">
            <a:xfrm flipV="1">
              <a:off x="2153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61" name="Line 92"/>
            <p:cNvSpPr>
              <a:spLocks noChangeShapeType="1"/>
            </p:cNvSpPr>
            <p:nvPr/>
          </p:nvSpPr>
          <p:spPr bwMode="auto">
            <a:xfrm flipV="1">
              <a:off x="2168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62" name="Line 93"/>
            <p:cNvSpPr>
              <a:spLocks noChangeShapeType="1"/>
            </p:cNvSpPr>
            <p:nvPr/>
          </p:nvSpPr>
          <p:spPr bwMode="auto">
            <a:xfrm flipV="1">
              <a:off x="2178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63" name="Line 94"/>
            <p:cNvSpPr>
              <a:spLocks noChangeShapeType="1"/>
            </p:cNvSpPr>
            <p:nvPr/>
          </p:nvSpPr>
          <p:spPr bwMode="auto">
            <a:xfrm flipV="1">
              <a:off x="2192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64" name="Line 95"/>
            <p:cNvSpPr>
              <a:spLocks noChangeShapeType="1"/>
            </p:cNvSpPr>
            <p:nvPr/>
          </p:nvSpPr>
          <p:spPr bwMode="auto">
            <a:xfrm flipV="1">
              <a:off x="2202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65" name="Line 96"/>
            <p:cNvSpPr>
              <a:spLocks noChangeShapeType="1"/>
            </p:cNvSpPr>
            <p:nvPr/>
          </p:nvSpPr>
          <p:spPr bwMode="auto">
            <a:xfrm flipV="1">
              <a:off x="2217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66" name="Line 97"/>
            <p:cNvSpPr>
              <a:spLocks noChangeShapeType="1"/>
            </p:cNvSpPr>
            <p:nvPr/>
          </p:nvSpPr>
          <p:spPr bwMode="auto">
            <a:xfrm flipV="1">
              <a:off x="2227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67" name="Line 98"/>
            <p:cNvSpPr>
              <a:spLocks noChangeShapeType="1"/>
            </p:cNvSpPr>
            <p:nvPr/>
          </p:nvSpPr>
          <p:spPr bwMode="auto">
            <a:xfrm flipV="1">
              <a:off x="2241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68" name="Line 99"/>
            <p:cNvSpPr>
              <a:spLocks noChangeShapeType="1"/>
            </p:cNvSpPr>
            <p:nvPr/>
          </p:nvSpPr>
          <p:spPr bwMode="auto">
            <a:xfrm flipV="1">
              <a:off x="2251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69" name="Line 100"/>
            <p:cNvSpPr>
              <a:spLocks noChangeShapeType="1"/>
            </p:cNvSpPr>
            <p:nvPr/>
          </p:nvSpPr>
          <p:spPr bwMode="auto">
            <a:xfrm flipV="1">
              <a:off x="2266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70" name="Line 101"/>
            <p:cNvSpPr>
              <a:spLocks noChangeShapeType="1"/>
            </p:cNvSpPr>
            <p:nvPr/>
          </p:nvSpPr>
          <p:spPr bwMode="auto">
            <a:xfrm flipV="1">
              <a:off x="2275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71" name="Line 102"/>
            <p:cNvSpPr>
              <a:spLocks noChangeShapeType="1"/>
            </p:cNvSpPr>
            <p:nvPr/>
          </p:nvSpPr>
          <p:spPr bwMode="auto">
            <a:xfrm flipV="1">
              <a:off x="2290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72" name="Line 103"/>
            <p:cNvSpPr>
              <a:spLocks noChangeShapeType="1"/>
            </p:cNvSpPr>
            <p:nvPr/>
          </p:nvSpPr>
          <p:spPr bwMode="auto">
            <a:xfrm flipV="1">
              <a:off x="2300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73" name="Line 104"/>
            <p:cNvSpPr>
              <a:spLocks noChangeShapeType="1"/>
            </p:cNvSpPr>
            <p:nvPr/>
          </p:nvSpPr>
          <p:spPr bwMode="auto">
            <a:xfrm flipV="1">
              <a:off x="2315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74" name="Line 105"/>
            <p:cNvSpPr>
              <a:spLocks noChangeShapeType="1"/>
            </p:cNvSpPr>
            <p:nvPr/>
          </p:nvSpPr>
          <p:spPr bwMode="auto">
            <a:xfrm flipV="1">
              <a:off x="2329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75" name="Line 106"/>
            <p:cNvSpPr>
              <a:spLocks noChangeShapeType="1"/>
            </p:cNvSpPr>
            <p:nvPr/>
          </p:nvSpPr>
          <p:spPr bwMode="auto">
            <a:xfrm flipV="1">
              <a:off x="2339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76" name="Line 107"/>
            <p:cNvSpPr>
              <a:spLocks noChangeShapeType="1"/>
            </p:cNvSpPr>
            <p:nvPr/>
          </p:nvSpPr>
          <p:spPr bwMode="auto">
            <a:xfrm flipV="1">
              <a:off x="2354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77" name="Line 108"/>
            <p:cNvSpPr>
              <a:spLocks noChangeShapeType="1"/>
            </p:cNvSpPr>
            <p:nvPr/>
          </p:nvSpPr>
          <p:spPr bwMode="auto">
            <a:xfrm flipV="1">
              <a:off x="2363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78" name="Line 109"/>
            <p:cNvSpPr>
              <a:spLocks noChangeShapeType="1"/>
            </p:cNvSpPr>
            <p:nvPr/>
          </p:nvSpPr>
          <p:spPr bwMode="auto">
            <a:xfrm flipV="1">
              <a:off x="2378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79" name="Line 110"/>
            <p:cNvSpPr>
              <a:spLocks noChangeShapeType="1"/>
            </p:cNvSpPr>
            <p:nvPr/>
          </p:nvSpPr>
          <p:spPr bwMode="auto">
            <a:xfrm flipV="1">
              <a:off x="2388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80" name="Line 111"/>
            <p:cNvSpPr>
              <a:spLocks noChangeShapeType="1"/>
            </p:cNvSpPr>
            <p:nvPr/>
          </p:nvSpPr>
          <p:spPr bwMode="auto">
            <a:xfrm flipV="1">
              <a:off x="2403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81" name="Line 112"/>
            <p:cNvSpPr>
              <a:spLocks noChangeShapeType="1"/>
            </p:cNvSpPr>
            <p:nvPr/>
          </p:nvSpPr>
          <p:spPr bwMode="auto">
            <a:xfrm flipV="1">
              <a:off x="2412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82" name="Line 113"/>
            <p:cNvSpPr>
              <a:spLocks noChangeShapeType="1"/>
            </p:cNvSpPr>
            <p:nvPr/>
          </p:nvSpPr>
          <p:spPr bwMode="auto">
            <a:xfrm flipV="1">
              <a:off x="2427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83" name="Line 114"/>
            <p:cNvSpPr>
              <a:spLocks noChangeShapeType="1"/>
            </p:cNvSpPr>
            <p:nvPr/>
          </p:nvSpPr>
          <p:spPr bwMode="auto">
            <a:xfrm flipV="1">
              <a:off x="2437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84" name="Line 115"/>
            <p:cNvSpPr>
              <a:spLocks noChangeShapeType="1"/>
            </p:cNvSpPr>
            <p:nvPr/>
          </p:nvSpPr>
          <p:spPr bwMode="auto">
            <a:xfrm flipV="1">
              <a:off x="2451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85" name="Line 116"/>
            <p:cNvSpPr>
              <a:spLocks noChangeShapeType="1"/>
            </p:cNvSpPr>
            <p:nvPr/>
          </p:nvSpPr>
          <p:spPr bwMode="auto">
            <a:xfrm flipV="1">
              <a:off x="2461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86" name="Line 117"/>
            <p:cNvSpPr>
              <a:spLocks noChangeShapeType="1"/>
            </p:cNvSpPr>
            <p:nvPr/>
          </p:nvSpPr>
          <p:spPr bwMode="auto">
            <a:xfrm flipV="1">
              <a:off x="2476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87" name="Line 118"/>
            <p:cNvSpPr>
              <a:spLocks noChangeShapeType="1"/>
            </p:cNvSpPr>
            <p:nvPr/>
          </p:nvSpPr>
          <p:spPr bwMode="auto">
            <a:xfrm flipV="1">
              <a:off x="2490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88" name="Line 119"/>
            <p:cNvSpPr>
              <a:spLocks noChangeShapeType="1"/>
            </p:cNvSpPr>
            <p:nvPr/>
          </p:nvSpPr>
          <p:spPr bwMode="auto">
            <a:xfrm flipV="1">
              <a:off x="2500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89" name="Line 120"/>
            <p:cNvSpPr>
              <a:spLocks noChangeShapeType="1"/>
            </p:cNvSpPr>
            <p:nvPr/>
          </p:nvSpPr>
          <p:spPr bwMode="auto">
            <a:xfrm flipV="1">
              <a:off x="2515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90" name="Line 121"/>
            <p:cNvSpPr>
              <a:spLocks noChangeShapeType="1"/>
            </p:cNvSpPr>
            <p:nvPr/>
          </p:nvSpPr>
          <p:spPr bwMode="auto">
            <a:xfrm flipV="1">
              <a:off x="2525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91" name="Line 122"/>
            <p:cNvSpPr>
              <a:spLocks noChangeShapeType="1"/>
            </p:cNvSpPr>
            <p:nvPr/>
          </p:nvSpPr>
          <p:spPr bwMode="auto">
            <a:xfrm flipV="1">
              <a:off x="2539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92" name="Line 123"/>
            <p:cNvSpPr>
              <a:spLocks noChangeShapeType="1"/>
            </p:cNvSpPr>
            <p:nvPr/>
          </p:nvSpPr>
          <p:spPr bwMode="auto">
            <a:xfrm flipV="1">
              <a:off x="2549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93" name="Line 124"/>
            <p:cNvSpPr>
              <a:spLocks noChangeShapeType="1"/>
            </p:cNvSpPr>
            <p:nvPr/>
          </p:nvSpPr>
          <p:spPr bwMode="auto">
            <a:xfrm flipV="1">
              <a:off x="2564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94" name="Line 125"/>
            <p:cNvSpPr>
              <a:spLocks noChangeShapeType="1"/>
            </p:cNvSpPr>
            <p:nvPr/>
          </p:nvSpPr>
          <p:spPr bwMode="auto">
            <a:xfrm flipV="1">
              <a:off x="2574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95" name="Line 126"/>
            <p:cNvSpPr>
              <a:spLocks noChangeShapeType="1"/>
            </p:cNvSpPr>
            <p:nvPr/>
          </p:nvSpPr>
          <p:spPr bwMode="auto">
            <a:xfrm flipV="1">
              <a:off x="2588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96" name="Line 127"/>
            <p:cNvSpPr>
              <a:spLocks noChangeShapeType="1"/>
            </p:cNvSpPr>
            <p:nvPr/>
          </p:nvSpPr>
          <p:spPr bwMode="auto">
            <a:xfrm flipV="1">
              <a:off x="2598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97" name="Line 128"/>
            <p:cNvSpPr>
              <a:spLocks noChangeShapeType="1"/>
            </p:cNvSpPr>
            <p:nvPr/>
          </p:nvSpPr>
          <p:spPr bwMode="auto">
            <a:xfrm flipV="1">
              <a:off x="2613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98" name="Line 129"/>
            <p:cNvSpPr>
              <a:spLocks noChangeShapeType="1"/>
            </p:cNvSpPr>
            <p:nvPr/>
          </p:nvSpPr>
          <p:spPr bwMode="auto">
            <a:xfrm flipV="1">
              <a:off x="2622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99" name="Line 130"/>
            <p:cNvSpPr>
              <a:spLocks noChangeShapeType="1"/>
            </p:cNvSpPr>
            <p:nvPr/>
          </p:nvSpPr>
          <p:spPr bwMode="auto">
            <a:xfrm flipV="1">
              <a:off x="2637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000" name="Line 131"/>
            <p:cNvSpPr>
              <a:spLocks noChangeShapeType="1"/>
            </p:cNvSpPr>
            <p:nvPr/>
          </p:nvSpPr>
          <p:spPr bwMode="auto">
            <a:xfrm flipV="1">
              <a:off x="2652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001" name="Line 132"/>
            <p:cNvSpPr>
              <a:spLocks noChangeShapeType="1"/>
            </p:cNvSpPr>
            <p:nvPr/>
          </p:nvSpPr>
          <p:spPr bwMode="auto">
            <a:xfrm flipV="1">
              <a:off x="2662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002" name="Line 133"/>
            <p:cNvSpPr>
              <a:spLocks noChangeShapeType="1"/>
            </p:cNvSpPr>
            <p:nvPr/>
          </p:nvSpPr>
          <p:spPr bwMode="auto">
            <a:xfrm flipV="1">
              <a:off x="2676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003" name="Line 134"/>
            <p:cNvSpPr>
              <a:spLocks noChangeShapeType="1"/>
            </p:cNvSpPr>
            <p:nvPr/>
          </p:nvSpPr>
          <p:spPr bwMode="auto">
            <a:xfrm flipV="1">
              <a:off x="2686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004" name="Line 135"/>
            <p:cNvSpPr>
              <a:spLocks noChangeShapeType="1"/>
            </p:cNvSpPr>
            <p:nvPr/>
          </p:nvSpPr>
          <p:spPr bwMode="auto">
            <a:xfrm flipV="1">
              <a:off x="2701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005" name="Line 136"/>
            <p:cNvSpPr>
              <a:spLocks noChangeShapeType="1"/>
            </p:cNvSpPr>
            <p:nvPr/>
          </p:nvSpPr>
          <p:spPr bwMode="auto">
            <a:xfrm flipV="1">
              <a:off x="2710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006" name="Line 137"/>
            <p:cNvSpPr>
              <a:spLocks noChangeShapeType="1"/>
            </p:cNvSpPr>
            <p:nvPr/>
          </p:nvSpPr>
          <p:spPr bwMode="auto">
            <a:xfrm flipV="1">
              <a:off x="2725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007" name="Line 138"/>
            <p:cNvSpPr>
              <a:spLocks noChangeShapeType="1"/>
            </p:cNvSpPr>
            <p:nvPr/>
          </p:nvSpPr>
          <p:spPr bwMode="auto">
            <a:xfrm flipV="1">
              <a:off x="2735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008" name="Line 139"/>
            <p:cNvSpPr>
              <a:spLocks noChangeShapeType="1"/>
            </p:cNvSpPr>
            <p:nvPr/>
          </p:nvSpPr>
          <p:spPr bwMode="auto">
            <a:xfrm flipV="1">
              <a:off x="2750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009" name="Line 140"/>
            <p:cNvSpPr>
              <a:spLocks noChangeShapeType="1"/>
            </p:cNvSpPr>
            <p:nvPr/>
          </p:nvSpPr>
          <p:spPr bwMode="auto">
            <a:xfrm flipV="1">
              <a:off x="2759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010" name="Line 141"/>
            <p:cNvSpPr>
              <a:spLocks noChangeShapeType="1"/>
            </p:cNvSpPr>
            <p:nvPr/>
          </p:nvSpPr>
          <p:spPr bwMode="auto">
            <a:xfrm flipV="1">
              <a:off x="2774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011" name="Line 142"/>
            <p:cNvSpPr>
              <a:spLocks noChangeShapeType="1"/>
            </p:cNvSpPr>
            <p:nvPr/>
          </p:nvSpPr>
          <p:spPr bwMode="auto">
            <a:xfrm flipV="1">
              <a:off x="2784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012" name="Line 143"/>
            <p:cNvSpPr>
              <a:spLocks noChangeShapeType="1"/>
            </p:cNvSpPr>
            <p:nvPr/>
          </p:nvSpPr>
          <p:spPr bwMode="auto">
            <a:xfrm flipV="1">
              <a:off x="2798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013" name="Line 144"/>
            <p:cNvSpPr>
              <a:spLocks noChangeShapeType="1"/>
            </p:cNvSpPr>
            <p:nvPr/>
          </p:nvSpPr>
          <p:spPr bwMode="auto">
            <a:xfrm flipV="1">
              <a:off x="2813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014" name="Line 145"/>
            <p:cNvSpPr>
              <a:spLocks noChangeShapeType="1"/>
            </p:cNvSpPr>
            <p:nvPr/>
          </p:nvSpPr>
          <p:spPr bwMode="auto">
            <a:xfrm flipV="1">
              <a:off x="2823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015" name="Line 146"/>
            <p:cNvSpPr>
              <a:spLocks noChangeShapeType="1"/>
            </p:cNvSpPr>
            <p:nvPr/>
          </p:nvSpPr>
          <p:spPr bwMode="auto">
            <a:xfrm flipV="1">
              <a:off x="2838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016" name="Line 147"/>
            <p:cNvSpPr>
              <a:spLocks noChangeShapeType="1"/>
            </p:cNvSpPr>
            <p:nvPr/>
          </p:nvSpPr>
          <p:spPr bwMode="auto">
            <a:xfrm flipV="1">
              <a:off x="2847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017" name="Line 148"/>
            <p:cNvSpPr>
              <a:spLocks noChangeShapeType="1"/>
            </p:cNvSpPr>
            <p:nvPr/>
          </p:nvSpPr>
          <p:spPr bwMode="auto">
            <a:xfrm flipV="1">
              <a:off x="2862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018" name="Line 149"/>
            <p:cNvSpPr>
              <a:spLocks noChangeShapeType="1"/>
            </p:cNvSpPr>
            <p:nvPr/>
          </p:nvSpPr>
          <p:spPr bwMode="auto">
            <a:xfrm flipV="1">
              <a:off x="2872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019" name="Line 150"/>
            <p:cNvSpPr>
              <a:spLocks noChangeShapeType="1"/>
            </p:cNvSpPr>
            <p:nvPr/>
          </p:nvSpPr>
          <p:spPr bwMode="auto">
            <a:xfrm flipV="1">
              <a:off x="2886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020" name="Line 151"/>
            <p:cNvSpPr>
              <a:spLocks noChangeShapeType="1"/>
            </p:cNvSpPr>
            <p:nvPr/>
          </p:nvSpPr>
          <p:spPr bwMode="auto">
            <a:xfrm flipV="1">
              <a:off x="2896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021" name="Line 152"/>
            <p:cNvSpPr>
              <a:spLocks noChangeShapeType="1"/>
            </p:cNvSpPr>
            <p:nvPr/>
          </p:nvSpPr>
          <p:spPr bwMode="auto">
            <a:xfrm flipV="1">
              <a:off x="2911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022" name="Line 153"/>
            <p:cNvSpPr>
              <a:spLocks noChangeShapeType="1"/>
            </p:cNvSpPr>
            <p:nvPr/>
          </p:nvSpPr>
          <p:spPr bwMode="auto">
            <a:xfrm flipV="1">
              <a:off x="2921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023" name="Line 154"/>
            <p:cNvSpPr>
              <a:spLocks noChangeShapeType="1"/>
            </p:cNvSpPr>
            <p:nvPr/>
          </p:nvSpPr>
          <p:spPr bwMode="auto">
            <a:xfrm flipV="1">
              <a:off x="2935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024" name="Line 155"/>
            <p:cNvSpPr>
              <a:spLocks noChangeShapeType="1"/>
            </p:cNvSpPr>
            <p:nvPr/>
          </p:nvSpPr>
          <p:spPr bwMode="auto">
            <a:xfrm flipV="1">
              <a:off x="2945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025" name="Line 156"/>
            <p:cNvSpPr>
              <a:spLocks noChangeShapeType="1"/>
            </p:cNvSpPr>
            <p:nvPr/>
          </p:nvSpPr>
          <p:spPr bwMode="auto">
            <a:xfrm flipV="1">
              <a:off x="2960" y="189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026" name="Rectangle 157"/>
            <p:cNvSpPr>
              <a:spLocks noChangeArrowheads="1"/>
            </p:cNvSpPr>
            <p:nvPr/>
          </p:nvSpPr>
          <p:spPr bwMode="auto">
            <a:xfrm rot="16200000">
              <a:off x="1767" y="1977"/>
              <a:ext cx="122" cy="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Maiandra GD" charset="-52"/>
                </a:rPr>
                <a:t>1909</a:t>
              </a:r>
            </a:p>
          </p:txBody>
        </p:sp>
        <p:sp>
          <p:nvSpPr>
            <p:cNvPr id="39027" name="Rectangle 158"/>
            <p:cNvSpPr>
              <a:spLocks noChangeArrowheads="1"/>
            </p:cNvSpPr>
            <p:nvPr/>
          </p:nvSpPr>
          <p:spPr bwMode="auto">
            <a:xfrm rot="16200000">
              <a:off x="1896" y="1982"/>
              <a:ext cx="122" cy="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Maiandra GD" charset="-52"/>
                </a:rPr>
                <a:t>1919</a:t>
              </a:r>
            </a:p>
          </p:txBody>
        </p:sp>
        <p:sp>
          <p:nvSpPr>
            <p:cNvPr id="39028" name="Rectangle 159"/>
            <p:cNvSpPr>
              <a:spLocks noChangeArrowheads="1"/>
            </p:cNvSpPr>
            <p:nvPr/>
          </p:nvSpPr>
          <p:spPr bwMode="auto">
            <a:xfrm rot="16200000">
              <a:off x="2017" y="1975"/>
              <a:ext cx="122" cy="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  <a:latin typeface="Maiandra GD" charset="-52"/>
                </a:rPr>
                <a:t>1929</a:t>
              </a:r>
            </a:p>
          </p:txBody>
        </p:sp>
        <p:sp>
          <p:nvSpPr>
            <p:cNvPr id="39029" name="Rectangle 160"/>
            <p:cNvSpPr>
              <a:spLocks noChangeArrowheads="1"/>
            </p:cNvSpPr>
            <p:nvPr/>
          </p:nvSpPr>
          <p:spPr bwMode="auto">
            <a:xfrm rot="16200000">
              <a:off x="2137" y="1976"/>
              <a:ext cx="122" cy="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Maiandra GD" charset="-52"/>
                </a:rPr>
                <a:t>1939</a:t>
              </a:r>
            </a:p>
          </p:txBody>
        </p:sp>
        <p:sp>
          <p:nvSpPr>
            <p:cNvPr id="39030" name="Rectangle 161"/>
            <p:cNvSpPr>
              <a:spLocks noChangeArrowheads="1"/>
            </p:cNvSpPr>
            <p:nvPr/>
          </p:nvSpPr>
          <p:spPr bwMode="auto">
            <a:xfrm rot="16200000">
              <a:off x="2270" y="1973"/>
              <a:ext cx="122" cy="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Maiandra GD" charset="-52"/>
                </a:rPr>
                <a:t>1949</a:t>
              </a:r>
            </a:p>
          </p:txBody>
        </p:sp>
        <p:sp>
          <p:nvSpPr>
            <p:cNvPr id="39031" name="Rectangle 162"/>
            <p:cNvSpPr>
              <a:spLocks noChangeArrowheads="1"/>
            </p:cNvSpPr>
            <p:nvPr/>
          </p:nvSpPr>
          <p:spPr bwMode="auto">
            <a:xfrm rot="16200000">
              <a:off x="2391" y="1972"/>
              <a:ext cx="122" cy="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Maiandra GD" charset="-52"/>
                </a:rPr>
                <a:t>1959</a:t>
              </a:r>
            </a:p>
          </p:txBody>
        </p:sp>
        <p:sp>
          <p:nvSpPr>
            <p:cNvPr id="39032" name="Rectangle 163"/>
            <p:cNvSpPr>
              <a:spLocks noChangeArrowheads="1"/>
            </p:cNvSpPr>
            <p:nvPr/>
          </p:nvSpPr>
          <p:spPr bwMode="auto">
            <a:xfrm rot="16200000">
              <a:off x="2514" y="1971"/>
              <a:ext cx="122" cy="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Maiandra GD" charset="-52"/>
                </a:rPr>
                <a:t>1969</a:t>
              </a:r>
            </a:p>
          </p:txBody>
        </p:sp>
        <p:sp>
          <p:nvSpPr>
            <p:cNvPr id="39033" name="Rectangle 164"/>
            <p:cNvSpPr>
              <a:spLocks noChangeArrowheads="1"/>
            </p:cNvSpPr>
            <p:nvPr/>
          </p:nvSpPr>
          <p:spPr bwMode="auto">
            <a:xfrm rot="16200000">
              <a:off x="2638" y="1971"/>
              <a:ext cx="122" cy="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Maiandra GD" charset="-52"/>
                </a:rPr>
                <a:t>1979</a:t>
              </a:r>
            </a:p>
          </p:txBody>
        </p:sp>
        <p:sp>
          <p:nvSpPr>
            <p:cNvPr id="39034" name="Rectangle 165"/>
            <p:cNvSpPr>
              <a:spLocks noChangeArrowheads="1"/>
            </p:cNvSpPr>
            <p:nvPr/>
          </p:nvSpPr>
          <p:spPr bwMode="auto">
            <a:xfrm rot="16200000">
              <a:off x="2757" y="1971"/>
              <a:ext cx="122" cy="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Maiandra GD" charset="-52"/>
                </a:rPr>
                <a:t>1989</a:t>
              </a:r>
            </a:p>
          </p:txBody>
        </p:sp>
        <p:sp>
          <p:nvSpPr>
            <p:cNvPr id="39035" name="Rectangle 166"/>
            <p:cNvSpPr>
              <a:spLocks noChangeArrowheads="1"/>
            </p:cNvSpPr>
            <p:nvPr/>
          </p:nvSpPr>
          <p:spPr bwMode="auto">
            <a:xfrm rot="16200000">
              <a:off x="2890" y="1970"/>
              <a:ext cx="122" cy="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Maiandra GD" charset="-52"/>
                </a:rPr>
                <a:t>1999</a:t>
              </a:r>
            </a:p>
          </p:txBody>
        </p:sp>
      </p:grpSp>
      <p:sp>
        <p:nvSpPr>
          <p:cNvPr id="38919" name="Line 167"/>
          <p:cNvSpPr>
            <a:spLocks noChangeShapeType="1"/>
          </p:cNvSpPr>
          <p:nvPr/>
        </p:nvSpPr>
        <p:spPr bwMode="auto">
          <a:xfrm>
            <a:off x="7712081" y="3619501"/>
            <a:ext cx="373063" cy="47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8920" name="Rectangle 168"/>
          <p:cNvSpPr>
            <a:spLocks noChangeArrowheads="1"/>
          </p:cNvSpPr>
          <p:nvPr/>
        </p:nvSpPr>
        <p:spPr bwMode="auto">
          <a:xfrm>
            <a:off x="8128006" y="3509963"/>
            <a:ext cx="62517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Maiandra GD" charset="-52"/>
              </a:rPr>
              <a:t>Coconut</a:t>
            </a:r>
          </a:p>
        </p:txBody>
      </p:sp>
      <p:sp>
        <p:nvSpPr>
          <p:cNvPr id="38921" name="Line 169"/>
          <p:cNvSpPr>
            <a:spLocks noChangeShapeType="1"/>
          </p:cNvSpPr>
          <p:nvPr/>
        </p:nvSpPr>
        <p:spPr bwMode="auto">
          <a:xfrm>
            <a:off x="7712081" y="3130551"/>
            <a:ext cx="373063" cy="15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8922" name="Rectangle 170"/>
          <p:cNvSpPr>
            <a:spLocks noChangeArrowheads="1"/>
          </p:cNvSpPr>
          <p:nvPr/>
        </p:nvSpPr>
        <p:spPr bwMode="auto">
          <a:xfrm>
            <a:off x="8126418" y="3021014"/>
            <a:ext cx="35907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Maiandra GD" charset="-52"/>
              </a:rPr>
              <a:t>Corn</a:t>
            </a:r>
          </a:p>
        </p:txBody>
      </p:sp>
      <p:sp>
        <p:nvSpPr>
          <p:cNvPr id="38923" name="Line 171"/>
          <p:cNvSpPr>
            <a:spLocks noChangeShapeType="1"/>
          </p:cNvSpPr>
          <p:nvPr/>
        </p:nvSpPr>
        <p:spPr bwMode="auto">
          <a:xfrm>
            <a:off x="7712081" y="2854329"/>
            <a:ext cx="373063" cy="3175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8924" name="Rectangle 172"/>
          <p:cNvSpPr>
            <a:spLocks noChangeArrowheads="1"/>
          </p:cNvSpPr>
          <p:nvPr/>
        </p:nvSpPr>
        <p:spPr bwMode="auto">
          <a:xfrm>
            <a:off x="8128001" y="2744788"/>
            <a:ext cx="84638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Maiandra GD" charset="-52"/>
              </a:rPr>
              <a:t>Cottonseed</a:t>
            </a:r>
          </a:p>
        </p:txBody>
      </p:sp>
      <p:sp>
        <p:nvSpPr>
          <p:cNvPr id="38925" name="Line 173"/>
          <p:cNvSpPr>
            <a:spLocks noChangeShapeType="1"/>
          </p:cNvSpPr>
          <p:nvPr/>
        </p:nvSpPr>
        <p:spPr bwMode="auto">
          <a:xfrm>
            <a:off x="7712081" y="3359154"/>
            <a:ext cx="373063" cy="317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8926" name="Rectangle 174"/>
          <p:cNvSpPr>
            <a:spLocks noChangeArrowheads="1"/>
          </p:cNvSpPr>
          <p:nvPr/>
        </p:nvSpPr>
        <p:spPr bwMode="auto">
          <a:xfrm>
            <a:off x="8126414" y="3248026"/>
            <a:ext cx="37670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Maiandra GD" charset="-52"/>
              </a:rPr>
              <a:t>Olive</a:t>
            </a:r>
          </a:p>
        </p:txBody>
      </p:sp>
      <p:sp>
        <p:nvSpPr>
          <p:cNvPr id="38927" name="Line 175"/>
          <p:cNvSpPr>
            <a:spLocks noChangeShapeType="1"/>
          </p:cNvSpPr>
          <p:nvPr/>
        </p:nvSpPr>
        <p:spPr bwMode="auto">
          <a:xfrm>
            <a:off x="7708904" y="2613025"/>
            <a:ext cx="373063" cy="47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8928" name="Rectangle 176"/>
          <p:cNvSpPr>
            <a:spLocks noChangeArrowheads="1"/>
          </p:cNvSpPr>
          <p:nvPr/>
        </p:nvSpPr>
        <p:spPr bwMode="auto">
          <a:xfrm>
            <a:off x="8124831" y="2503488"/>
            <a:ext cx="64120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Maiandra GD" charset="-52"/>
              </a:rPr>
              <a:t>Soybean</a:t>
            </a:r>
          </a:p>
        </p:txBody>
      </p:sp>
      <p:sp>
        <p:nvSpPr>
          <p:cNvPr id="38929" name="Text Box 177"/>
          <p:cNvSpPr txBox="1">
            <a:spLocks noChangeArrowheads="1"/>
          </p:cNvSpPr>
          <p:nvPr/>
        </p:nvSpPr>
        <p:spPr bwMode="auto">
          <a:xfrm>
            <a:off x="0" y="1143000"/>
            <a:ext cx="91440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</a:rPr>
              <a:t>Blasbalg </a:t>
            </a:r>
            <a:r>
              <a:rPr lang="en-US" sz="1400" b="1" i="1">
                <a:solidFill>
                  <a:srgbClr val="000000"/>
                </a:solidFill>
              </a:rPr>
              <a:t>et al.</a:t>
            </a:r>
            <a:r>
              <a:rPr lang="en-US" sz="1400" b="1">
                <a:solidFill>
                  <a:srgbClr val="000000"/>
                </a:solidFill>
              </a:rPr>
              <a:t>, Am. J. Clin. Nutr. 93: 950–962, 2011</a:t>
            </a:r>
          </a:p>
          <a:p>
            <a:pPr algn="ctr"/>
            <a:endParaRPr lang="en-US" sz="3200" b="1">
              <a:solidFill>
                <a:srgbClr val="000000"/>
              </a:solidFill>
            </a:endParaRPr>
          </a:p>
          <a:p>
            <a:pPr algn="ctr"/>
            <a:endParaRPr lang="en-US" sz="3200" b="1">
              <a:solidFill>
                <a:srgbClr val="000000"/>
              </a:solidFill>
            </a:endParaRPr>
          </a:p>
        </p:txBody>
      </p:sp>
      <p:sp>
        <p:nvSpPr>
          <p:cNvPr id="38930" name="TextBox 177"/>
          <p:cNvSpPr txBox="1">
            <a:spLocks noChangeArrowheads="1"/>
          </p:cNvSpPr>
          <p:nvPr/>
        </p:nvSpPr>
        <p:spPr bwMode="auto">
          <a:xfrm>
            <a:off x="1359774" y="4221163"/>
            <a:ext cx="20858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n6 = 1% Energy</a:t>
            </a:r>
          </a:p>
        </p:txBody>
      </p:sp>
      <p:sp>
        <p:nvSpPr>
          <p:cNvPr id="38931" name="TextBox 178"/>
          <p:cNvSpPr txBox="1">
            <a:spLocks noChangeArrowheads="1"/>
          </p:cNvSpPr>
          <p:nvPr/>
        </p:nvSpPr>
        <p:spPr bwMode="auto">
          <a:xfrm>
            <a:off x="6789024" y="1371600"/>
            <a:ext cx="20858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rgbClr val="000000"/>
                </a:solidFill>
              </a:rPr>
              <a:t>n6 = 8% Energy</a:t>
            </a: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3470" r="15081" b="2083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457200"/>
            <a:ext cx="6172200" cy="609600"/>
          </a:xfrm>
        </p:spPr>
        <p:txBody>
          <a:bodyPr/>
          <a:lstStyle/>
          <a:p>
            <a:pPr algn="ctr"/>
            <a:r>
              <a:rPr lang="en-US" sz="3200" b="1" i="1" u="sng" dirty="0">
                <a:solidFill>
                  <a:srgbClr val="002060"/>
                </a:solidFill>
                <a:uFill>
                  <a:solidFill>
                    <a:srgbClr val="336699"/>
                  </a:solidFill>
                </a:uFill>
                <a:ea typeface="ＭＳ Ｐゴシック" pitchFamily="34" charset="-128"/>
              </a:rPr>
              <a:t>www.brainhealtheducation.org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075305"/>
            <a:ext cx="91440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www.brainhealtheducation.org/newsletter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softgels5.jpg"/>
          <p:cNvPicPr>
            <a:picLocks noChangeAspect="1"/>
          </p:cNvPicPr>
          <p:nvPr/>
        </p:nvPicPr>
        <p:blipFill>
          <a:blip r:embed="rId3" cstate="print"/>
          <a:srcRect b="8594"/>
          <a:stretch>
            <a:fillRect/>
          </a:stretch>
        </p:blipFill>
        <p:spPr bwMode="auto">
          <a:xfrm>
            <a:off x="5522912" y="4504068"/>
            <a:ext cx="3621088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002060"/>
                </a:solidFill>
                <a:ea typeface="ＭＳ Ｐゴシック" pitchFamily="34" charset="-128"/>
              </a:rPr>
              <a:t>“Omega-3 Protocol for Head Injury”</a:t>
            </a:r>
          </a:p>
        </p:txBody>
      </p:sp>
      <p:sp>
        <p:nvSpPr>
          <p:cNvPr id="79876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4876800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rgbClr val="063B64"/>
              </a:buClr>
              <a:buFont typeface="Arial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  <a:latin typeface="Optima" charset="0"/>
                <a:ea typeface="ＭＳ Ｐゴシック" pitchFamily="34" charset="-128"/>
              </a:rPr>
              <a:t>Using a concentrated omega-3 product:  </a:t>
            </a:r>
            <a:br>
              <a:rPr lang="en-US" sz="2600" b="1" dirty="0">
                <a:solidFill>
                  <a:schemeClr val="tx1"/>
                </a:solidFill>
                <a:latin typeface="Optima" charset="0"/>
                <a:ea typeface="ＭＳ Ｐゴシック" pitchFamily="34" charset="-128"/>
              </a:rPr>
            </a:br>
            <a:r>
              <a:rPr lang="en-US" sz="2600" b="1" dirty="0">
                <a:solidFill>
                  <a:schemeClr val="tx1"/>
                </a:solidFill>
                <a:latin typeface="Optima" charset="0"/>
                <a:ea typeface="ＭＳ Ｐゴシック" pitchFamily="34" charset="-128"/>
              </a:rPr>
              <a:t>1000 mg soft gel capsule with 600-900mg combined EPA and DHA – or 60-90% concentration </a:t>
            </a:r>
            <a:r>
              <a:rPr lang="en-US" sz="2800" b="1" dirty="0">
                <a:solidFill>
                  <a:schemeClr val="tx1"/>
                </a:solidFill>
                <a:latin typeface="Optima" charset="0"/>
                <a:ea typeface="ＭＳ Ｐゴシック" pitchFamily="34" charset="-128"/>
              </a:rPr>
              <a:t>in </a:t>
            </a:r>
            <a:r>
              <a:rPr lang="en-US" sz="2800" b="1" i="1" dirty="0">
                <a:solidFill>
                  <a:schemeClr val="tx1"/>
                </a:solidFill>
                <a:latin typeface="Optima" charset="0"/>
                <a:ea typeface="ＭＳ Ｐゴシック" pitchFamily="34" charset="-128"/>
              </a:rPr>
              <a:t>triglyceride form</a:t>
            </a:r>
            <a:endParaRPr lang="en-US" sz="2600" b="1" dirty="0">
              <a:solidFill>
                <a:schemeClr val="tx1"/>
              </a:solidFill>
              <a:latin typeface="Optima" charset="0"/>
              <a:ea typeface="ＭＳ Ｐゴシック" pitchFamily="34" charset="-128"/>
            </a:endParaRP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rgbClr val="063B64"/>
              </a:buClr>
              <a:buFont typeface="Arial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  <a:latin typeface="Optima" charset="0"/>
                <a:ea typeface="ＭＳ Ｐゴシック" pitchFamily="34" charset="-128"/>
              </a:rPr>
              <a:t>One “dose” is 3000 mg EPA+DHA (3-5 capsules)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rgbClr val="063B64"/>
              </a:buClr>
              <a:buFont typeface="Arial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  <a:latin typeface="Optima" charset="0"/>
                <a:ea typeface="ＭＳ Ｐゴシック" pitchFamily="34" charset="-128"/>
              </a:rPr>
              <a:t>Three times a day for one week (9000 mg)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rgbClr val="063B64"/>
              </a:buClr>
              <a:buFont typeface="Arial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  <a:latin typeface="Optima" charset="0"/>
                <a:ea typeface="ＭＳ Ｐゴシック" pitchFamily="34" charset="-128"/>
              </a:rPr>
              <a:t>Two times a day the next week (6000 mg)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rgbClr val="063B64"/>
              </a:buClr>
              <a:buFont typeface="Arial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  <a:latin typeface="Optima" charset="0"/>
                <a:ea typeface="ＭＳ Ｐゴシック" pitchFamily="34" charset="-128"/>
              </a:rPr>
              <a:t>Once a day as ongoing maintenance dose (3000 mg)</a:t>
            </a:r>
            <a:endParaRPr lang="en-US" sz="2600" b="1" i="1" u="sng" dirty="0">
              <a:solidFill>
                <a:schemeClr val="tx1"/>
              </a:solidFill>
              <a:latin typeface="Optima" charset="0"/>
              <a:ea typeface="ＭＳ Ｐゴシック" pitchFamily="34" charset="-128"/>
            </a:endParaRP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/>
              <a:t>Personal Clinical Experience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24817" t="18750" r="25988" b="48022"/>
          <a:stretch>
            <a:fillRect/>
          </a:stretch>
        </p:blipFill>
        <p:spPr bwMode="auto">
          <a:xfrm>
            <a:off x="0" y="1193800"/>
            <a:ext cx="9144000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257800"/>
          </a:xfrm>
        </p:spPr>
        <p:txBody>
          <a:bodyPr/>
          <a:lstStyle/>
          <a:p>
            <a:pPr lvl="0">
              <a:spcBef>
                <a:spcPts val="0"/>
              </a:spcBef>
              <a:spcAft>
                <a:spcPts val="1200"/>
              </a:spcAft>
            </a:pPr>
            <a:r>
              <a:rPr lang="en-US" sz="2600" b="1" dirty="0"/>
              <a:t>TBI: diverse heterogeneity remains a clinical challenge</a:t>
            </a:r>
          </a:p>
          <a:p>
            <a:pPr lvl="0">
              <a:spcBef>
                <a:spcPts val="0"/>
              </a:spcBef>
              <a:spcAft>
                <a:spcPts val="1200"/>
              </a:spcAft>
            </a:pPr>
            <a:r>
              <a:rPr lang="en-US" sz="2600" b="1" dirty="0" err="1"/>
              <a:t>Pharma</a:t>
            </a:r>
            <a:r>
              <a:rPr lang="en-US" sz="2600" b="1" dirty="0"/>
              <a:t> has focused on narrow enzymatic targets in the secondary pathogenesis</a:t>
            </a:r>
          </a:p>
          <a:p>
            <a:pPr lvl="0">
              <a:spcBef>
                <a:spcPts val="0"/>
              </a:spcBef>
              <a:spcAft>
                <a:spcPts val="1200"/>
              </a:spcAft>
            </a:pPr>
            <a:r>
              <a:rPr lang="en-US" sz="2600" b="1" dirty="0"/>
              <a:t>N-3FA are broad holistic approach that can impact </a:t>
            </a:r>
            <a:r>
              <a:rPr lang="en-US" sz="2600" b="1" i="1" u="sng" dirty="0" err="1"/>
              <a:t>neuroprotection</a:t>
            </a:r>
            <a:r>
              <a:rPr lang="en-US" sz="2600" b="1" dirty="0"/>
              <a:t>, </a:t>
            </a:r>
            <a:r>
              <a:rPr lang="en-US" sz="2600" b="1" i="1" u="sng" dirty="0" err="1"/>
              <a:t>neuroinflammation</a:t>
            </a:r>
            <a:r>
              <a:rPr lang="en-US" sz="2600" b="1" dirty="0"/>
              <a:t>, and </a:t>
            </a:r>
            <a:r>
              <a:rPr lang="en-US" sz="2600" b="1" i="1" u="sng" dirty="0" err="1"/>
              <a:t>neuroregeneration</a:t>
            </a:r>
            <a:endParaRPr lang="en-US" sz="2600" b="1" dirty="0"/>
          </a:p>
          <a:p>
            <a:pPr lvl="0">
              <a:spcBef>
                <a:spcPts val="0"/>
              </a:spcBef>
              <a:spcAft>
                <a:spcPts val="1200"/>
              </a:spcAft>
            </a:pPr>
            <a:r>
              <a:rPr lang="en-US" sz="2600" b="1" dirty="0"/>
              <a:t>Saturating brain of TBI patients w/ n-3FA can help, is safe and well-tolerated, even for prolonged periods</a:t>
            </a:r>
          </a:p>
          <a:p>
            <a:pPr lvl="0">
              <a:spcBef>
                <a:spcPts val="0"/>
              </a:spcBef>
              <a:spcAft>
                <a:spcPts val="1200"/>
              </a:spcAft>
            </a:pPr>
            <a:r>
              <a:rPr lang="en-US" sz="2600" b="1" dirty="0"/>
              <a:t>Used by thousands of people around the world </a:t>
            </a:r>
          </a:p>
          <a:p>
            <a:pPr lvl="0">
              <a:spcBef>
                <a:spcPts val="0"/>
              </a:spcBef>
              <a:spcAft>
                <a:spcPts val="1200"/>
              </a:spcAft>
            </a:pPr>
            <a:r>
              <a:rPr lang="en-US" sz="2600" b="1" dirty="0"/>
              <a:t>In use by dozens of university athletic programs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600" b="1" dirty="0"/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9906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1066801"/>
            <a:ext cx="8458200" cy="4724400"/>
          </a:xfrm>
        </p:spPr>
        <p:txBody>
          <a:bodyPr/>
          <a:lstStyle/>
          <a:p>
            <a:r>
              <a:rPr lang="en-US" sz="3200" b="1" dirty="0"/>
              <a:t>There are no magic pills or cures for TBI </a:t>
            </a:r>
            <a:r>
              <a:rPr lang="en-US" sz="3200" b="1" i="1" u="sng" dirty="0"/>
              <a:t>and</a:t>
            </a:r>
            <a:r>
              <a:rPr lang="en-US" sz="3200" b="1" u="sng" dirty="0"/>
              <a:t> </a:t>
            </a:r>
            <a:r>
              <a:rPr lang="en-US" sz="3200" b="1" i="1" u="sng" dirty="0"/>
              <a:t>there never will be</a:t>
            </a:r>
          </a:p>
          <a:p>
            <a:r>
              <a:rPr lang="en-US" sz="3200" b="1" dirty="0"/>
              <a:t>Once an injury occurs, we are left with trying to optimize the environment to give a patient the best opportunity to regain as much function as possible </a:t>
            </a:r>
          </a:p>
          <a:p>
            <a:r>
              <a:rPr lang="en-US" sz="3200" b="1" dirty="0"/>
              <a:t>Finding and testing safe, viable, effective modalities like omega-3s is imperative</a:t>
            </a:r>
          </a:p>
          <a:p>
            <a:r>
              <a:rPr lang="en-US" sz="3200" b="1" i="1" u="sng" dirty="0"/>
              <a:t>More research is needed!</a:t>
            </a:r>
          </a:p>
          <a:p>
            <a:pPr>
              <a:spcBef>
                <a:spcPts val="0"/>
              </a:spcBef>
              <a:buNone/>
            </a:pPr>
            <a:endParaRPr lang="en-US" sz="3200" b="1" i="1" u="sng" dirty="0"/>
          </a:p>
          <a:p>
            <a:pPr>
              <a:spcBef>
                <a:spcPts val="0"/>
              </a:spcBef>
              <a:buNone/>
            </a:pPr>
            <a:endParaRPr lang="en-US" sz="3200" b="1" u="sng" dirty="0"/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66800"/>
            <a:ext cx="9144000" cy="3352800"/>
          </a:xfrm>
        </p:spPr>
        <p:txBody>
          <a:bodyPr/>
          <a:lstStyle/>
          <a:p>
            <a:r>
              <a:rPr lang="en-US" sz="4100" b="1" i="1" dirty="0">
                <a:ea typeface="ＭＳ Ｐゴシック" pitchFamily="34" charset="-128"/>
              </a:rPr>
              <a:t>PARADIGM SHIFT:</a:t>
            </a:r>
            <a:br>
              <a:rPr lang="en-US" sz="2000" b="1" dirty="0">
                <a:ea typeface="ＭＳ Ｐゴシック" pitchFamily="34" charset="-128"/>
              </a:rPr>
            </a:br>
            <a:br>
              <a:rPr lang="en-US" sz="2000" b="1" dirty="0">
                <a:ea typeface="ＭＳ Ｐゴシック" pitchFamily="34" charset="-128"/>
              </a:rPr>
            </a:br>
            <a:r>
              <a:rPr lang="en-US" sz="4100" b="1" dirty="0">
                <a:ea typeface="ＭＳ Ｐゴシック" pitchFamily="34" charset="-128"/>
              </a:rPr>
              <a:t>Therapeutic amounts of omega-3 </a:t>
            </a:r>
            <a:br>
              <a:rPr lang="en-US" sz="4100" b="1" dirty="0">
                <a:ea typeface="ＭＳ Ｐゴシック" pitchFamily="34" charset="-128"/>
              </a:rPr>
            </a:br>
            <a:r>
              <a:rPr lang="en-US" sz="4100" b="1" dirty="0">
                <a:ea typeface="ＭＳ Ｐゴシック" pitchFamily="34" charset="-128"/>
              </a:rPr>
              <a:t>for TBI are a log scale greater </a:t>
            </a:r>
            <a:br>
              <a:rPr lang="en-US" sz="4100" b="1" dirty="0">
                <a:ea typeface="ＭＳ Ｐゴシック" pitchFamily="34" charset="-128"/>
              </a:rPr>
            </a:br>
            <a:r>
              <a:rPr lang="en-US" sz="4100" b="1" dirty="0">
                <a:ea typeface="ＭＳ Ｐゴシック" pitchFamily="34" charset="-128"/>
              </a:rPr>
              <a:t>than what is used for nutrition</a:t>
            </a:r>
          </a:p>
        </p:txBody>
      </p:sp>
      <p:sp>
        <p:nvSpPr>
          <p:cNvPr id="8806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553200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/>
            <a:fld id="{CEE44349-722C-4DC2-979F-EE3770B6B727}" type="slidenum">
              <a:rPr lang="en-US" b="1">
                <a:solidFill>
                  <a:srgbClr val="002060"/>
                </a:solidFill>
              </a:rPr>
              <a:pPr algn="ctr"/>
              <a:t>55</a:t>
            </a:fld>
            <a:endParaRPr lang="en-US" b="1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rainCARE b-card (4x10).jpg"/>
          <p:cNvPicPr>
            <a:picLocks noChangeAspect="1"/>
          </p:cNvPicPr>
          <p:nvPr/>
        </p:nvPicPr>
        <p:blipFill>
          <a:blip r:embed="rId2" cstate="print"/>
          <a:srcRect b="27778"/>
          <a:stretch>
            <a:fillRect/>
          </a:stretch>
        </p:blipFill>
        <p:spPr>
          <a:xfrm>
            <a:off x="0" y="857250"/>
            <a:ext cx="9144000" cy="3714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8738" y="533400"/>
            <a:ext cx="5418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rgbClr val="1A4E8B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 functional medicine approach to brain health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4667071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7811 Montrose Rd #215</a:t>
            </a:r>
          </a:p>
          <a:p>
            <a:r>
              <a:rPr lang="en-US" sz="2400" b="1" dirty="0"/>
              <a:t>Potomac, MD 20854</a:t>
            </a:r>
          </a:p>
          <a:p>
            <a:r>
              <a:rPr lang="en-US" sz="2400" b="1" dirty="0"/>
              <a:t>www.BrainCARE.center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4400" y="4667071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info@BrainCARE.center</a:t>
            </a:r>
          </a:p>
          <a:p>
            <a:pPr algn="r"/>
            <a:r>
              <a:rPr lang="en-US" sz="2400" b="1" dirty="0"/>
              <a:t>(240) 398-3481 (o)</a:t>
            </a:r>
          </a:p>
          <a:p>
            <a:pPr algn="r"/>
            <a:r>
              <a:rPr lang="en-US" sz="2400" b="1" dirty="0"/>
              <a:t>(240) 398-3482 (f)</a:t>
            </a:r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0" y="5867400"/>
            <a:ext cx="457200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prstClr val="black"/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rPr>
              <a:t>Available on Amazon.com </a:t>
            </a:r>
            <a:endParaRPr lang="en-US" sz="3200" i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444111"/>
            <a:ext cx="4572000" cy="2464579"/>
          </a:xfrm>
          <a:prstGeom prst="rect">
            <a:avLst/>
          </a:prstGeom>
          <a:noFill/>
        </p:spPr>
        <p:txBody>
          <a:bodyPr wrap="square" lIns="246184" tIns="123092" rIns="246184" bIns="123092" rtlCol="0" anchor="ctr">
            <a:spAutoFit/>
          </a:bodyPr>
          <a:lstStyle/>
          <a:p>
            <a:pPr algn="ctr" fontAlgn="auto">
              <a:spcBef>
                <a:spcPts val="40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Monotype Corsiva" pitchFamily="66" charset="0"/>
                <a:ea typeface="Segoe UI" pitchFamily="34" charset="0"/>
                <a:cs typeface="Segoe UI" pitchFamily="34" charset="0"/>
              </a:rPr>
              <a:t>Do you wonder what strategies might be used to prevent brain injury or help the healing process?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48200" y="3240375"/>
            <a:ext cx="44958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0070C0"/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rPr>
              <a:t>Dr. Lewis has answers.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0070C0"/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rPr>
              <a:t>He pioneered new therapies for the US military.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0070C0"/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rPr>
              <a:t>Now these strategies are available in his new book. </a:t>
            </a:r>
            <a:endParaRPr lang="en-US" sz="2600" i="1" dirty="0">
              <a:solidFill>
                <a:srgbClr val="0070C0"/>
              </a:solidFill>
              <a:latin typeface="Segoe UI Semibold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" name="Picture 4" descr="WhenBrainsCollide - Book Cov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" y="0"/>
            <a:ext cx="4560570" cy="685800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  <p:transition spd="med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2406" y="1821727"/>
            <a:ext cx="2109363" cy="3479764"/>
            <a:chOff x="152400" y="1602300"/>
            <a:chExt cx="2109363" cy="3479764"/>
          </a:xfrm>
        </p:grpSpPr>
        <p:pic>
          <p:nvPicPr>
            <p:cNvPr id="41779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2400" y="1602300"/>
              <a:ext cx="2109363" cy="274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457200" y="4343400"/>
              <a:ext cx="121919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990033"/>
                  </a:solidFill>
                  <a:latin typeface="+mj-lt"/>
                </a:rPr>
                <a:t>17%</a:t>
              </a:r>
            </a:p>
            <a:p>
              <a:pPr algn="ctr"/>
              <a:r>
                <a:rPr lang="en-US" sz="1100" b="1" dirty="0">
                  <a:solidFill>
                    <a:srgbClr val="336600"/>
                  </a:solidFill>
                </a:rPr>
                <a:t>US MILITARY</a:t>
              </a:r>
            </a:p>
            <a:p>
              <a:pPr algn="ctr"/>
              <a:r>
                <a:rPr lang="en-US" sz="1100" b="1" dirty="0">
                  <a:solidFill>
                    <a:srgbClr val="336600"/>
                  </a:solidFill>
                </a:rPr>
                <a:t>ACTIVE DUTY</a:t>
              </a:r>
            </a:p>
          </p:txBody>
        </p:sp>
        <p:sp>
          <p:nvSpPr>
            <p:cNvPr id="2" name="Freeform 1"/>
            <p:cNvSpPr/>
            <p:nvPr/>
          </p:nvSpPr>
          <p:spPr>
            <a:xfrm>
              <a:off x="673895" y="3833564"/>
              <a:ext cx="292894" cy="463178"/>
            </a:xfrm>
            <a:custGeom>
              <a:avLst/>
              <a:gdLst>
                <a:gd name="connsiteX0" fmla="*/ 140494 w 266700"/>
                <a:gd name="connsiteY0" fmla="*/ 5011 h 450764"/>
                <a:gd name="connsiteX1" fmla="*/ 264319 w 266700"/>
                <a:gd name="connsiteY1" fmla="*/ 7392 h 450764"/>
                <a:gd name="connsiteX2" fmla="*/ 266700 w 266700"/>
                <a:gd name="connsiteY2" fmla="*/ 14536 h 450764"/>
                <a:gd name="connsiteX3" fmla="*/ 264319 w 266700"/>
                <a:gd name="connsiteY3" fmla="*/ 69305 h 450764"/>
                <a:gd name="connsiteX4" fmla="*/ 261938 w 266700"/>
                <a:gd name="connsiteY4" fmla="*/ 76449 h 450764"/>
                <a:gd name="connsiteX5" fmla="*/ 259557 w 266700"/>
                <a:gd name="connsiteY5" fmla="*/ 145505 h 450764"/>
                <a:gd name="connsiteX6" fmla="*/ 245269 w 266700"/>
                <a:gd name="connsiteY6" fmla="*/ 147886 h 450764"/>
                <a:gd name="connsiteX7" fmla="*/ 240507 w 266700"/>
                <a:gd name="connsiteY7" fmla="*/ 155030 h 450764"/>
                <a:gd name="connsiteX8" fmla="*/ 242888 w 266700"/>
                <a:gd name="connsiteY8" fmla="*/ 181224 h 450764"/>
                <a:gd name="connsiteX9" fmla="*/ 247650 w 266700"/>
                <a:gd name="connsiteY9" fmla="*/ 195511 h 450764"/>
                <a:gd name="connsiteX10" fmla="*/ 250032 w 266700"/>
                <a:gd name="connsiteY10" fmla="*/ 205036 h 450764"/>
                <a:gd name="connsiteX11" fmla="*/ 252413 w 266700"/>
                <a:gd name="connsiteY11" fmla="*/ 212180 h 450764"/>
                <a:gd name="connsiteX12" fmla="*/ 259557 w 266700"/>
                <a:gd name="connsiteY12" fmla="*/ 231230 h 450764"/>
                <a:gd name="connsiteX13" fmla="*/ 264319 w 266700"/>
                <a:gd name="connsiteY13" fmla="*/ 278855 h 450764"/>
                <a:gd name="connsiteX14" fmla="*/ 261938 w 266700"/>
                <a:gd name="connsiteY14" fmla="*/ 324099 h 450764"/>
                <a:gd name="connsiteX15" fmla="*/ 254794 w 266700"/>
                <a:gd name="connsiteY15" fmla="*/ 326480 h 450764"/>
                <a:gd name="connsiteX16" fmla="*/ 247650 w 266700"/>
                <a:gd name="connsiteY16" fmla="*/ 333624 h 450764"/>
                <a:gd name="connsiteX17" fmla="*/ 235744 w 266700"/>
                <a:gd name="connsiteY17" fmla="*/ 355055 h 450764"/>
                <a:gd name="connsiteX18" fmla="*/ 228600 w 266700"/>
                <a:gd name="connsiteY18" fmla="*/ 359817 h 450764"/>
                <a:gd name="connsiteX19" fmla="*/ 176213 w 266700"/>
                <a:gd name="connsiteY19" fmla="*/ 357436 h 450764"/>
                <a:gd name="connsiteX20" fmla="*/ 169069 w 266700"/>
                <a:gd name="connsiteY20" fmla="*/ 359817 h 450764"/>
                <a:gd name="connsiteX21" fmla="*/ 164307 w 266700"/>
                <a:gd name="connsiteY21" fmla="*/ 374105 h 450764"/>
                <a:gd name="connsiteX22" fmla="*/ 161925 w 266700"/>
                <a:gd name="connsiteY22" fmla="*/ 397917 h 450764"/>
                <a:gd name="connsiteX23" fmla="*/ 154782 w 266700"/>
                <a:gd name="connsiteY23" fmla="*/ 402680 h 450764"/>
                <a:gd name="connsiteX24" fmla="*/ 142875 w 266700"/>
                <a:gd name="connsiteY24" fmla="*/ 414586 h 450764"/>
                <a:gd name="connsiteX25" fmla="*/ 97632 w 266700"/>
                <a:gd name="connsiteY25" fmla="*/ 431255 h 450764"/>
                <a:gd name="connsiteX26" fmla="*/ 90488 w 266700"/>
                <a:gd name="connsiteY26" fmla="*/ 433636 h 450764"/>
                <a:gd name="connsiteX27" fmla="*/ 80963 w 266700"/>
                <a:gd name="connsiteY27" fmla="*/ 436017 h 450764"/>
                <a:gd name="connsiteX28" fmla="*/ 78582 w 266700"/>
                <a:gd name="connsiteY28" fmla="*/ 443161 h 450764"/>
                <a:gd name="connsiteX29" fmla="*/ 119063 w 266700"/>
                <a:gd name="connsiteY29" fmla="*/ 445542 h 450764"/>
                <a:gd name="connsiteX30" fmla="*/ 123825 w 266700"/>
                <a:gd name="connsiteY30" fmla="*/ 438399 h 450764"/>
                <a:gd name="connsiteX31" fmla="*/ 128588 w 266700"/>
                <a:gd name="connsiteY31" fmla="*/ 424111 h 450764"/>
                <a:gd name="connsiteX32" fmla="*/ 114300 w 266700"/>
                <a:gd name="connsiteY32" fmla="*/ 426492 h 450764"/>
                <a:gd name="connsiteX33" fmla="*/ 78582 w 266700"/>
                <a:gd name="connsiteY33" fmla="*/ 428874 h 450764"/>
                <a:gd name="connsiteX34" fmla="*/ 64294 w 266700"/>
                <a:gd name="connsiteY34" fmla="*/ 436017 h 450764"/>
                <a:gd name="connsiteX35" fmla="*/ 40482 w 266700"/>
                <a:gd name="connsiteY35" fmla="*/ 440780 h 450764"/>
                <a:gd name="connsiteX36" fmla="*/ 28575 w 266700"/>
                <a:gd name="connsiteY36" fmla="*/ 431255 h 450764"/>
                <a:gd name="connsiteX37" fmla="*/ 14288 w 266700"/>
                <a:gd name="connsiteY37" fmla="*/ 421730 h 450764"/>
                <a:gd name="connsiteX38" fmla="*/ 4763 w 266700"/>
                <a:gd name="connsiteY38" fmla="*/ 407442 h 450764"/>
                <a:gd name="connsiteX39" fmla="*/ 0 w 266700"/>
                <a:gd name="connsiteY39" fmla="*/ 400299 h 450764"/>
                <a:gd name="connsiteX40" fmla="*/ 2382 w 266700"/>
                <a:gd name="connsiteY40" fmla="*/ 381249 h 450764"/>
                <a:gd name="connsiteX41" fmla="*/ 16669 w 266700"/>
                <a:gd name="connsiteY41" fmla="*/ 352674 h 450764"/>
                <a:gd name="connsiteX42" fmla="*/ 23813 w 266700"/>
                <a:gd name="connsiteY42" fmla="*/ 347911 h 450764"/>
                <a:gd name="connsiteX43" fmla="*/ 28575 w 266700"/>
                <a:gd name="connsiteY43" fmla="*/ 340767 h 450764"/>
                <a:gd name="connsiteX44" fmla="*/ 47625 w 266700"/>
                <a:gd name="connsiteY44" fmla="*/ 336005 h 450764"/>
                <a:gd name="connsiteX45" fmla="*/ 59532 w 266700"/>
                <a:gd name="connsiteY45" fmla="*/ 324099 h 450764"/>
                <a:gd name="connsiteX46" fmla="*/ 66675 w 266700"/>
                <a:gd name="connsiteY46" fmla="*/ 316955 h 450764"/>
                <a:gd name="connsiteX47" fmla="*/ 76200 w 266700"/>
                <a:gd name="connsiteY47" fmla="*/ 302667 h 450764"/>
                <a:gd name="connsiteX48" fmla="*/ 85725 w 266700"/>
                <a:gd name="connsiteY48" fmla="*/ 288380 h 450764"/>
                <a:gd name="connsiteX49" fmla="*/ 90488 w 266700"/>
                <a:gd name="connsiteY49" fmla="*/ 281236 h 450764"/>
                <a:gd name="connsiteX50" fmla="*/ 104775 w 266700"/>
                <a:gd name="connsiteY50" fmla="*/ 271711 h 450764"/>
                <a:gd name="connsiteX51" fmla="*/ 109538 w 266700"/>
                <a:gd name="connsiteY51" fmla="*/ 264567 h 450764"/>
                <a:gd name="connsiteX52" fmla="*/ 116682 w 266700"/>
                <a:gd name="connsiteY52" fmla="*/ 259805 h 450764"/>
                <a:gd name="connsiteX53" fmla="*/ 121444 w 266700"/>
                <a:gd name="connsiteY53" fmla="*/ 245517 h 450764"/>
                <a:gd name="connsiteX54" fmla="*/ 126207 w 266700"/>
                <a:gd name="connsiteY54" fmla="*/ 207417 h 450764"/>
                <a:gd name="connsiteX55" fmla="*/ 130969 w 266700"/>
                <a:gd name="connsiteY55" fmla="*/ 200274 h 450764"/>
                <a:gd name="connsiteX56" fmla="*/ 138113 w 266700"/>
                <a:gd name="connsiteY56" fmla="*/ 197892 h 450764"/>
                <a:gd name="connsiteX57" fmla="*/ 140494 w 266700"/>
                <a:gd name="connsiteY57" fmla="*/ 190749 h 450764"/>
                <a:gd name="connsiteX58" fmla="*/ 145257 w 266700"/>
                <a:gd name="connsiteY58" fmla="*/ 157411 h 450764"/>
                <a:gd name="connsiteX59" fmla="*/ 150019 w 266700"/>
                <a:gd name="connsiteY59" fmla="*/ 143124 h 450764"/>
                <a:gd name="connsiteX60" fmla="*/ 152400 w 266700"/>
                <a:gd name="connsiteY60" fmla="*/ 105024 h 450764"/>
                <a:gd name="connsiteX61" fmla="*/ 157163 w 266700"/>
                <a:gd name="connsiteY61" fmla="*/ 88355 h 450764"/>
                <a:gd name="connsiteX62" fmla="*/ 159544 w 266700"/>
                <a:gd name="connsiteY62" fmla="*/ 74067 h 450764"/>
                <a:gd name="connsiteX63" fmla="*/ 140494 w 266700"/>
                <a:gd name="connsiteY63" fmla="*/ 5011 h 450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266700" h="450764">
                  <a:moveTo>
                    <a:pt x="140494" y="5011"/>
                  </a:moveTo>
                  <a:cubicBezTo>
                    <a:pt x="157956" y="-6101"/>
                    <a:pt x="223153" y="4285"/>
                    <a:pt x="264319" y="7392"/>
                  </a:cubicBezTo>
                  <a:cubicBezTo>
                    <a:pt x="266822" y="7581"/>
                    <a:pt x="266700" y="12026"/>
                    <a:pt x="266700" y="14536"/>
                  </a:cubicBezTo>
                  <a:cubicBezTo>
                    <a:pt x="266700" y="32810"/>
                    <a:pt x="265720" y="51085"/>
                    <a:pt x="264319" y="69305"/>
                  </a:cubicBezTo>
                  <a:cubicBezTo>
                    <a:pt x="264127" y="71808"/>
                    <a:pt x="262732" y="74068"/>
                    <a:pt x="261938" y="76449"/>
                  </a:cubicBezTo>
                  <a:cubicBezTo>
                    <a:pt x="261144" y="99468"/>
                    <a:pt x="264791" y="123075"/>
                    <a:pt x="259557" y="145505"/>
                  </a:cubicBezTo>
                  <a:cubicBezTo>
                    <a:pt x="258460" y="150207"/>
                    <a:pt x="249588" y="145727"/>
                    <a:pt x="245269" y="147886"/>
                  </a:cubicBezTo>
                  <a:cubicBezTo>
                    <a:pt x="242709" y="149166"/>
                    <a:pt x="242094" y="152649"/>
                    <a:pt x="240507" y="155030"/>
                  </a:cubicBezTo>
                  <a:cubicBezTo>
                    <a:pt x="241301" y="163761"/>
                    <a:pt x="241365" y="172590"/>
                    <a:pt x="242888" y="181224"/>
                  </a:cubicBezTo>
                  <a:cubicBezTo>
                    <a:pt x="243760" y="186168"/>
                    <a:pt x="246063" y="190749"/>
                    <a:pt x="247650" y="195511"/>
                  </a:cubicBezTo>
                  <a:cubicBezTo>
                    <a:pt x="248685" y="198616"/>
                    <a:pt x="249133" y="201889"/>
                    <a:pt x="250032" y="205036"/>
                  </a:cubicBezTo>
                  <a:cubicBezTo>
                    <a:pt x="250722" y="207450"/>
                    <a:pt x="251804" y="209745"/>
                    <a:pt x="252413" y="212180"/>
                  </a:cubicBezTo>
                  <a:cubicBezTo>
                    <a:pt x="256532" y="228657"/>
                    <a:pt x="251717" y="219471"/>
                    <a:pt x="259557" y="231230"/>
                  </a:cubicBezTo>
                  <a:cubicBezTo>
                    <a:pt x="265742" y="249789"/>
                    <a:pt x="264319" y="243454"/>
                    <a:pt x="264319" y="278855"/>
                  </a:cubicBezTo>
                  <a:cubicBezTo>
                    <a:pt x="264319" y="293957"/>
                    <a:pt x="264900" y="309290"/>
                    <a:pt x="261938" y="324099"/>
                  </a:cubicBezTo>
                  <a:cubicBezTo>
                    <a:pt x="261446" y="326560"/>
                    <a:pt x="257175" y="325686"/>
                    <a:pt x="254794" y="326480"/>
                  </a:cubicBezTo>
                  <a:cubicBezTo>
                    <a:pt x="252413" y="328861"/>
                    <a:pt x="249607" y="330884"/>
                    <a:pt x="247650" y="333624"/>
                  </a:cubicBezTo>
                  <a:cubicBezTo>
                    <a:pt x="237991" y="347147"/>
                    <a:pt x="248401" y="340290"/>
                    <a:pt x="235744" y="355055"/>
                  </a:cubicBezTo>
                  <a:cubicBezTo>
                    <a:pt x="233881" y="357228"/>
                    <a:pt x="230981" y="358230"/>
                    <a:pt x="228600" y="359817"/>
                  </a:cubicBezTo>
                  <a:cubicBezTo>
                    <a:pt x="211138" y="359023"/>
                    <a:pt x="193693" y="357436"/>
                    <a:pt x="176213" y="357436"/>
                  </a:cubicBezTo>
                  <a:cubicBezTo>
                    <a:pt x="173703" y="357436"/>
                    <a:pt x="170528" y="357774"/>
                    <a:pt x="169069" y="359817"/>
                  </a:cubicBezTo>
                  <a:cubicBezTo>
                    <a:pt x="166151" y="363902"/>
                    <a:pt x="164307" y="374105"/>
                    <a:pt x="164307" y="374105"/>
                  </a:cubicBezTo>
                  <a:cubicBezTo>
                    <a:pt x="163513" y="382042"/>
                    <a:pt x="164448" y="390349"/>
                    <a:pt x="161925" y="397917"/>
                  </a:cubicBezTo>
                  <a:cubicBezTo>
                    <a:pt x="161020" y="400632"/>
                    <a:pt x="156806" y="400656"/>
                    <a:pt x="154782" y="402680"/>
                  </a:cubicBezTo>
                  <a:cubicBezTo>
                    <a:pt x="138914" y="418549"/>
                    <a:pt x="161917" y="401893"/>
                    <a:pt x="142875" y="414586"/>
                  </a:cubicBezTo>
                  <a:cubicBezTo>
                    <a:pt x="126731" y="438802"/>
                    <a:pt x="139061" y="428493"/>
                    <a:pt x="97632" y="431255"/>
                  </a:cubicBezTo>
                  <a:cubicBezTo>
                    <a:pt x="95251" y="432049"/>
                    <a:pt x="92902" y="432946"/>
                    <a:pt x="90488" y="433636"/>
                  </a:cubicBezTo>
                  <a:cubicBezTo>
                    <a:pt x="87341" y="434535"/>
                    <a:pt x="83519" y="433973"/>
                    <a:pt x="80963" y="436017"/>
                  </a:cubicBezTo>
                  <a:cubicBezTo>
                    <a:pt x="79003" y="437585"/>
                    <a:pt x="79376" y="440780"/>
                    <a:pt x="78582" y="443161"/>
                  </a:cubicBezTo>
                  <a:cubicBezTo>
                    <a:pt x="93184" y="452898"/>
                    <a:pt x="89919" y="452828"/>
                    <a:pt x="119063" y="445542"/>
                  </a:cubicBezTo>
                  <a:cubicBezTo>
                    <a:pt x="121839" y="444848"/>
                    <a:pt x="122663" y="441014"/>
                    <a:pt x="123825" y="438399"/>
                  </a:cubicBezTo>
                  <a:cubicBezTo>
                    <a:pt x="125864" y="433811"/>
                    <a:pt x="133540" y="423286"/>
                    <a:pt x="128588" y="424111"/>
                  </a:cubicBezTo>
                  <a:cubicBezTo>
                    <a:pt x="123825" y="424905"/>
                    <a:pt x="119107" y="426034"/>
                    <a:pt x="114300" y="426492"/>
                  </a:cubicBezTo>
                  <a:cubicBezTo>
                    <a:pt x="102421" y="427623"/>
                    <a:pt x="90488" y="428080"/>
                    <a:pt x="78582" y="428874"/>
                  </a:cubicBezTo>
                  <a:cubicBezTo>
                    <a:pt x="60632" y="434857"/>
                    <a:pt x="82752" y="426788"/>
                    <a:pt x="64294" y="436017"/>
                  </a:cubicBezTo>
                  <a:cubicBezTo>
                    <a:pt x="57641" y="439344"/>
                    <a:pt x="46633" y="439901"/>
                    <a:pt x="40482" y="440780"/>
                  </a:cubicBezTo>
                  <a:cubicBezTo>
                    <a:pt x="31681" y="427579"/>
                    <a:pt x="40755" y="438021"/>
                    <a:pt x="28575" y="431255"/>
                  </a:cubicBezTo>
                  <a:cubicBezTo>
                    <a:pt x="23572" y="428475"/>
                    <a:pt x="14288" y="421730"/>
                    <a:pt x="14288" y="421730"/>
                  </a:cubicBezTo>
                  <a:lnTo>
                    <a:pt x="4763" y="407442"/>
                  </a:lnTo>
                  <a:lnTo>
                    <a:pt x="0" y="400299"/>
                  </a:lnTo>
                  <a:cubicBezTo>
                    <a:pt x="794" y="393949"/>
                    <a:pt x="1041" y="387506"/>
                    <a:pt x="2382" y="381249"/>
                  </a:cubicBezTo>
                  <a:cubicBezTo>
                    <a:pt x="5496" y="366717"/>
                    <a:pt x="8302" y="365225"/>
                    <a:pt x="16669" y="352674"/>
                  </a:cubicBezTo>
                  <a:cubicBezTo>
                    <a:pt x="18257" y="350293"/>
                    <a:pt x="21432" y="349499"/>
                    <a:pt x="23813" y="347911"/>
                  </a:cubicBezTo>
                  <a:cubicBezTo>
                    <a:pt x="25400" y="345530"/>
                    <a:pt x="26340" y="342555"/>
                    <a:pt x="28575" y="340767"/>
                  </a:cubicBezTo>
                  <a:cubicBezTo>
                    <a:pt x="31015" y="338815"/>
                    <a:pt x="47033" y="336123"/>
                    <a:pt x="47625" y="336005"/>
                  </a:cubicBezTo>
                  <a:cubicBezTo>
                    <a:pt x="60720" y="327275"/>
                    <a:pt x="49612" y="336003"/>
                    <a:pt x="59532" y="324099"/>
                  </a:cubicBezTo>
                  <a:cubicBezTo>
                    <a:pt x="61688" y="321512"/>
                    <a:pt x="64608" y="319613"/>
                    <a:pt x="66675" y="316955"/>
                  </a:cubicBezTo>
                  <a:cubicBezTo>
                    <a:pt x="70189" y="312437"/>
                    <a:pt x="73025" y="307430"/>
                    <a:pt x="76200" y="302667"/>
                  </a:cubicBezTo>
                  <a:lnTo>
                    <a:pt x="85725" y="288380"/>
                  </a:lnTo>
                  <a:cubicBezTo>
                    <a:pt x="87313" y="285999"/>
                    <a:pt x="88107" y="282824"/>
                    <a:pt x="90488" y="281236"/>
                  </a:cubicBezTo>
                  <a:lnTo>
                    <a:pt x="104775" y="271711"/>
                  </a:lnTo>
                  <a:cubicBezTo>
                    <a:pt x="106363" y="269330"/>
                    <a:pt x="107514" y="266591"/>
                    <a:pt x="109538" y="264567"/>
                  </a:cubicBezTo>
                  <a:cubicBezTo>
                    <a:pt x="111562" y="262543"/>
                    <a:pt x="115165" y="262232"/>
                    <a:pt x="116682" y="259805"/>
                  </a:cubicBezTo>
                  <a:cubicBezTo>
                    <a:pt x="119343" y="255548"/>
                    <a:pt x="121444" y="245517"/>
                    <a:pt x="121444" y="245517"/>
                  </a:cubicBezTo>
                  <a:cubicBezTo>
                    <a:pt x="121900" y="239594"/>
                    <a:pt x="121065" y="217700"/>
                    <a:pt x="126207" y="207417"/>
                  </a:cubicBezTo>
                  <a:cubicBezTo>
                    <a:pt x="127487" y="204858"/>
                    <a:pt x="128734" y="202062"/>
                    <a:pt x="130969" y="200274"/>
                  </a:cubicBezTo>
                  <a:cubicBezTo>
                    <a:pt x="132929" y="198706"/>
                    <a:pt x="135732" y="198686"/>
                    <a:pt x="138113" y="197892"/>
                  </a:cubicBezTo>
                  <a:cubicBezTo>
                    <a:pt x="138907" y="195511"/>
                    <a:pt x="140112" y="193230"/>
                    <a:pt x="140494" y="190749"/>
                  </a:cubicBezTo>
                  <a:cubicBezTo>
                    <a:pt x="143981" y="168084"/>
                    <a:pt x="140620" y="172868"/>
                    <a:pt x="145257" y="157411"/>
                  </a:cubicBezTo>
                  <a:cubicBezTo>
                    <a:pt x="146700" y="152603"/>
                    <a:pt x="150019" y="143124"/>
                    <a:pt x="150019" y="143124"/>
                  </a:cubicBezTo>
                  <a:cubicBezTo>
                    <a:pt x="150813" y="130424"/>
                    <a:pt x="151134" y="117686"/>
                    <a:pt x="152400" y="105024"/>
                  </a:cubicBezTo>
                  <a:cubicBezTo>
                    <a:pt x="153342" y="95603"/>
                    <a:pt x="155319" y="96656"/>
                    <a:pt x="157163" y="88355"/>
                  </a:cubicBezTo>
                  <a:cubicBezTo>
                    <a:pt x="158210" y="83642"/>
                    <a:pt x="158750" y="78830"/>
                    <a:pt x="159544" y="74067"/>
                  </a:cubicBezTo>
                  <a:cubicBezTo>
                    <a:pt x="156886" y="20893"/>
                    <a:pt x="123032" y="16123"/>
                    <a:pt x="140494" y="5011"/>
                  </a:cubicBezTo>
                  <a:close/>
                </a:path>
              </a:pathLst>
            </a:custGeom>
            <a:solidFill>
              <a:srgbClr val="FFC000">
                <a:alpha val="51000"/>
              </a:srgbClr>
            </a:solidFill>
            <a:ln w="12700">
              <a:solidFill>
                <a:srgbClr val="FFC000">
                  <a:alpha val="51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Freeform 2"/>
            <p:cNvSpPr/>
            <p:nvPr/>
          </p:nvSpPr>
          <p:spPr>
            <a:xfrm>
              <a:off x="1321371" y="3843338"/>
              <a:ext cx="214535" cy="435768"/>
            </a:xfrm>
            <a:custGeom>
              <a:avLst/>
              <a:gdLst>
                <a:gd name="connsiteX0" fmla="*/ 223 w 214535"/>
                <a:gd name="connsiteY0" fmla="*/ 2381 h 435768"/>
                <a:gd name="connsiteX1" fmla="*/ 2604 w 214535"/>
                <a:gd name="connsiteY1" fmla="*/ 38100 h 435768"/>
                <a:gd name="connsiteX2" fmla="*/ 16892 w 214535"/>
                <a:gd name="connsiteY2" fmla="*/ 42862 h 435768"/>
                <a:gd name="connsiteX3" fmla="*/ 31179 w 214535"/>
                <a:gd name="connsiteY3" fmla="*/ 47625 h 435768"/>
                <a:gd name="connsiteX4" fmla="*/ 38323 w 214535"/>
                <a:gd name="connsiteY4" fmla="*/ 52387 h 435768"/>
                <a:gd name="connsiteX5" fmla="*/ 35942 w 214535"/>
                <a:gd name="connsiteY5" fmla="*/ 61912 h 435768"/>
                <a:gd name="connsiteX6" fmla="*/ 21654 w 214535"/>
                <a:gd name="connsiteY6" fmla="*/ 52387 h 435768"/>
                <a:gd name="connsiteX7" fmla="*/ 16892 w 214535"/>
                <a:gd name="connsiteY7" fmla="*/ 45243 h 435768"/>
                <a:gd name="connsiteX8" fmla="*/ 14510 w 214535"/>
                <a:gd name="connsiteY8" fmla="*/ 52387 h 435768"/>
                <a:gd name="connsiteX9" fmla="*/ 24035 w 214535"/>
                <a:gd name="connsiteY9" fmla="*/ 85725 h 435768"/>
                <a:gd name="connsiteX10" fmla="*/ 26417 w 214535"/>
                <a:gd name="connsiteY10" fmla="*/ 92868 h 435768"/>
                <a:gd name="connsiteX11" fmla="*/ 28798 w 214535"/>
                <a:gd name="connsiteY11" fmla="*/ 126206 h 435768"/>
                <a:gd name="connsiteX12" fmla="*/ 35942 w 214535"/>
                <a:gd name="connsiteY12" fmla="*/ 128587 h 435768"/>
                <a:gd name="connsiteX13" fmla="*/ 33560 w 214535"/>
                <a:gd name="connsiteY13" fmla="*/ 150018 h 435768"/>
                <a:gd name="connsiteX14" fmla="*/ 31179 w 214535"/>
                <a:gd name="connsiteY14" fmla="*/ 157162 h 435768"/>
                <a:gd name="connsiteX15" fmla="*/ 28798 w 214535"/>
                <a:gd name="connsiteY15" fmla="*/ 164306 h 435768"/>
                <a:gd name="connsiteX16" fmla="*/ 26417 w 214535"/>
                <a:gd name="connsiteY16" fmla="*/ 254793 h 435768"/>
                <a:gd name="connsiteX17" fmla="*/ 19273 w 214535"/>
                <a:gd name="connsiteY17" fmla="*/ 250031 h 435768"/>
                <a:gd name="connsiteX18" fmla="*/ 16892 w 214535"/>
                <a:gd name="connsiteY18" fmla="*/ 242887 h 435768"/>
                <a:gd name="connsiteX19" fmla="*/ 19273 w 214535"/>
                <a:gd name="connsiteY19" fmla="*/ 188118 h 435768"/>
                <a:gd name="connsiteX20" fmla="*/ 24035 w 214535"/>
                <a:gd name="connsiteY20" fmla="*/ 195262 h 435768"/>
                <a:gd name="connsiteX21" fmla="*/ 21654 w 214535"/>
                <a:gd name="connsiteY21" fmla="*/ 207168 h 435768"/>
                <a:gd name="connsiteX22" fmla="*/ 12129 w 214535"/>
                <a:gd name="connsiteY22" fmla="*/ 240506 h 435768"/>
                <a:gd name="connsiteX23" fmla="*/ 9748 w 214535"/>
                <a:gd name="connsiteY23" fmla="*/ 247650 h 435768"/>
                <a:gd name="connsiteX24" fmla="*/ 12129 w 214535"/>
                <a:gd name="connsiteY24" fmla="*/ 280987 h 435768"/>
                <a:gd name="connsiteX25" fmla="*/ 19273 w 214535"/>
                <a:gd name="connsiteY25" fmla="*/ 285750 h 435768"/>
                <a:gd name="connsiteX26" fmla="*/ 38323 w 214535"/>
                <a:gd name="connsiteY26" fmla="*/ 290512 h 435768"/>
                <a:gd name="connsiteX27" fmla="*/ 43085 w 214535"/>
                <a:gd name="connsiteY27" fmla="*/ 321468 h 435768"/>
                <a:gd name="connsiteX28" fmla="*/ 50229 w 214535"/>
                <a:gd name="connsiteY28" fmla="*/ 335756 h 435768"/>
                <a:gd name="connsiteX29" fmla="*/ 52610 w 214535"/>
                <a:gd name="connsiteY29" fmla="*/ 342900 h 435768"/>
                <a:gd name="connsiteX30" fmla="*/ 59754 w 214535"/>
                <a:gd name="connsiteY30" fmla="*/ 400050 h 435768"/>
                <a:gd name="connsiteX31" fmla="*/ 66898 w 214535"/>
                <a:gd name="connsiteY31" fmla="*/ 404812 h 435768"/>
                <a:gd name="connsiteX32" fmla="*/ 78804 w 214535"/>
                <a:gd name="connsiteY32" fmla="*/ 423862 h 435768"/>
                <a:gd name="connsiteX33" fmla="*/ 100235 w 214535"/>
                <a:gd name="connsiteY33" fmla="*/ 426243 h 435768"/>
                <a:gd name="connsiteX34" fmla="*/ 109760 w 214535"/>
                <a:gd name="connsiteY34" fmla="*/ 435768 h 435768"/>
                <a:gd name="connsiteX35" fmla="*/ 209773 w 214535"/>
                <a:gd name="connsiteY35" fmla="*/ 433387 h 435768"/>
                <a:gd name="connsiteX36" fmla="*/ 214535 w 214535"/>
                <a:gd name="connsiteY36" fmla="*/ 404812 h 435768"/>
                <a:gd name="connsiteX37" fmla="*/ 212154 w 214535"/>
                <a:gd name="connsiteY37" fmla="*/ 376237 h 435768"/>
                <a:gd name="connsiteX38" fmla="*/ 209773 w 214535"/>
                <a:gd name="connsiteY38" fmla="*/ 369093 h 435768"/>
                <a:gd name="connsiteX39" fmla="*/ 202629 w 214535"/>
                <a:gd name="connsiteY39" fmla="*/ 361950 h 435768"/>
                <a:gd name="connsiteX40" fmla="*/ 197867 w 214535"/>
                <a:gd name="connsiteY40" fmla="*/ 354806 h 435768"/>
                <a:gd name="connsiteX41" fmla="*/ 176435 w 214535"/>
                <a:gd name="connsiteY41" fmla="*/ 335756 h 435768"/>
                <a:gd name="connsiteX42" fmla="*/ 174054 w 214535"/>
                <a:gd name="connsiteY42" fmla="*/ 316706 h 435768"/>
                <a:gd name="connsiteX43" fmla="*/ 171673 w 214535"/>
                <a:gd name="connsiteY43" fmla="*/ 307181 h 435768"/>
                <a:gd name="connsiteX44" fmla="*/ 164529 w 214535"/>
                <a:gd name="connsiteY44" fmla="*/ 290512 h 435768"/>
                <a:gd name="connsiteX45" fmla="*/ 155004 w 214535"/>
                <a:gd name="connsiteY45" fmla="*/ 276225 h 435768"/>
                <a:gd name="connsiteX46" fmla="*/ 147860 w 214535"/>
                <a:gd name="connsiteY46" fmla="*/ 271462 h 435768"/>
                <a:gd name="connsiteX47" fmla="*/ 145479 w 214535"/>
                <a:gd name="connsiteY47" fmla="*/ 264318 h 435768"/>
                <a:gd name="connsiteX48" fmla="*/ 143098 w 214535"/>
                <a:gd name="connsiteY48" fmla="*/ 254793 h 435768"/>
                <a:gd name="connsiteX49" fmla="*/ 135954 w 214535"/>
                <a:gd name="connsiteY49" fmla="*/ 247650 h 435768"/>
                <a:gd name="connsiteX50" fmla="*/ 126429 w 214535"/>
                <a:gd name="connsiteY50" fmla="*/ 233362 h 435768"/>
                <a:gd name="connsiteX51" fmla="*/ 119285 w 214535"/>
                <a:gd name="connsiteY51" fmla="*/ 159543 h 435768"/>
                <a:gd name="connsiteX52" fmla="*/ 112142 w 214535"/>
                <a:gd name="connsiteY52" fmla="*/ 145256 h 435768"/>
                <a:gd name="connsiteX53" fmla="*/ 107379 w 214535"/>
                <a:gd name="connsiteY53" fmla="*/ 130968 h 435768"/>
                <a:gd name="connsiteX54" fmla="*/ 109760 w 214535"/>
                <a:gd name="connsiteY54" fmla="*/ 40481 h 435768"/>
                <a:gd name="connsiteX55" fmla="*/ 112142 w 214535"/>
                <a:gd name="connsiteY55" fmla="*/ 33337 h 435768"/>
                <a:gd name="connsiteX56" fmla="*/ 104998 w 214535"/>
                <a:gd name="connsiteY56" fmla="*/ 2381 h 435768"/>
                <a:gd name="connsiteX57" fmla="*/ 97854 w 214535"/>
                <a:gd name="connsiteY57" fmla="*/ 0 h 435768"/>
                <a:gd name="connsiteX58" fmla="*/ 223 w 214535"/>
                <a:gd name="connsiteY58" fmla="*/ 2381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14535" h="435768">
                  <a:moveTo>
                    <a:pt x="223" y="2381"/>
                  </a:moveTo>
                  <a:cubicBezTo>
                    <a:pt x="1017" y="14287"/>
                    <a:pt x="-1939" y="27066"/>
                    <a:pt x="2604" y="38100"/>
                  </a:cubicBezTo>
                  <a:cubicBezTo>
                    <a:pt x="4515" y="42742"/>
                    <a:pt x="12129" y="41275"/>
                    <a:pt x="16892" y="42862"/>
                  </a:cubicBezTo>
                  <a:cubicBezTo>
                    <a:pt x="16896" y="42863"/>
                    <a:pt x="31176" y="47623"/>
                    <a:pt x="31179" y="47625"/>
                  </a:cubicBezTo>
                  <a:lnTo>
                    <a:pt x="38323" y="52387"/>
                  </a:lnTo>
                  <a:cubicBezTo>
                    <a:pt x="37529" y="55562"/>
                    <a:pt x="39215" y="61912"/>
                    <a:pt x="35942" y="61912"/>
                  </a:cubicBezTo>
                  <a:cubicBezTo>
                    <a:pt x="30218" y="61912"/>
                    <a:pt x="21654" y="52387"/>
                    <a:pt x="21654" y="52387"/>
                  </a:cubicBezTo>
                  <a:cubicBezTo>
                    <a:pt x="20067" y="50006"/>
                    <a:pt x="19754" y="45243"/>
                    <a:pt x="16892" y="45243"/>
                  </a:cubicBezTo>
                  <a:cubicBezTo>
                    <a:pt x="14382" y="45243"/>
                    <a:pt x="14510" y="49877"/>
                    <a:pt x="14510" y="52387"/>
                  </a:cubicBezTo>
                  <a:cubicBezTo>
                    <a:pt x="14510" y="84987"/>
                    <a:pt x="7699" y="80277"/>
                    <a:pt x="24035" y="85725"/>
                  </a:cubicBezTo>
                  <a:cubicBezTo>
                    <a:pt x="24829" y="88106"/>
                    <a:pt x="26124" y="90375"/>
                    <a:pt x="26417" y="92868"/>
                  </a:cubicBezTo>
                  <a:cubicBezTo>
                    <a:pt x="27719" y="103933"/>
                    <a:pt x="25927" y="115441"/>
                    <a:pt x="28798" y="126206"/>
                  </a:cubicBezTo>
                  <a:cubicBezTo>
                    <a:pt x="29445" y="128631"/>
                    <a:pt x="33561" y="127793"/>
                    <a:pt x="35942" y="128587"/>
                  </a:cubicBezTo>
                  <a:cubicBezTo>
                    <a:pt x="39910" y="140494"/>
                    <a:pt x="39117" y="133349"/>
                    <a:pt x="33560" y="150018"/>
                  </a:cubicBezTo>
                  <a:lnTo>
                    <a:pt x="31179" y="157162"/>
                  </a:lnTo>
                  <a:lnTo>
                    <a:pt x="28798" y="164306"/>
                  </a:lnTo>
                  <a:cubicBezTo>
                    <a:pt x="28004" y="194468"/>
                    <a:pt x="29749" y="224805"/>
                    <a:pt x="26417" y="254793"/>
                  </a:cubicBezTo>
                  <a:cubicBezTo>
                    <a:pt x="26101" y="257637"/>
                    <a:pt x="21061" y="252266"/>
                    <a:pt x="19273" y="250031"/>
                  </a:cubicBezTo>
                  <a:cubicBezTo>
                    <a:pt x="17705" y="248071"/>
                    <a:pt x="17686" y="245268"/>
                    <a:pt x="16892" y="242887"/>
                  </a:cubicBezTo>
                  <a:cubicBezTo>
                    <a:pt x="17686" y="224631"/>
                    <a:pt x="16563" y="206189"/>
                    <a:pt x="19273" y="188118"/>
                  </a:cubicBezTo>
                  <a:cubicBezTo>
                    <a:pt x="19697" y="185288"/>
                    <a:pt x="23680" y="192422"/>
                    <a:pt x="24035" y="195262"/>
                  </a:cubicBezTo>
                  <a:cubicBezTo>
                    <a:pt x="24537" y="199278"/>
                    <a:pt x="22564" y="203224"/>
                    <a:pt x="21654" y="207168"/>
                  </a:cubicBezTo>
                  <a:cubicBezTo>
                    <a:pt x="17168" y="226611"/>
                    <a:pt x="17817" y="223443"/>
                    <a:pt x="12129" y="240506"/>
                  </a:cubicBezTo>
                  <a:lnTo>
                    <a:pt x="9748" y="247650"/>
                  </a:lnTo>
                  <a:cubicBezTo>
                    <a:pt x="10542" y="258762"/>
                    <a:pt x="9427" y="270179"/>
                    <a:pt x="12129" y="280987"/>
                  </a:cubicBezTo>
                  <a:cubicBezTo>
                    <a:pt x="12823" y="283764"/>
                    <a:pt x="16713" y="284470"/>
                    <a:pt x="19273" y="285750"/>
                  </a:cubicBezTo>
                  <a:cubicBezTo>
                    <a:pt x="24153" y="288190"/>
                    <a:pt x="33797" y="289607"/>
                    <a:pt x="38323" y="290512"/>
                  </a:cubicBezTo>
                  <a:cubicBezTo>
                    <a:pt x="44055" y="307709"/>
                    <a:pt x="37821" y="287259"/>
                    <a:pt x="43085" y="321468"/>
                  </a:cubicBezTo>
                  <a:cubicBezTo>
                    <a:pt x="44415" y="330111"/>
                    <a:pt x="46306" y="327910"/>
                    <a:pt x="50229" y="335756"/>
                  </a:cubicBezTo>
                  <a:cubicBezTo>
                    <a:pt x="51351" y="338001"/>
                    <a:pt x="51816" y="340519"/>
                    <a:pt x="52610" y="342900"/>
                  </a:cubicBezTo>
                  <a:cubicBezTo>
                    <a:pt x="53083" y="352834"/>
                    <a:pt x="46087" y="386383"/>
                    <a:pt x="59754" y="400050"/>
                  </a:cubicBezTo>
                  <a:cubicBezTo>
                    <a:pt x="61778" y="402074"/>
                    <a:pt x="64517" y="403225"/>
                    <a:pt x="66898" y="404812"/>
                  </a:cubicBezTo>
                  <a:cubicBezTo>
                    <a:pt x="69557" y="412790"/>
                    <a:pt x="69198" y="421461"/>
                    <a:pt x="78804" y="423862"/>
                  </a:cubicBezTo>
                  <a:cubicBezTo>
                    <a:pt x="85777" y="425605"/>
                    <a:pt x="93091" y="425449"/>
                    <a:pt x="100235" y="426243"/>
                  </a:cubicBezTo>
                  <a:cubicBezTo>
                    <a:pt x="102352" y="432593"/>
                    <a:pt x="101294" y="435768"/>
                    <a:pt x="109760" y="435768"/>
                  </a:cubicBezTo>
                  <a:cubicBezTo>
                    <a:pt x="143107" y="435768"/>
                    <a:pt x="176435" y="434181"/>
                    <a:pt x="209773" y="433387"/>
                  </a:cubicBezTo>
                  <a:cubicBezTo>
                    <a:pt x="212281" y="423355"/>
                    <a:pt x="214535" y="415961"/>
                    <a:pt x="214535" y="404812"/>
                  </a:cubicBezTo>
                  <a:cubicBezTo>
                    <a:pt x="214535" y="395254"/>
                    <a:pt x="213417" y="385711"/>
                    <a:pt x="212154" y="376237"/>
                  </a:cubicBezTo>
                  <a:cubicBezTo>
                    <a:pt x="211822" y="373749"/>
                    <a:pt x="211165" y="371182"/>
                    <a:pt x="209773" y="369093"/>
                  </a:cubicBezTo>
                  <a:cubicBezTo>
                    <a:pt x="207905" y="366291"/>
                    <a:pt x="204785" y="364537"/>
                    <a:pt x="202629" y="361950"/>
                  </a:cubicBezTo>
                  <a:cubicBezTo>
                    <a:pt x="200797" y="359751"/>
                    <a:pt x="199768" y="356945"/>
                    <a:pt x="197867" y="354806"/>
                  </a:cubicBezTo>
                  <a:cubicBezTo>
                    <a:pt x="186004" y="341460"/>
                    <a:pt x="187293" y="342994"/>
                    <a:pt x="176435" y="335756"/>
                  </a:cubicBezTo>
                  <a:cubicBezTo>
                    <a:pt x="175641" y="329406"/>
                    <a:pt x="175106" y="323018"/>
                    <a:pt x="174054" y="316706"/>
                  </a:cubicBezTo>
                  <a:cubicBezTo>
                    <a:pt x="173516" y="313478"/>
                    <a:pt x="172572" y="310328"/>
                    <a:pt x="171673" y="307181"/>
                  </a:cubicBezTo>
                  <a:cubicBezTo>
                    <a:pt x="169881" y="300908"/>
                    <a:pt x="167994" y="296287"/>
                    <a:pt x="164529" y="290512"/>
                  </a:cubicBezTo>
                  <a:cubicBezTo>
                    <a:pt x="161584" y="285604"/>
                    <a:pt x="159766" y="279400"/>
                    <a:pt x="155004" y="276225"/>
                  </a:cubicBezTo>
                  <a:lnTo>
                    <a:pt x="147860" y="271462"/>
                  </a:lnTo>
                  <a:cubicBezTo>
                    <a:pt x="147066" y="269081"/>
                    <a:pt x="146169" y="266732"/>
                    <a:pt x="145479" y="264318"/>
                  </a:cubicBezTo>
                  <a:cubicBezTo>
                    <a:pt x="144580" y="261171"/>
                    <a:pt x="144722" y="257634"/>
                    <a:pt x="143098" y="254793"/>
                  </a:cubicBezTo>
                  <a:cubicBezTo>
                    <a:pt x="141427" y="251869"/>
                    <a:pt x="138021" y="250308"/>
                    <a:pt x="135954" y="247650"/>
                  </a:cubicBezTo>
                  <a:cubicBezTo>
                    <a:pt x="132440" y="243132"/>
                    <a:pt x="126429" y="233362"/>
                    <a:pt x="126429" y="233362"/>
                  </a:cubicBezTo>
                  <a:cubicBezTo>
                    <a:pt x="114735" y="198276"/>
                    <a:pt x="124449" y="231836"/>
                    <a:pt x="119285" y="159543"/>
                  </a:cubicBezTo>
                  <a:cubicBezTo>
                    <a:pt x="118731" y="151785"/>
                    <a:pt x="115181" y="152094"/>
                    <a:pt x="112142" y="145256"/>
                  </a:cubicBezTo>
                  <a:cubicBezTo>
                    <a:pt x="110103" y="140668"/>
                    <a:pt x="107379" y="130968"/>
                    <a:pt x="107379" y="130968"/>
                  </a:cubicBezTo>
                  <a:cubicBezTo>
                    <a:pt x="108173" y="100806"/>
                    <a:pt x="108290" y="70618"/>
                    <a:pt x="109760" y="40481"/>
                  </a:cubicBezTo>
                  <a:cubicBezTo>
                    <a:pt x="109882" y="37974"/>
                    <a:pt x="112142" y="35847"/>
                    <a:pt x="112142" y="33337"/>
                  </a:cubicBezTo>
                  <a:cubicBezTo>
                    <a:pt x="112142" y="26740"/>
                    <a:pt x="113228" y="8965"/>
                    <a:pt x="104998" y="2381"/>
                  </a:cubicBezTo>
                  <a:cubicBezTo>
                    <a:pt x="103038" y="813"/>
                    <a:pt x="100235" y="794"/>
                    <a:pt x="97854" y="0"/>
                  </a:cubicBezTo>
                  <a:lnTo>
                    <a:pt x="223" y="2381"/>
                  </a:ln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solidFill>
                <a:srgbClr val="FFC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366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  <a:noFill/>
        </p:spPr>
        <p:txBody>
          <a:bodyPr/>
          <a:lstStyle/>
          <a:p>
            <a:pPr algn="ctr" eaLnBrk="1" hangingPunct="1"/>
            <a:r>
              <a:rPr lang="en-US" sz="3800" b="1" dirty="0">
                <a:solidFill>
                  <a:srgbClr val="063B64"/>
                </a:solidFill>
                <a:cs typeface="Arial" pitchFamily="34" charset="0"/>
              </a:rPr>
              <a:t>Blood Levels of Omega-3s and Health</a:t>
            </a:r>
          </a:p>
        </p:txBody>
      </p:sp>
      <p:grpSp>
        <p:nvGrpSpPr>
          <p:cNvPr id="5" name="Group 19"/>
          <p:cNvGrpSpPr/>
          <p:nvPr/>
        </p:nvGrpSpPr>
        <p:grpSpPr>
          <a:xfrm>
            <a:off x="1447800" y="1158765"/>
            <a:ext cx="7696200" cy="4180227"/>
            <a:chOff x="1219200" y="1001374"/>
            <a:chExt cx="7696200" cy="4180226"/>
          </a:xfrm>
        </p:grpSpPr>
        <p:pic>
          <p:nvPicPr>
            <p:cNvPr id="113669" name="Picture 4" descr="men"/>
            <p:cNvPicPr>
              <a:picLocks noChangeAspect="1" noChangeArrowheads="1"/>
            </p:cNvPicPr>
            <p:nvPr/>
          </p:nvPicPr>
          <p:blipFill>
            <a:blip r:embed="rId3" cstate="print"/>
            <a:srcRect r="6565"/>
            <a:stretch>
              <a:fillRect/>
            </a:stretch>
          </p:blipFill>
          <p:spPr bwMode="auto">
            <a:xfrm>
              <a:off x="1323848" y="1143000"/>
              <a:ext cx="7591552" cy="403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1219200" y="1001374"/>
              <a:ext cx="7315200" cy="6750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650936" y="4516169"/>
            <a:ext cx="1168464" cy="8848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90033"/>
                </a:solidFill>
                <a:latin typeface="+mj-lt"/>
              </a:rPr>
              <a:t>20%</a:t>
            </a:r>
          </a:p>
          <a:p>
            <a:pPr algn="ctr"/>
            <a:r>
              <a:rPr lang="en-US" sz="1050" b="1" dirty="0">
                <a:solidFill>
                  <a:srgbClr val="0066CC"/>
                </a:solidFill>
              </a:rPr>
              <a:t>TAKE URGENT REMEDIAL ACTION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43200" y="4516169"/>
            <a:ext cx="1168464" cy="8848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90033"/>
                </a:solidFill>
                <a:latin typeface="+mj-lt"/>
              </a:rPr>
              <a:t>30%</a:t>
            </a:r>
          </a:p>
          <a:p>
            <a:pPr algn="ctr"/>
            <a:r>
              <a:rPr lang="en-US" sz="1050" b="1" dirty="0">
                <a:solidFill>
                  <a:srgbClr val="0066CC"/>
                </a:solidFill>
              </a:rPr>
              <a:t>TAKE </a:t>
            </a:r>
          </a:p>
          <a:p>
            <a:pPr algn="ctr"/>
            <a:r>
              <a:rPr lang="en-US" sz="1050" b="1" dirty="0">
                <a:solidFill>
                  <a:srgbClr val="0066CC"/>
                </a:solidFill>
              </a:rPr>
              <a:t>REMEDIAL ACTION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60736" y="4516169"/>
            <a:ext cx="1168464" cy="8848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90033"/>
                </a:solidFill>
                <a:latin typeface="+mj-lt"/>
              </a:rPr>
              <a:t>40%</a:t>
            </a:r>
            <a:r>
              <a:rPr lang="en-US" sz="1050" b="1" dirty="0">
                <a:solidFill>
                  <a:srgbClr val="0066CC"/>
                </a:solidFill>
              </a:rPr>
              <a:t> </a:t>
            </a:r>
          </a:p>
          <a:p>
            <a:pPr algn="ctr"/>
            <a:r>
              <a:rPr lang="en-US" sz="1050" b="1" dirty="0">
                <a:solidFill>
                  <a:srgbClr val="0066CC"/>
                </a:solidFill>
              </a:rPr>
              <a:t>REMEDIAL ACTION</a:t>
            </a:r>
          </a:p>
          <a:p>
            <a:pPr algn="ctr"/>
            <a:r>
              <a:rPr lang="en-US" sz="1050" b="1" dirty="0">
                <a:solidFill>
                  <a:srgbClr val="0066CC"/>
                </a:solidFill>
              </a:rPr>
              <a:t>BENIFICIAL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53000" y="4562827"/>
            <a:ext cx="1168464" cy="8848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90033"/>
                </a:solidFill>
                <a:latin typeface="+mj-lt"/>
              </a:rPr>
              <a:t>50%</a:t>
            </a:r>
            <a:r>
              <a:rPr lang="en-US" sz="1050" b="1" dirty="0">
                <a:solidFill>
                  <a:srgbClr val="0066CC"/>
                </a:solidFill>
              </a:rPr>
              <a:t> </a:t>
            </a:r>
          </a:p>
          <a:p>
            <a:pPr algn="ctr"/>
            <a:r>
              <a:rPr lang="en-US" sz="1050" b="1" dirty="0">
                <a:solidFill>
                  <a:srgbClr val="0066CC"/>
                </a:solidFill>
              </a:rPr>
              <a:t>HEALTHY</a:t>
            </a:r>
          </a:p>
          <a:p>
            <a:pPr algn="ctr"/>
            <a:r>
              <a:rPr lang="en-US" sz="1050" b="1" dirty="0">
                <a:solidFill>
                  <a:srgbClr val="0066CC"/>
                </a:solidFill>
              </a:rPr>
              <a:t>OMEGA-3 LEVEL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6736" y="4562827"/>
            <a:ext cx="1168464" cy="8848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90033"/>
                </a:solidFill>
                <a:latin typeface="+mj-lt"/>
              </a:rPr>
              <a:t>60%</a:t>
            </a:r>
            <a:r>
              <a:rPr lang="en-US" sz="1050" b="1" dirty="0">
                <a:solidFill>
                  <a:srgbClr val="0066CC"/>
                </a:solidFill>
              </a:rPr>
              <a:t> </a:t>
            </a:r>
          </a:p>
          <a:p>
            <a:pPr algn="ctr"/>
            <a:r>
              <a:rPr lang="en-US" sz="1050" b="1" dirty="0">
                <a:solidFill>
                  <a:srgbClr val="0066CC"/>
                </a:solidFill>
              </a:rPr>
              <a:t>ADJUST FOR OPTIMAL HEALTH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39000" y="4562831"/>
            <a:ext cx="1168464" cy="7232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90033"/>
                </a:solidFill>
                <a:latin typeface="+mj-lt"/>
              </a:rPr>
              <a:t>70%</a:t>
            </a:r>
            <a:r>
              <a:rPr lang="en-US" sz="1050" b="1" dirty="0">
                <a:solidFill>
                  <a:srgbClr val="0066CC"/>
                </a:solidFill>
              </a:rPr>
              <a:t> </a:t>
            </a:r>
          </a:p>
          <a:p>
            <a:pPr algn="ctr"/>
            <a:r>
              <a:rPr lang="en-US" sz="1050" b="1" dirty="0">
                <a:solidFill>
                  <a:srgbClr val="0066CC"/>
                </a:solidFill>
              </a:rPr>
              <a:t> OPTIMAL HEALTH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27136" y="4562827"/>
            <a:ext cx="1168464" cy="8848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90033"/>
                </a:solidFill>
                <a:latin typeface="+mj-lt"/>
              </a:rPr>
              <a:t>20%</a:t>
            </a:r>
          </a:p>
          <a:p>
            <a:pPr algn="ctr"/>
            <a:r>
              <a:rPr lang="en-US" sz="1050" b="1" dirty="0">
                <a:solidFill>
                  <a:srgbClr val="0066CC"/>
                </a:solidFill>
              </a:rPr>
              <a:t>TAKE URGENT REMEDIAL ACTION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19400" y="4562827"/>
            <a:ext cx="1168464" cy="8848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90033"/>
                </a:solidFill>
                <a:latin typeface="+mj-lt"/>
              </a:rPr>
              <a:t>30%</a:t>
            </a:r>
          </a:p>
          <a:p>
            <a:pPr algn="ctr"/>
            <a:r>
              <a:rPr lang="en-US" sz="1050" b="1" dirty="0">
                <a:solidFill>
                  <a:srgbClr val="0066CC"/>
                </a:solidFill>
              </a:rPr>
              <a:t>TAKE </a:t>
            </a:r>
          </a:p>
          <a:p>
            <a:pPr algn="ctr"/>
            <a:r>
              <a:rPr lang="en-US" sz="1050" b="1" dirty="0">
                <a:solidFill>
                  <a:srgbClr val="0066CC"/>
                </a:solidFill>
              </a:rPr>
              <a:t>REMEDIAL ACTION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36936" y="4562827"/>
            <a:ext cx="1168464" cy="8848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90033"/>
                </a:solidFill>
                <a:latin typeface="+mj-lt"/>
              </a:rPr>
              <a:t>40%</a:t>
            </a:r>
            <a:r>
              <a:rPr lang="en-US" sz="1050" b="1" dirty="0">
                <a:solidFill>
                  <a:srgbClr val="0066CC"/>
                </a:solidFill>
              </a:rPr>
              <a:t> </a:t>
            </a:r>
          </a:p>
          <a:p>
            <a:pPr algn="ctr"/>
            <a:r>
              <a:rPr lang="en-US" sz="1050" b="1" dirty="0">
                <a:solidFill>
                  <a:srgbClr val="0066CC"/>
                </a:solidFill>
              </a:rPr>
              <a:t>REMEDIAL ACTION</a:t>
            </a:r>
          </a:p>
          <a:p>
            <a:pPr algn="ctr"/>
            <a:r>
              <a:rPr lang="en-US" sz="1050" b="1" dirty="0">
                <a:solidFill>
                  <a:srgbClr val="0066CC"/>
                </a:solidFill>
              </a:rPr>
              <a:t>BENEFICIAL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29200" y="4562827"/>
            <a:ext cx="1168464" cy="8848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90033"/>
                </a:solidFill>
                <a:latin typeface="+mj-lt"/>
              </a:rPr>
              <a:t>50%</a:t>
            </a:r>
            <a:r>
              <a:rPr lang="en-US" sz="1050" b="1" dirty="0">
                <a:solidFill>
                  <a:srgbClr val="0066CC"/>
                </a:solidFill>
              </a:rPr>
              <a:t> </a:t>
            </a:r>
          </a:p>
          <a:p>
            <a:pPr algn="ctr"/>
            <a:r>
              <a:rPr lang="en-US" sz="1050" b="1" dirty="0">
                <a:solidFill>
                  <a:srgbClr val="0066CC"/>
                </a:solidFill>
              </a:rPr>
              <a:t>HEALTHY</a:t>
            </a:r>
          </a:p>
          <a:p>
            <a:pPr algn="ctr"/>
            <a:r>
              <a:rPr lang="en-US" sz="1050" b="1" dirty="0">
                <a:solidFill>
                  <a:srgbClr val="0066CC"/>
                </a:solidFill>
              </a:rPr>
              <a:t>OMEGA-3 LEVEL</a:t>
            </a:r>
          </a:p>
        </p:txBody>
      </p:sp>
      <p:sp>
        <p:nvSpPr>
          <p:cNvPr id="21" name="Oval 20"/>
          <p:cNvSpPr/>
          <p:nvPr/>
        </p:nvSpPr>
        <p:spPr>
          <a:xfrm>
            <a:off x="5109102" y="4562827"/>
            <a:ext cx="986898" cy="914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 l="7838" t="26666" r="49429" b="31454"/>
          <a:stretch>
            <a:fillRect/>
          </a:stretch>
        </p:blipFill>
        <p:spPr bwMode="auto">
          <a:xfrm>
            <a:off x="0" y="1089029"/>
            <a:ext cx="9144000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2"/>
          <p:cNvSpPr>
            <a:spLocks noChangeArrowheads="1"/>
          </p:cNvSpPr>
          <p:nvPr/>
        </p:nvSpPr>
        <p:spPr bwMode="auto">
          <a:xfrm>
            <a:off x="0" y="3505200"/>
            <a:ext cx="9144000" cy="304800"/>
          </a:xfrm>
          <a:prstGeom prst="rect">
            <a:avLst/>
          </a:prstGeom>
          <a:solidFill>
            <a:srgbClr val="FFFF00">
              <a:alpha val="25098"/>
            </a:srgb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 b="1">
              <a:solidFill>
                <a:srgbClr val="000000"/>
              </a:solidFill>
              <a:latin typeface="Times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buClr>
                <a:srgbClr val="FAFD00"/>
              </a:buClr>
              <a:buSzPct val="100000"/>
              <a:defRPr/>
            </a:pPr>
            <a:r>
              <a:rPr lang="en-US" sz="3200" b="1" kern="0" dirty="0">
                <a:solidFill>
                  <a:srgbClr val="063B64"/>
                </a:solidFill>
                <a:latin typeface="Optima"/>
                <a:cs typeface="Optima"/>
              </a:rPr>
              <a:t>Increased Risk of Suicide Death Among </a:t>
            </a:r>
          </a:p>
          <a:p>
            <a:pPr algn="ctr" eaLnBrk="0" hangingPunct="0">
              <a:lnSpc>
                <a:spcPct val="110000"/>
              </a:lnSpc>
              <a:spcBef>
                <a:spcPct val="20000"/>
              </a:spcBef>
              <a:buClr>
                <a:srgbClr val="FAFD00"/>
              </a:buClr>
              <a:buSzPct val="100000"/>
              <a:defRPr/>
            </a:pPr>
            <a:r>
              <a:rPr lang="en-US" sz="3200" b="1" kern="0" dirty="0">
                <a:solidFill>
                  <a:srgbClr val="063B64"/>
                </a:solidFill>
                <a:latin typeface="Optima"/>
                <a:cs typeface="Optima"/>
              </a:rPr>
              <a:t>Active Duty US Military with DHA Deficiency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4267203"/>
            <a:ext cx="9144000" cy="2566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7013" indent="-227013">
              <a:lnSpc>
                <a:spcPts val="2800"/>
              </a:lnSpc>
              <a:spcBef>
                <a:spcPct val="200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Optima" charset="0"/>
              </a:rPr>
              <a:t>We looked for logical cutoff that is easily measure with drop of blood</a:t>
            </a:r>
          </a:p>
          <a:p>
            <a:pPr marL="227013" indent="-227013">
              <a:lnSpc>
                <a:spcPts val="2800"/>
              </a:lnSpc>
              <a:spcBef>
                <a:spcPct val="200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Optima" charset="0"/>
              </a:rPr>
              <a:t>In 95% of the 1,600 samples, DHA levels were below 2.0%</a:t>
            </a:r>
          </a:p>
          <a:p>
            <a:pPr marL="227013" indent="-227013">
              <a:lnSpc>
                <a:spcPts val="2800"/>
              </a:lnSpc>
              <a:spcBef>
                <a:spcPct val="200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Optima" charset="0"/>
              </a:rPr>
              <a:t>Those subjects represent a </a:t>
            </a:r>
            <a:r>
              <a:rPr lang="en-US" sz="2800" b="1" i="1" u="sng" dirty="0">
                <a:solidFill>
                  <a:srgbClr val="FF0000"/>
                </a:solidFill>
                <a:latin typeface="Optima" charset="0"/>
              </a:rPr>
              <a:t>62% increased risk of suicide</a:t>
            </a:r>
            <a:endParaRPr lang="en-US" sz="2000" b="1" i="1" u="sng" dirty="0">
              <a:solidFill>
                <a:srgbClr val="FF0000"/>
              </a:solidFill>
              <a:latin typeface="Optima" charset="0"/>
            </a:endParaRPr>
          </a:p>
          <a:p>
            <a:pPr marL="227013" indent="-227013">
              <a:lnSpc>
                <a:spcPts val="2800"/>
              </a:lnSpc>
              <a:spcBef>
                <a:spcPct val="200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Optima" charset="0"/>
              </a:rPr>
              <a:t>Similar DHA levels found in BCT in study by Johnston et al in Iraq</a:t>
            </a:r>
          </a:p>
          <a:p>
            <a:pPr marL="227013" indent="-227013">
              <a:lnSpc>
                <a:spcPts val="2800"/>
              </a:lnSpc>
              <a:spcBef>
                <a:spcPct val="200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Optima" charset="0"/>
              </a:rPr>
              <a:t>DHA levels can be easily increased for PENNIES a day</a:t>
            </a:r>
            <a:endParaRPr lang="en-US" b="1" dirty="0">
              <a:solidFill>
                <a:srgbClr val="000000"/>
              </a:solidFill>
              <a:latin typeface="Optima" charset="0"/>
            </a:endParaRPr>
          </a:p>
          <a:p>
            <a:pPr marL="227013" indent="-227013">
              <a:lnSpc>
                <a:spcPts val="2800"/>
              </a:lnSpc>
              <a:spcBef>
                <a:spcPct val="20000"/>
              </a:spcBef>
              <a:buClr>
                <a:srgbClr val="FAFD00"/>
              </a:buClr>
              <a:buSzPct val="100000"/>
            </a:pPr>
            <a:r>
              <a:rPr lang="en-US" sz="1600" b="1" dirty="0">
                <a:solidFill>
                  <a:srgbClr val="000000"/>
                </a:solidFill>
                <a:latin typeface="Optima" charset="0"/>
              </a:rPr>
              <a:t>			</a:t>
            </a:r>
            <a:r>
              <a:rPr lang="en-US" sz="1600" b="1" dirty="0">
                <a:solidFill>
                  <a:srgbClr val="0000FF"/>
                </a:solidFill>
                <a:latin typeface="Optima" charset="0"/>
              </a:rPr>
              <a:t>Lewis MD, </a:t>
            </a:r>
            <a:r>
              <a:rPr lang="en-US" sz="1600" b="1" dirty="0" err="1">
                <a:solidFill>
                  <a:srgbClr val="0000FF"/>
                </a:solidFill>
                <a:latin typeface="Optima" charset="0"/>
              </a:rPr>
              <a:t>Hibbeln</a:t>
            </a:r>
            <a:r>
              <a:rPr lang="en-US" sz="1600" b="1" dirty="0">
                <a:solidFill>
                  <a:srgbClr val="0000FF"/>
                </a:solidFill>
                <a:latin typeface="Optima" charset="0"/>
              </a:rPr>
              <a:t> JR, </a:t>
            </a:r>
            <a:r>
              <a:rPr lang="en-US" sz="1600" b="1" i="1" dirty="0">
                <a:solidFill>
                  <a:srgbClr val="0000FF"/>
                </a:solidFill>
                <a:latin typeface="Optima" charset="0"/>
              </a:rPr>
              <a:t>et al. J </a:t>
            </a:r>
            <a:r>
              <a:rPr lang="en-US" sz="1600" b="1" i="1" dirty="0" err="1">
                <a:solidFill>
                  <a:srgbClr val="0000FF"/>
                </a:solidFill>
                <a:latin typeface="Optima" charset="0"/>
              </a:rPr>
              <a:t>Clin</a:t>
            </a:r>
            <a:r>
              <a:rPr lang="en-US" sz="1600" b="1" i="1" dirty="0">
                <a:solidFill>
                  <a:srgbClr val="0000FF"/>
                </a:solidFill>
                <a:latin typeface="Optima" charset="0"/>
              </a:rPr>
              <a:t> Psychiatry </a:t>
            </a:r>
            <a:r>
              <a:rPr lang="en-US" sz="1600" b="1" dirty="0">
                <a:solidFill>
                  <a:srgbClr val="0000FF"/>
                </a:solidFill>
                <a:latin typeface="Optima" charset="0"/>
              </a:rPr>
              <a:t>(August 2011) </a:t>
            </a:r>
          </a:p>
        </p:txBody>
      </p:sp>
      <p:pic>
        <p:nvPicPr>
          <p:cNvPr id="7" name="Picture 2" descr="E:\My Documents\Brain Health Foundation\Images\BHERI - Blue Hea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391" y="6145596"/>
            <a:ext cx="595215" cy="57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2211" t="5208" r="31479" b="20833"/>
          <a:stretch>
            <a:fillRect/>
          </a:stretch>
        </p:blipFill>
        <p:spPr bwMode="auto">
          <a:xfrm>
            <a:off x="1661410" y="76201"/>
            <a:ext cx="5791200" cy="6631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219200"/>
          </a:xfrm>
        </p:spPr>
        <p:txBody>
          <a:bodyPr/>
          <a:lstStyle/>
          <a:p>
            <a:pPr algn="ctr">
              <a:lnSpc>
                <a:spcPts val="4000"/>
              </a:lnSpc>
            </a:pPr>
            <a:r>
              <a:rPr lang="en-US" b="1" dirty="0">
                <a:solidFill>
                  <a:srgbClr val="063B64"/>
                </a:solidFill>
                <a:ea typeface="ＭＳ Ｐゴシック" pitchFamily="34" charset="-128"/>
              </a:rPr>
              <a:t>Why are low n-3 levels a concern in TBI?</a:t>
            </a:r>
          </a:p>
        </p:txBody>
      </p:sp>
      <p:pic>
        <p:nvPicPr>
          <p:cNvPr id="87042" name="Picture 2" descr="http://ars.els-cdn.com/content/image/1-s2.0-S0014482710001011-gr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106424"/>
            <a:ext cx="6665464" cy="498957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 bwMode="auto">
          <a:xfrm>
            <a:off x="3276600" y="5105400"/>
            <a:ext cx="1295400" cy="6858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74889"/>
              </a:solidFill>
              <a:effectLst/>
              <a:latin typeface="Arial" pitchFamily="-65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962400" y="4419600"/>
            <a:ext cx="152400" cy="6858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74889"/>
              </a:solidFill>
              <a:effectLst/>
              <a:latin typeface="Arial" pitchFamily="-65" charset="0"/>
            </a:endParaRPr>
          </a:p>
        </p:txBody>
      </p:sp>
      <p:sp>
        <p:nvSpPr>
          <p:cNvPr id="9" name="Explosion 2 8"/>
          <p:cNvSpPr/>
          <p:nvPr/>
        </p:nvSpPr>
        <p:spPr bwMode="auto">
          <a:xfrm rot="13206712">
            <a:off x="355322" y="2121268"/>
            <a:ext cx="4224205" cy="4996987"/>
          </a:xfrm>
          <a:prstGeom prst="irregularSeal2">
            <a:avLst/>
          </a:prstGeom>
          <a:noFill/>
          <a:ln w="1016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74889"/>
              </a:solidFill>
              <a:effectLst/>
              <a:latin typeface="Arial" pitchFamily="-65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572000" y="1066800"/>
            <a:ext cx="4572000" cy="5029200"/>
          </a:xfrm>
          <a:prstGeom prst="rect">
            <a:avLst/>
          </a:prstGeom>
          <a:solidFill>
            <a:srgbClr val="0000FF">
              <a:alpha val="20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74889"/>
              </a:solidFill>
              <a:effectLst/>
              <a:latin typeface="Arial" pitchFamily="-65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Template0711">
  <a:themeElements>
    <a:clrScheme name="">
      <a:dk1>
        <a:srgbClr val="000000"/>
      </a:dk1>
      <a:lt1>
        <a:srgbClr val="FFFFFF"/>
      </a:lt1>
      <a:dk2>
        <a:srgbClr val="ECDB5E"/>
      </a:dk2>
      <a:lt2>
        <a:srgbClr val="919191"/>
      </a:lt2>
      <a:accent1>
        <a:srgbClr val="B0C496"/>
      </a:accent1>
      <a:accent2>
        <a:srgbClr val="DECDAA"/>
      </a:accent2>
      <a:accent3>
        <a:srgbClr val="FFFFFF"/>
      </a:accent3>
      <a:accent4>
        <a:srgbClr val="000000"/>
      </a:accent4>
      <a:accent5>
        <a:srgbClr val="D4DEC9"/>
      </a:accent5>
      <a:accent6>
        <a:srgbClr val="C9BA9A"/>
      </a:accent6>
      <a:hlink>
        <a:srgbClr val="90AEDA"/>
      </a:hlink>
      <a:folHlink>
        <a:srgbClr val="CECECE"/>
      </a:folHlink>
    </a:clrScheme>
    <a:fontScheme name="SilentDVD09">
      <a:majorFont>
        <a:latin typeface="Opti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074889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074889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SilentDVD0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entDVD09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Template0711">
  <a:themeElements>
    <a:clrScheme name="">
      <a:dk1>
        <a:srgbClr val="000000"/>
      </a:dk1>
      <a:lt1>
        <a:srgbClr val="FFFFFF"/>
      </a:lt1>
      <a:dk2>
        <a:srgbClr val="ECDB5E"/>
      </a:dk2>
      <a:lt2>
        <a:srgbClr val="919191"/>
      </a:lt2>
      <a:accent1>
        <a:srgbClr val="B0C496"/>
      </a:accent1>
      <a:accent2>
        <a:srgbClr val="DECDAA"/>
      </a:accent2>
      <a:accent3>
        <a:srgbClr val="FFFFFF"/>
      </a:accent3>
      <a:accent4>
        <a:srgbClr val="000000"/>
      </a:accent4>
      <a:accent5>
        <a:srgbClr val="D4DEC9"/>
      </a:accent5>
      <a:accent6>
        <a:srgbClr val="C9BA9A"/>
      </a:accent6>
      <a:hlink>
        <a:srgbClr val="90AEDA"/>
      </a:hlink>
      <a:folHlink>
        <a:srgbClr val="CECECE"/>
      </a:folHlink>
    </a:clrScheme>
    <a:fontScheme name="SilentDVD09">
      <a:majorFont>
        <a:latin typeface="Opti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074889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074889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SilentDVD0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entDVD09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Template0711">
  <a:themeElements>
    <a:clrScheme name="">
      <a:dk1>
        <a:srgbClr val="000000"/>
      </a:dk1>
      <a:lt1>
        <a:srgbClr val="FFFFFF"/>
      </a:lt1>
      <a:dk2>
        <a:srgbClr val="ECDB5E"/>
      </a:dk2>
      <a:lt2>
        <a:srgbClr val="919191"/>
      </a:lt2>
      <a:accent1>
        <a:srgbClr val="B0C496"/>
      </a:accent1>
      <a:accent2>
        <a:srgbClr val="DECDAA"/>
      </a:accent2>
      <a:accent3>
        <a:srgbClr val="FFFFFF"/>
      </a:accent3>
      <a:accent4>
        <a:srgbClr val="000000"/>
      </a:accent4>
      <a:accent5>
        <a:srgbClr val="D4DEC9"/>
      </a:accent5>
      <a:accent6>
        <a:srgbClr val="C9BA9A"/>
      </a:accent6>
      <a:hlink>
        <a:srgbClr val="90AEDA"/>
      </a:hlink>
      <a:folHlink>
        <a:srgbClr val="CECECE"/>
      </a:folHlink>
    </a:clrScheme>
    <a:fontScheme name="SilentDVD09">
      <a:majorFont>
        <a:latin typeface="Opti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074889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074889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SilentDVD0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entDVD09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Template0711">
  <a:themeElements>
    <a:clrScheme name="">
      <a:dk1>
        <a:srgbClr val="000000"/>
      </a:dk1>
      <a:lt1>
        <a:srgbClr val="FFFFFF"/>
      </a:lt1>
      <a:dk2>
        <a:srgbClr val="ECDB5E"/>
      </a:dk2>
      <a:lt2>
        <a:srgbClr val="919191"/>
      </a:lt2>
      <a:accent1>
        <a:srgbClr val="B0C496"/>
      </a:accent1>
      <a:accent2>
        <a:srgbClr val="DECDAA"/>
      </a:accent2>
      <a:accent3>
        <a:srgbClr val="FFFFFF"/>
      </a:accent3>
      <a:accent4>
        <a:srgbClr val="000000"/>
      </a:accent4>
      <a:accent5>
        <a:srgbClr val="D4DEC9"/>
      </a:accent5>
      <a:accent6>
        <a:srgbClr val="C9BA9A"/>
      </a:accent6>
      <a:hlink>
        <a:srgbClr val="90AEDA"/>
      </a:hlink>
      <a:folHlink>
        <a:srgbClr val="CECECE"/>
      </a:folHlink>
    </a:clrScheme>
    <a:fontScheme name="SilentDVD09">
      <a:majorFont>
        <a:latin typeface="Opti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074889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074889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SilentDVD0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entDVD09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plate0711">
  <a:themeElements>
    <a:clrScheme name="">
      <a:dk1>
        <a:srgbClr val="000000"/>
      </a:dk1>
      <a:lt1>
        <a:srgbClr val="FFFFFF"/>
      </a:lt1>
      <a:dk2>
        <a:srgbClr val="ECDB5E"/>
      </a:dk2>
      <a:lt2>
        <a:srgbClr val="919191"/>
      </a:lt2>
      <a:accent1>
        <a:srgbClr val="B0C496"/>
      </a:accent1>
      <a:accent2>
        <a:srgbClr val="DECDAA"/>
      </a:accent2>
      <a:accent3>
        <a:srgbClr val="FFFFFF"/>
      </a:accent3>
      <a:accent4>
        <a:srgbClr val="000000"/>
      </a:accent4>
      <a:accent5>
        <a:srgbClr val="D4DEC9"/>
      </a:accent5>
      <a:accent6>
        <a:srgbClr val="C9BA9A"/>
      </a:accent6>
      <a:hlink>
        <a:srgbClr val="90AEDA"/>
      </a:hlink>
      <a:folHlink>
        <a:srgbClr val="CECECE"/>
      </a:folHlink>
    </a:clrScheme>
    <a:fontScheme name="SilentDVD09">
      <a:majorFont>
        <a:latin typeface="Opti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074889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074889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SilentDVD0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entDVD09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Template0711">
  <a:themeElements>
    <a:clrScheme name="">
      <a:dk1>
        <a:srgbClr val="000000"/>
      </a:dk1>
      <a:lt1>
        <a:srgbClr val="FFFFFF"/>
      </a:lt1>
      <a:dk2>
        <a:srgbClr val="ECDB5E"/>
      </a:dk2>
      <a:lt2>
        <a:srgbClr val="919191"/>
      </a:lt2>
      <a:accent1>
        <a:srgbClr val="B0C496"/>
      </a:accent1>
      <a:accent2>
        <a:srgbClr val="DECDAA"/>
      </a:accent2>
      <a:accent3>
        <a:srgbClr val="FFFFFF"/>
      </a:accent3>
      <a:accent4>
        <a:srgbClr val="000000"/>
      </a:accent4>
      <a:accent5>
        <a:srgbClr val="D4DEC9"/>
      </a:accent5>
      <a:accent6>
        <a:srgbClr val="C9BA9A"/>
      </a:accent6>
      <a:hlink>
        <a:srgbClr val="90AEDA"/>
      </a:hlink>
      <a:folHlink>
        <a:srgbClr val="CECECE"/>
      </a:folHlink>
    </a:clrScheme>
    <a:fontScheme name="SilentDVD09">
      <a:majorFont>
        <a:latin typeface="Opti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074889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074889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SilentDVD0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entDVD09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Template0711">
  <a:themeElements>
    <a:clrScheme name="">
      <a:dk1>
        <a:srgbClr val="000000"/>
      </a:dk1>
      <a:lt1>
        <a:srgbClr val="FFFFFF"/>
      </a:lt1>
      <a:dk2>
        <a:srgbClr val="ECDB5E"/>
      </a:dk2>
      <a:lt2>
        <a:srgbClr val="919191"/>
      </a:lt2>
      <a:accent1>
        <a:srgbClr val="B0C496"/>
      </a:accent1>
      <a:accent2>
        <a:srgbClr val="DECDAA"/>
      </a:accent2>
      <a:accent3>
        <a:srgbClr val="FFFFFF"/>
      </a:accent3>
      <a:accent4>
        <a:srgbClr val="000000"/>
      </a:accent4>
      <a:accent5>
        <a:srgbClr val="D4DEC9"/>
      </a:accent5>
      <a:accent6>
        <a:srgbClr val="C9BA9A"/>
      </a:accent6>
      <a:hlink>
        <a:srgbClr val="90AEDA"/>
      </a:hlink>
      <a:folHlink>
        <a:srgbClr val="CECECE"/>
      </a:folHlink>
    </a:clrScheme>
    <a:fontScheme name="SilentDVD09">
      <a:majorFont>
        <a:latin typeface="Opti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074889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074889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SilentDVD0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entDVD09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Template0711">
  <a:themeElements>
    <a:clrScheme name="">
      <a:dk1>
        <a:srgbClr val="000000"/>
      </a:dk1>
      <a:lt1>
        <a:srgbClr val="FFFFFF"/>
      </a:lt1>
      <a:dk2>
        <a:srgbClr val="ECDB5E"/>
      </a:dk2>
      <a:lt2>
        <a:srgbClr val="919191"/>
      </a:lt2>
      <a:accent1>
        <a:srgbClr val="B0C496"/>
      </a:accent1>
      <a:accent2>
        <a:srgbClr val="DECDAA"/>
      </a:accent2>
      <a:accent3>
        <a:srgbClr val="FFFFFF"/>
      </a:accent3>
      <a:accent4>
        <a:srgbClr val="000000"/>
      </a:accent4>
      <a:accent5>
        <a:srgbClr val="D4DEC9"/>
      </a:accent5>
      <a:accent6>
        <a:srgbClr val="C9BA9A"/>
      </a:accent6>
      <a:hlink>
        <a:srgbClr val="90AEDA"/>
      </a:hlink>
      <a:folHlink>
        <a:srgbClr val="CECECE"/>
      </a:folHlink>
    </a:clrScheme>
    <a:fontScheme name="SilentDVD09">
      <a:majorFont>
        <a:latin typeface="Opti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074889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074889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SilentDVD0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entDVD09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entDVD09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58549</TotalTime>
  <Words>1453</Words>
  <Application>Microsoft Office PowerPoint</Application>
  <PresentationFormat>On-screen Show (4:3)</PresentationFormat>
  <Paragraphs>343</Paragraphs>
  <Slides>57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57</vt:i4>
      </vt:variant>
    </vt:vector>
  </HeadingPairs>
  <TitlesOfParts>
    <vt:vector size="83" baseType="lpstr">
      <vt:lpstr>Arial Unicode MS</vt:lpstr>
      <vt:lpstr>ＭＳ Ｐゴシック</vt:lpstr>
      <vt:lpstr>SimSun</vt:lpstr>
      <vt:lpstr>Arial</vt:lpstr>
      <vt:lpstr>Calibri</vt:lpstr>
      <vt:lpstr>Eras Medium ITC</vt:lpstr>
      <vt:lpstr>Maiandra GD</vt:lpstr>
      <vt:lpstr>Monotype Corsiva</vt:lpstr>
      <vt:lpstr>Optima</vt:lpstr>
      <vt:lpstr>Segoe UI</vt:lpstr>
      <vt:lpstr>Segoe UI Semibold</vt:lpstr>
      <vt:lpstr>Times</vt:lpstr>
      <vt:lpstr>Wingdings</vt:lpstr>
      <vt:lpstr>ヒラギノ角ゴ Pro W3</vt:lpstr>
      <vt:lpstr>Template0711</vt:lpstr>
      <vt:lpstr>1_Template0711</vt:lpstr>
      <vt:lpstr>2_Template0711</vt:lpstr>
      <vt:lpstr>5_Template0711</vt:lpstr>
      <vt:lpstr>Office Theme</vt:lpstr>
      <vt:lpstr>1_Office Theme</vt:lpstr>
      <vt:lpstr>3_Office Theme</vt:lpstr>
      <vt:lpstr>3_Template0711</vt:lpstr>
      <vt:lpstr>2_Office Theme</vt:lpstr>
      <vt:lpstr>6_Template0711</vt:lpstr>
      <vt:lpstr>7_Template0711</vt:lpstr>
      <vt:lpstr>8_Template0711</vt:lpstr>
      <vt:lpstr>Innovative Use of Omega-3 Fatty Acids in Brain Trauma</vt:lpstr>
      <vt:lpstr>PowerPoint Presentation</vt:lpstr>
      <vt:lpstr>Omega-3: Important Thru-out Life</vt:lpstr>
      <vt:lpstr>Americans have too many omega-6s &amp; a relative deficit of omega-3s</vt:lpstr>
      <vt:lpstr>Oilseeds in the US Food Supply</vt:lpstr>
      <vt:lpstr>Blood Levels of Omega-3s and Health</vt:lpstr>
      <vt:lpstr>PowerPoint Presentation</vt:lpstr>
      <vt:lpstr>PowerPoint Presentation</vt:lpstr>
      <vt:lpstr>Why are low n-3 levels a concern in TBI?</vt:lpstr>
      <vt:lpstr>How Big is the Problem?</vt:lpstr>
      <vt:lpstr>A Decade+ of Military Experience</vt:lpstr>
      <vt:lpstr>PowerPoint Presentation</vt:lpstr>
      <vt:lpstr>Causes of Brain Injury</vt:lpstr>
      <vt:lpstr>Concussion in Today’s Sports:</vt:lpstr>
      <vt:lpstr>PowerPoint Presentation</vt:lpstr>
      <vt:lpstr>PowerPoint Presentation</vt:lpstr>
      <vt:lpstr>CT Scan right after a severe TBI – contusions and bleeding present, no DAI apparent</vt:lpstr>
      <vt:lpstr>PowerPoint Presentation</vt:lpstr>
      <vt:lpstr>PowerPoint Presentation</vt:lpstr>
      <vt:lpstr>PowerPoint Presentation</vt:lpstr>
      <vt:lpstr>MRI one week later…DAI present</vt:lpstr>
      <vt:lpstr>PowerPoint Presentation</vt:lpstr>
      <vt:lpstr>PowerPoint Presentation</vt:lpstr>
      <vt:lpstr>Symptoms Following Brain Injury</vt:lpstr>
      <vt:lpstr>  New Concussion Score for Children Flags Higher-Risk Cases  </vt:lpstr>
      <vt:lpstr>PowerPoint Presentation</vt:lpstr>
      <vt:lpstr>CDC: “Treatment” for TBI</vt:lpstr>
      <vt:lpstr>Joel Goldstein, No Stone Unturned: A Father's Memoir of His Son's Encounter with Traumatic Brain Injury</vt:lpstr>
      <vt:lpstr>What Do Animal Studies Teach Us About the Use of Omega-3s for Brain Injury?</vt:lpstr>
      <vt:lpstr>Treatment: DHA Provides Neuroprotection</vt:lpstr>
      <vt:lpstr>DHA Treats Weight Drop Head Injury</vt:lpstr>
      <vt:lpstr>DHA Reduces Progression of  Spinal Cord Injury</vt:lpstr>
      <vt:lpstr>Animal Models: If it works for treatment, what about prevention?</vt:lpstr>
      <vt:lpstr>DHA Pre-treatment Protects the Brain in Animal Stroke Model</vt:lpstr>
      <vt:lpstr>DHA Pre-treatment in Weight Drop Injury</vt:lpstr>
      <vt:lpstr>Animal Models: What about repair?</vt:lpstr>
      <vt:lpstr>DHA Dietary Deficiency Impairs  Synapse Development</vt:lpstr>
      <vt:lpstr>That’s great in the lab,  but what about people?</vt:lpstr>
      <vt:lpstr>PowerPoint Presentation</vt:lpstr>
      <vt:lpstr>How do we add “bricks” to help prevent TBI and/or repair the brain when injury does occur?</vt:lpstr>
      <vt:lpstr>PowerPoint Presentation</vt:lpstr>
      <vt:lpstr>Sago Mine Disaster – Jan 2006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www.brainhealtheducation.org</vt:lpstr>
      <vt:lpstr>“Omega-3 Protocol for Head Injury”</vt:lpstr>
      <vt:lpstr>Personal Clinical Experience</vt:lpstr>
      <vt:lpstr>Summary</vt:lpstr>
      <vt:lpstr>Summary</vt:lpstr>
      <vt:lpstr>PARADIGM SHIFT:  Therapeutic amounts of omega-3  for TBI are a log scale greater  than what is used for nutrition</vt:lpstr>
      <vt:lpstr>PowerPoint Presentation</vt:lpstr>
      <vt:lpstr>PowerPoint Presentation</vt:lpstr>
    </vt:vector>
  </TitlesOfParts>
  <Company>Martek Biosciences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jpatten</dc:creator>
  <cp:lastModifiedBy>Starr@biamd.org</cp:lastModifiedBy>
  <cp:revision>1030</cp:revision>
  <cp:lastPrinted>2012-02-02T05:49:34Z</cp:lastPrinted>
  <dcterms:created xsi:type="dcterms:W3CDTF">2012-02-09T22:07:04Z</dcterms:created>
  <dcterms:modified xsi:type="dcterms:W3CDTF">2017-03-20T19:04:54Z</dcterms:modified>
</cp:coreProperties>
</file>