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3" r:id="rId1"/>
  </p:sldMasterIdLst>
  <p:notesMasterIdLst>
    <p:notesMasterId r:id="rId53"/>
  </p:notesMasterIdLst>
  <p:sldIdLst>
    <p:sldId id="256" r:id="rId2"/>
    <p:sldId id="307" r:id="rId3"/>
    <p:sldId id="258" r:id="rId4"/>
    <p:sldId id="295" r:id="rId5"/>
    <p:sldId id="265" r:id="rId6"/>
    <p:sldId id="261" r:id="rId7"/>
    <p:sldId id="296" r:id="rId8"/>
    <p:sldId id="266" r:id="rId9"/>
    <p:sldId id="297" r:id="rId10"/>
    <p:sldId id="298" r:id="rId11"/>
    <p:sldId id="264" r:id="rId12"/>
    <p:sldId id="269" r:id="rId13"/>
    <p:sldId id="310" r:id="rId14"/>
    <p:sldId id="308" r:id="rId15"/>
    <p:sldId id="299" r:id="rId16"/>
    <p:sldId id="311" r:id="rId17"/>
    <p:sldId id="309" r:id="rId18"/>
    <p:sldId id="270" r:id="rId19"/>
    <p:sldId id="257" r:id="rId20"/>
    <p:sldId id="262" r:id="rId21"/>
    <p:sldId id="272" r:id="rId22"/>
    <p:sldId id="301" r:id="rId23"/>
    <p:sldId id="273" r:id="rId24"/>
    <p:sldId id="275" r:id="rId25"/>
    <p:sldId id="274" r:id="rId26"/>
    <p:sldId id="276" r:id="rId27"/>
    <p:sldId id="300" r:id="rId28"/>
    <p:sldId id="277" r:id="rId29"/>
    <p:sldId id="278" r:id="rId30"/>
    <p:sldId id="279" r:id="rId31"/>
    <p:sldId id="280" r:id="rId32"/>
    <p:sldId id="281" r:id="rId33"/>
    <p:sldId id="282" r:id="rId34"/>
    <p:sldId id="287" r:id="rId35"/>
    <p:sldId id="288" r:id="rId36"/>
    <p:sldId id="285" r:id="rId37"/>
    <p:sldId id="286" r:id="rId38"/>
    <p:sldId id="283" r:id="rId39"/>
    <p:sldId id="284" r:id="rId40"/>
    <p:sldId id="289" r:id="rId41"/>
    <p:sldId id="291" r:id="rId42"/>
    <p:sldId id="302" r:id="rId43"/>
    <p:sldId id="312" r:id="rId44"/>
    <p:sldId id="292" r:id="rId45"/>
    <p:sldId id="293" r:id="rId46"/>
    <p:sldId id="306" r:id="rId47"/>
    <p:sldId id="290" r:id="rId48"/>
    <p:sldId id="294" r:id="rId49"/>
    <p:sldId id="259" r:id="rId50"/>
    <p:sldId id="305" r:id="rId51"/>
    <p:sldId id="313"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0" autoAdjust="0"/>
    <p:restoredTop sz="77907" autoAdjust="0"/>
  </p:normalViewPr>
  <p:slideViewPr>
    <p:cSldViewPr snapToGrid="0" snapToObjects="1">
      <p:cViewPr>
        <p:scale>
          <a:sx n="76" d="100"/>
          <a:sy n="76" d="100"/>
        </p:scale>
        <p:origin x="-191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FE3FF7-5596-FC42-980D-6608B2867754}" type="datetimeFigureOut">
              <a:rPr lang="en-US" smtClean="0"/>
              <a:t>3/12/17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5A0DA-7FD7-CD4E-A779-CD45E9F9A538}" type="slidenum">
              <a:rPr lang="en-US" smtClean="0"/>
              <a:t>‹#›</a:t>
            </a:fld>
            <a:endParaRPr lang="en-US" dirty="0"/>
          </a:p>
        </p:txBody>
      </p:sp>
    </p:spTree>
    <p:extLst>
      <p:ext uri="{BB962C8B-B14F-4D97-AF65-F5344CB8AC3E}">
        <p14:creationId xmlns:p14="http://schemas.microsoft.com/office/powerpoint/2010/main" val="39374694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a:t>
            </a:fld>
            <a:endParaRPr lang="en-US" dirty="0"/>
          </a:p>
        </p:txBody>
      </p:sp>
    </p:spTree>
    <p:extLst>
      <p:ext uri="{BB962C8B-B14F-4D97-AF65-F5344CB8AC3E}">
        <p14:creationId xmlns:p14="http://schemas.microsoft.com/office/powerpoint/2010/main" val="255831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14</a:t>
            </a:fld>
            <a:endParaRPr lang="en-US" dirty="0"/>
          </a:p>
        </p:txBody>
      </p:sp>
    </p:spTree>
    <p:extLst>
      <p:ext uri="{BB962C8B-B14F-4D97-AF65-F5344CB8AC3E}">
        <p14:creationId xmlns:p14="http://schemas.microsoft.com/office/powerpoint/2010/main" val="4143150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15</a:t>
            </a:fld>
            <a:endParaRPr lang="en-US" dirty="0"/>
          </a:p>
        </p:txBody>
      </p:sp>
    </p:spTree>
    <p:extLst>
      <p:ext uri="{BB962C8B-B14F-4D97-AF65-F5344CB8AC3E}">
        <p14:creationId xmlns:p14="http://schemas.microsoft.com/office/powerpoint/2010/main" val="3403484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18</a:t>
            </a:fld>
            <a:endParaRPr lang="en-US" dirty="0"/>
          </a:p>
        </p:txBody>
      </p:sp>
    </p:spTree>
    <p:extLst>
      <p:ext uri="{BB962C8B-B14F-4D97-AF65-F5344CB8AC3E}">
        <p14:creationId xmlns:p14="http://schemas.microsoft.com/office/powerpoint/2010/main" val="1737409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19</a:t>
            </a:fld>
            <a:endParaRPr lang="en-US" dirty="0"/>
          </a:p>
        </p:txBody>
      </p:sp>
    </p:spTree>
    <p:extLst>
      <p:ext uri="{BB962C8B-B14F-4D97-AF65-F5344CB8AC3E}">
        <p14:creationId xmlns:p14="http://schemas.microsoft.com/office/powerpoint/2010/main" val="2745982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025A0DA-7FD7-CD4E-A779-CD45E9F9A538}" type="slidenum">
              <a:rPr lang="en-US" smtClean="0"/>
              <a:t>20</a:t>
            </a:fld>
            <a:endParaRPr lang="en-US" dirty="0"/>
          </a:p>
        </p:txBody>
      </p:sp>
    </p:spTree>
    <p:extLst>
      <p:ext uri="{BB962C8B-B14F-4D97-AF65-F5344CB8AC3E}">
        <p14:creationId xmlns:p14="http://schemas.microsoft.com/office/powerpoint/2010/main" val="208517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21</a:t>
            </a:fld>
            <a:endParaRPr lang="en-US" dirty="0"/>
          </a:p>
        </p:txBody>
      </p:sp>
    </p:spTree>
    <p:extLst>
      <p:ext uri="{BB962C8B-B14F-4D97-AF65-F5344CB8AC3E}">
        <p14:creationId xmlns:p14="http://schemas.microsoft.com/office/powerpoint/2010/main" val="3052999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025A0DA-7FD7-CD4E-A779-CD45E9F9A538}" type="slidenum">
              <a:rPr lang="en-US" smtClean="0"/>
              <a:t>22</a:t>
            </a:fld>
            <a:endParaRPr lang="en-US" dirty="0"/>
          </a:p>
        </p:txBody>
      </p:sp>
    </p:spTree>
    <p:extLst>
      <p:ext uri="{BB962C8B-B14F-4D97-AF65-F5344CB8AC3E}">
        <p14:creationId xmlns:p14="http://schemas.microsoft.com/office/powerpoint/2010/main" val="1357760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025A0DA-7FD7-CD4E-A779-CD45E9F9A538}" type="slidenum">
              <a:rPr lang="en-US" smtClean="0"/>
              <a:t>23</a:t>
            </a:fld>
            <a:endParaRPr lang="en-US" dirty="0"/>
          </a:p>
        </p:txBody>
      </p:sp>
    </p:spTree>
    <p:extLst>
      <p:ext uri="{BB962C8B-B14F-4D97-AF65-F5344CB8AC3E}">
        <p14:creationId xmlns:p14="http://schemas.microsoft.com/office/powerpoint/2010/main" val="2698399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24</a:t>
            </a:fld>
            <a:endParaRPr lang="en-US" dirty="0"/>
          </a:p>
        </p:txBody>
      </p:sp>
    </p:spTree>
    <p:extLst>
      <p:ext uri="{BB962C8B-B14F-4D97-AF65-F5344CB8AC3E}">
        <p14:creationId xmlns:p14="http://schemas.microsoft.com/office/powerpoint/2010/main" val="1303127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26</a:t>
            </a:fld>
            <a:endParaRPr lang="en-US" dirty="0"/>
          </a:p>
        </p:txBody>
      </p:sp>
    </p:spTree>
    <p:extLst>
      <p:ext uri="{BB962C8B-B14F-4D97-AF65-F5344CB8AC3E}">
        <p14:creationId xmlns:p14="http://schemas.microsoft.com/office/powerpoint/2010/main" val="270144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a:t>
            </a:fld>
            <a:endParaRPr lang="en-US" dirty="0"/>
          </a:p>
        </p:txBody>
      </p:sp>
    </p:spTree>
    <p:extLst>
      <p:ext uri="{BB962C8B-B14F-4D97-AF65-F5344CB8AC3E}">
        <p14:creationId xmlns:p14="http://schemas.microsoft.com/office/powerpoint/2010/main" val="2661117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27</a:t>
            </a:fld>
            <a:endParaRPr lang="en-US" dirty="0"/>
          </a:p>
        </p:txBody>
      </p:sp>
    </p:spTree>
    <p:extLst>
      <p:ext uri="{BB962C8B-B14F-4D97-AF65-F5344CB8AC3E}">
        <p14:creationId xmlns:p14="http://schemas.microsoft.com/office/powerpoint/2010/main" val="755431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28</a:t>
            </a:fld>
            <a:endParaRPr lang="en-US" dirty="0"/>
          </a:p>
        </p:txBody>
      </p:sp>
    </p:spTree>
    <p:extLst>
      <p:ext uri="{BB962C8B-B14F-4D97-AF65-F5344CB8AC3E}">
        <p14:creationId xmlns:p14="http://schemas.microsoft.com/office/powerpoint/2010/main" val="3296382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30</a:t>
            </a:fld>
            <a:endParaRPr lang="en-US" dirty="0"/>
          </a:p>
        </p:txBody>
      </p:sp>
    </p:spTree>
    <p:extLst>
      <p:ext uri="{BB962C8B-B14F-4D97-AF65-F5344CB8AC3E}">
        <p14:creationId xmlns:p14="http://schemas.microsoft.com/office/powerpoint/2010/main" val="11791078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32</a:t>
            </a:fld>
            <a:endParaRPr lang="en-US" dirty="0"/>
          </a:p>
        </p:txBody>
      </p:sp>
    </p:spTree>
    <p:extLst>
      <p:ext uri="{BB962C8B-B14F-4D97-AF65-F5344CB8AC3E}">
        <p14:creationId xmlns:p14="http://schemas.microsoft.com/office/powerpoint/2010/main" val="1580112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34</a:t>
            </a:fld>
            <a:endParaRPr lang="en-US" dirty="0"/>
          </a:p>
        </p:txBody>
      </p:sp>
    </p:spTree>
    <p:extLst>
      <p:ext uri="{BB962C8B-B14F-4D97-AF65-F5344CB8AC3E}">
        <p14:creationId xmlns:p14="http://schemas.microsoft.com/office/powerpoint/2010/main" val="37029861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36</a:t>
            </a:fld>
            <a:endParaRPr lang="en-US"/>
          </a:p>
        </p:txBody>
      </p:sp>
    </p:spTree>
    <p:extLst>
      <p:ext uri="{BB962C8B-B14F-4D97-AF65-F5344CB8AC3E}">
        <p14:creationId xmlns:p14="http://schemas.microsoft.com/office/powerpoint/2010/main" val="4027581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37</a:t>
            </a:fld>
            <a:endParaRPr lang="en-US" dirty="0"/>
          </a:p>
        </p:txBody>
      </p:sp>
    </p:spTree>
    <p:extLst>
      <p:ext uri="{BB962C8B-B14F-4D97-AF65-F5344CB8AC3E}">
        <p14:creationId xmlns:p14="http://schemas.microsoft.com/office/powerpoint/2010/main" val="1725014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38</a:t>
            </a:fld>
            <a:endParaRPr lang="en-US" dirty="0"/>
          </a:p>
        </p:txBody>
      </p:sp>
    </p:spTree>
    <p:extLst>
      <p:ext uri="{BB962C8B-B14F-4D97-AF65-F5344CB8AC3E}">
        <p14:creationId xmlns:p14="http://schemas.microsoft.com/office/powerpoint/2010/main" val="17259838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025A0DA-7FD7-CD4E-A779-CD45E9F9A538}" type="slidenum">
              <a:rPr lang="en-US" smtClean="0"/>
              <a:t>41</a:t>
            </a:fld>
            <a:endParaRPr lang="en-US" dirty="0"/>
          </a:p>
        </p:txBody>
      </p:sp>
    </p:spTree>
    <p:extLst>
      <p:ext uri="{BB962C8B-B14F-4D97-AF65-F5344CB8AC3E}">
        <p14:creationId xmlns:p14="http://schemas.microsoft.com/office/powerpoint/2010/main" val="2208054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6025A0DA-7FD7-CD4E-A779-CD45E9F9A538}" type="slidenum">
              <a:rPr lang="en-US" smtClean="0"/>
              <a:t>42</a:t>
            </a:fld>
            <a:endParaRPr lang="en-US" dirty="0"/>
          </a:p>
        </p:txBody>
      </p:sp>
    </p:spTree>
    <p:extLst>
      <p:ext uri="{BB962C8B-B14F-4D97-AF65-F5344CB8AC3E}">
        <p14:creationId xmlns:p14="http://schemas.microsoft.com/office/powerpoint/2010/main" val="3588656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4</a:t>
            </a:fld>
            <a:endParaRPr lang="en-US" dirty="0"/>
          </a:p>
        </p:txBody>
      </p:sp>
    </p:spTree>
    <p:extLst>
      <p:ext uri="{BB962C8B-B14F-4D97-AF65-F5344CB8AC3E}">
        <p14:creationId xmlns:p14="http://schemas.microsoft.com/office/powerpoint/2010/main" val="19131448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43</a:t>
            </a:fld>
            <a:endParaRPr lang="en-US" dirty="0"/>
          </a:p>
        </p:txBody>
      </p:sp>
    </p:spTree>
    <p:extLst>
      <p:ext uri="{BB962C8B-B14F-4D97-AF65-F5344CB8AC3E}">
        <p14:creationId xmlns:p14="http://schemas.microsoft.com/office/powerpoint/2010/main" val="1733503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45</a:t>
            </a:fld>
            <a:endParaRPr lang="en-US" dirty="0"/>
          </a:p>
        </p:txBody>
      </p:sp>
    </p:spTree>
    <p:extLst>
      <p:ext uri="{BB962C8B-B14F-4D97-AF65-F5344CB8AC3E}">
        <p14:creationId xmlns:p14="http://schemas.microsoft.com/office/powerpoint/2010/main" val="39125015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47</a:t>
            </a:fld>
            <a:endParaRPr lang="en-US" dirty="0"/>
          </a:p>
        </p:txBody>
      </p:sp>
    </p:spTree>
    <p:extLst>
      <p:ext uri="{BB962C8B-B14F-4D97-AF65-F5344CB8AC3E}">
        <p14:creationId xmlns:p14="http://schemas.microsoft.com/office/powerpoint/2010/main" val="3038389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48</a:t>
            </a:fld>
            <a:endParaRPr lang="en-US" dirty="0"/>
          </a:p>
        </p:txBody>
      </p:sp>
    </p:spTree>
    <p:extLst>
      <p:ext uri="{BB962C8B-B14F-4D97-AF65-F5344CB8AC3E}">
        <p14:creationId xmlns:p14="http://schemas.microsoft.com/office/powerpoint/2010/main" val="3274155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6</a:t>
            </a:fld>
            <a:endParaRPr lang="en-US" dirty="0"/>
          </a:p>
        </p:txBody>
      </p:sp>
    </p:spTree>
    <p:extLst>
      <p:ext uri="{BB962C8B-B14F-4D97-AF65-F5344CB8AC3E}">
        <p14:creationId xmlns:p14="http://schemas.microsoft.com/office/powerpoint/2010/main" val="2243768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7</a:t>
            </a:fld>
            <a:endParaRPr lang="en-US" dirty="0"/>
          </a:p>
        </p:txBody>
      </p:sp>
    </p:spTree>
    <p:extLst>
      <p:ext uri="{BB962C8B-B14F-4D97-AF65-F5344CB8AC3E}">
        <p14:creationId xmlns:p14="http://schemas.microsoft.com/office/powerpoint/2010/main" val="1724638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8</a:t>
            </a:fld>
            <a:endParaRPr lang="en-US" dirty="0"/>
          </a:p>
        </p:txBody>
      </p:sp>
    </p:spTree>
    <p:extLst>
      <p:ext uri="{BB962C8B-B14F-4D97-AF65-F5344CB8AC3E}">
        <p14:creationId xmlns:p14="http://schemas.microsoft.com/office/powerpoint/2010/main" val="994611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9</a:t>
            </a:fld>
            <a:endParaRPr lang="en-US" dirty="0"/>
          </a:p>
        </p:txBody>
      </p:sp>
    </p:spTree>
    <p:extLst>
      <p:ext uri="{BB962C8B-B14F-4D97-AF65-F5344CB8AC3E}">
        <p14:creationId xmlns:p14="http://schemas.microsoft.com/office/powerpoint/2010/main" val="293312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buNone/>
            </a:pPr>
            <a:endParaRPr lang="en-US" sz="1900" dirty="0" smtClean="0"/>
          </a:p>
        </p:txBody>
      </p:sp>
      <p:sp>
        <p:nvSpPr>
          <p:cNvPr id="4" name="Slide Number Placeholder 3"/>
          <p:cNvSpPr>
            <a:spLocks noGrp="1"/>
          </p:cNvSpPr>
          <p:nvPr>
            <p:ph type="sldNum" sz="quarter" idx="10"/>
          </p:nvPr>
        </p:nvSpPr>
        <p:spPr/>
        <p:txBody>
          <a:bodyPr/>
          <a:lstStyle/>
          <a:p>
            <a:fld id="{6025A0DA-7FD7-CD4E-A779-CD45E9F9A538}" type="slidenum">
              <a:rPr lang="en-US" smtClean="0"/>
              <a:t>12</a:t>
            </a:fld>
            <a:endParaRPr lang="en-US" dirty="0"/>
          </a:p>
        </p:txBody>
      </p:sp>
    </p:spTree>
    <p:extLst>
      <p:ext uri="{BB962C8B-B14F-4D97-AF65-F5344CB8AC3E}">
        <p14:creationId xmlns:p14="http://schemas.microsoft.com/office/powerpoint/2010/main" val="131724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5A0DA-7FD7-CD4E-A779-CD45E9F9A538}" type="slidenum">
              <a:rPr lang="en-US" smtClean="0"/>
              <a:t>13</a:t>
            </a:fld>
            <a:endParaRPr lang="en-US" dirty="0"/>
          </a:p>
        </p:txBody>
      </p:sp>
    </p:spTree>
    <p:extLst>
      <p:ext uri="{BB962C8B-B14F-4D97-AF65-F5344CB8AC3E}">
        <p14:creationId xmlns:p14="http://schemas.microsoft.com/office/powerpoint/2010/main" val="1341128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CED3E41-E2DE-48B7-AD25-2C05D8372D60}" type="datetime4">
              <a:rPr lang="en-US" smtClean="0"/>
              <a:pPr/>
              <a:t>March 12, 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120655-FBEF-4656-A8A9-E7D9EB4F4DEC}" type="datetime4">
              <a:rPr lang="en-US" smtClean="0"/>
              <a:pPr/>
              <a:t>March 12, 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46B2BA2-D035-44CD-B6C5-345CD46C68A9}" type="datetime4">
              <a:rPr lang="en-US" smtClean="0"/>
              <a:pPr/>
              <a:t>March 12, 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12544D9-E8EB-4DFC-9BAC-8FC5CFB1A919}" type="datetime4">
              <a:rPr lang="en-US" smtClean="0"/>
              <a:pPr/>
              <a:t>March 12, 2017</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F894904-8048-429B-BF77-F17DA8F8287B}" type="datetime4">
              <a:rPr lang="en-US" smtClean="0"/>
              <a:pPr/>
              <a:t>March 12, 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Drag picture to placeholder or click icon to add</a:t>
            </a:r>
            <a:endParaRPr dirty="0"/>
          </a:p>
        </p:txBody>
      </p:sp>
    </p:spTree>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96202C6-8B37-41F0-B3E4-774551D1C22F}" type="datetime4">
              <a:rPr lang="en-US" smtClean="0"/>
              <a:pPr/>
              <a:t>March 12,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F119237-00E8-48F5-9A77-8496B8A0E541}" type="datetimeFigureOut">
              <a:rPr lang="en-US" smtClean="0"/>
              <a:t>3/12/17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41D7B3-F7C5-4013-AC5D-399DD8DB11FA}" type="datetime4">
              <a:rPr lang="en-US" smtClean="0"/>
              <a:pPr/>
              <a:t>March 12,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6441D7B3-F7C5-4013-AC5D-399DD8DB11FA}" type="datetime4">
              <a:rPr lang="en-US" smtClean="0"/>
              <a:pPr/>
              <a:t>March 12, 2017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48F78D1B-BB73-41B2-8202-C6678B761557}" type="datetime4">
              <a:rPr lang="en-US" smtClean="0"/>
              <a:pPr/>
              <a:t>March 12, 2017</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5744759D-0EFF-4FB2-9CCE-04E00944F0FE}" type="slidenum">
              <a:rPr lang="en-US" smtClean="0"/>
              <a:pPr/>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2511E46-B9AD-4605-BA48-F4BA770367EA}" type="datetime4">
              <a:rPr lang="en-US" smtClean="0"/>
              <a:pPr/>
              <a:t>March 12,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71A4492-1D66-40E5-BF5F-8AE5B76A3760}" type="datetime4">
              <a:rPr lang="en-US" smtClean="0"/>
              <a:pPr/>
              <a:t>March 12, 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5744759D-0EFF-4FB2-9CCE-04E00944F0FE}"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41D7B3-F7C5-4013-AC5D-399DD8DB11FA}" type="datetime4">
              <a:rPr lang="en-US" smtClean="0"/>
              <a:pPr/>
              <a:t>March 12, 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441D7B3-F7C5-4013-AC5D-399DD8DB11FA}" type="datetime4">
              <a:rPr lang="en-US" smtClean="0"/>
              <a:pPr/>
              <a:t>March 12, 2017</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5" r:id="rId12"/>
    <p:sldLayoutId id="2147484266" r:id="rId13"/>
    <p:sldLayoutId id="2147484267" r:id="rId14"/>
    <p:sldLayoutId id="2147484268" r:id="rId15"/>
    <p:sldLayoutId id="2147484269" r:id="rId16"/>
    <p:sldLayoutId id="2147484270" r:id="rId17"/>
    <p:sldLayoutId id="2147484271" r:id="rId18"/>
    <p:sldLayoutId id="2147484272" r:id="rId19"/>
    <p:sldLayoutId id="2147484273" r:id="rId20"/>
  </p:sldLayoutIdLst>
  <p:hf sldNum="0"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 Id="rId3"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11695" y="465977"/>
            <a:ext cx="4296806" cy="3871776"/>
          </a:xfrm>
        </p:spPr>
        <p:txBody>
          <a:bodyPr>
            <a:noAutofit/>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 There’s No Cure for    </a:t>
            </a:r>
            <a:br>
              <a:rPr lang="en-US" b="1" dirty="0" smtClean="0">
                <a:solidFill>
                  <a:schemeClr val="bg1"/>
                </a:solidFill>
              </a:rPr>
            </a:br>
            <a:r>
              <a:rPr lang="en-US" b="1" dirty="0" smtClean="0">
                <a:solidFill>
                  <a:schemeClr val="bg1"/>
                </a:solidFill>
              </a:rPr>
              <a:t> Brain Injury: A </a:t>
            </a:r>
            <a:br>
              <a:rPr lang="en-US" b="1" dirty="0" smtClean="0">
                <a:solidFill>
                  <a:schemeClr val="bg1"/>
                </a:solidFill>
              </a:rPr>
            </a:br>
            <a:r>
              <a:rPr lang="en-US" b="1" dirty="0" smtClean="0">
                <a:solidFill>
                  <a:schemeClr val="bg1"/>
                </a:solidFill>
              </a:rPr>
              <a:t> Qualitative </a:t>
            </a:r>
            <a:br>
              <a:rPr lang="en-US" b="1" dirty="0" smtClean="0">
                <a:solidFill>
                  <a:schemeClr val="bg1"/>
                </a:solidFill>
              </a:rPr>
            </a:br>
            <a:r>
              <a:rPr lang="en-US" b="1" dirty="0" smtClean="0">
                <a:solidFill>
                  <a:schemeClr val="bg1"/>
                </a:solidFill>
              </a:rPr>
              <a:t> Exploration of </a:t>
            </a:r>
            <a:br>
              <a:rPr lang="en-US" b="1" dirty="0" smtClean="0">
                <a:solidFill>
                  <a:schemeClr val="bg1"/>
                </a:solidFill>
              </a:rPr>
            </a:br>
            <a:r>
              <a:rPr lang="en-US" b="1" dirty="0" smtClean="0">
                <a:solidFill>
                  <a:schemeClr val="bg1"/>
                </a:solidFill>
              </a:rPr>
              <a:t> Contributing Factors </a:t>
            </a:r>
            <a:br>
              <a:rPr lang="en-US" b="1" dirty="0" smtClean="0">
                <a:solidFill>
                  <a:schemeClr val="bg1"/>
                </a:solidFill>
              </a:rPr>
            </a:br>
            <a:r>
              <a:rPr lang="en-US" b="1" dirty="0" smtClean="0">
                <a:solidFill>
                  <a:schemeClr val="bg1"/>
                </a:solidFill>
              </a:rPr>
              <a:t> of Compassion Fatigue </a:t>
            </a:r>
            <a:br>
              <a:rPr lang="en-US" b="1" dirty="0" smtClean="0">
                <a:solidFill>
                  <a:schemeClr val="bg1"/>
                </a:solidFill>
              </a:rPr>
            </a:br>
            <a:r>
              <a:rPr lang="en-US" b="1" dirty="0" smtClean="0">
                <a:solidFill>
                  <a:schemeClr val="bg1"/>
                </a:solidFill>
              </a:rPr>
              <a:t> in BI Rehabilitation </a:t>
            </a:r>
            <a:br>
              <a:rPr lang="en-US" b="1" dirty="0" smtClean="0">
                <a:solidFill>
                  <a:schemeClr val="bg1"/>
                </a:solidFill>
              </a:rPr>
            </a:br>
            <a:r>
              <a:rPr lang="en-US" b="1" dirty="0" smtClean="0">
                <a:solidFill>
                  <a:schemeClr val="bg1"/>
                </a:solidFill>
              </a:rPr>
              <a:t> Professionals</a:t>
            </a:r>
            <a:endParaRPr lang="en-US" b="1" dirty="0">
              <a:solidFill>
                <a:schemeClr val="bg1"/>
              </a:solidFill>
            </a:endParaRPr>
          </a:p>
        </p:txBody>
      </p:sp>
      <p:sp>
        <p:nvSpPr>
          <p:cNvPr id="2" name="Subtitle 1"/>
          <p:cNvSpPr>
            <a:spLocks noGrp="1"/>
          </p:cNvSpPr>
          <p:nvPr>
            <p:ph type="subTitle" idx="1"/>
          </p:nvPr>
        </p:nvSpPr>
        <p:spPr>
          <a:xfrm>
            <a:off x="1670030" y="4633886"/>
            <a:ext cx="7190506" cy="950289"/>
          </a:xfrm>
        </p:spPr>
        <p:txBody>
          <a:bodyPr>
            <a:noAutofit/>
          </a:bodyPr>
          <a:lstStyle/>
          <a:p>
            <a:pPr algn="r"/>
            <a:r>
              <a:rPr lang="en-US" sz="3000" b="1" dirty="0" smtClean="0">
                <a:solidFill>
                  <a:schemeClr val="accent1"/>
                </a:solidFill>
              </a:rPr>
              <a:t>Gillian Murray, </a:t>
            </a:r>
            <a:r>
              <a:rPr lang="en-US" sz="3000" b="1" dirty="0">
                <a:solidFill>
                  <a:schemeClr val="accent1"/>
                </a:solidFill>
              </a:rPr>
              <a:t>D</a:t>
            </a:r>
            <a:r>
              <a:rPr lang="en-US" sz="3000" b="1" dirty="0" smtClean="0">
                <a:solidFill>
                  <a:schemeClr val="accent1"/>
                </a:solidFill>
              </a:rPr>
              <a:t>SW, LSW, CBIS</a:t>
            </a:r>
            <a:endParaRPr lang="en-US" sz="3000" b="1" dirty="0">
              <a:solidFill>
                <a:schemeClr val="accent1"/>
              </a:solidFill>
            </a:endParaRPr>
          </a:p>
        </p:txBody>
      </p:sp>
      <p:pic>
        <p:nvPicPr>
          <p:cNvPr id="6" name="Picture 8" descr="C:\Documents and Settings\Hiltonw\My Documents\Einstein Logos\MossRehab Logo.jpg"/>
          <p:cNvPicPr>
            <a:picLocks noChangeAspect="1" noChangeArrowheads="1"/>
          </p:cNvPicPr>
          <p:nvPr/>
        </p:nvPicPr>
        <p:blipFill>
          <a:blip r:embed="rId3"/>
          <a:srcRect/>
          <a:stretch>
            <a:fillRect/>
          </a:stretch>
        </p:blipFill>
        <p:spPr bwMode="auto">
          <a:xfrm>
            <a:off x="4423256" y="5627972"/>
            <a:ext cx="4720744" cy="873942"/>
          </a:xfrm>
          <a:prstGeom prst="rect">
            <a:avLst/>
          </a:prstGeom>
          <a:noFill/>
          <a:ln w="9525">
            <a:noFill/>
            <a:miter lim="800000"/>
            <a:headEnd/>
            <a:tailEnd/>
          </a:ln>
        </p:spPr>
      </p:pic>
    </p:spTree>
    <p:extLst>
      <p:ext uri="{BB962C8B-B14F-4D97-AF65-F5344CB8AC3E}">
        <p14:creationId xmlns:p14="http://schemas.microsoft.com/office/powerpoint/2010/main" val="24038362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Research</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332864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the Term Burnout</a:t>
            </a:r>
            <a:endParaRPr lang="en-US" dirty="0"/>
          </a:p>
        </p:txBody>
      </p:sp>
      <p:sp>
        <p:nvSpPr>
          <p:cNvPr id="3" name="Content Placeholder 2"/>
          <p:cNvSpPr>
            <a:spLocks noGrp="1"/>
          </p:cNvSpPr>
          <p:nvPr>
            <p:ph idx="1"/>
          </p:nvPr>
        </p:nvSpPr>
        <p:spPr>
          <a:xfrm>
            <a:off x="274320" y="1298447"/>
            <a:ext cx="8595360" cy="5431809"/>
          </a:xfrm>
        </p:spPr>
        <p:txBody>
          <a:bodyPr>
            <a:normAutofit/>
          </a:bodyPr>
          <a:lstStyle/>
          <a:p>
            <a:endParaRPr lang="en-US" dirty="0" smtClean="0"/>
          </a:p>
          <a:p>
            <a:pPr marL="0" indent="0">
              <a:buNone/>
            </a:pPr>
            <a:endParaRPr lang="en-US" sz="2800" dirty="0" smtClean="0"/>
          </a:p>
          <a:p>
            <a:pPr marL="0" indent="0">
              <a:buNone/>
            </a:pPr>
            <a:endParaRPr lang="en-US" sz="2800" dirty="0" smtClean="0"/>
          </a:p>
          <a:p>
            <a:pPr marL="0" indent="0" algn="ctr">
              <a:buNone/>
            </a:pPr>
            <a:r>
              <a:rPr lang="en-US" sz="2800" dirty="0" smtClean="0"/>
              <a:t>The </a:t>
            </a:r>
            <a:r>
              <a:rPr lang="en-US" sz="2800" dirty="0"/>
              <a:t>term “burnout” was used in the current research on this topic, even though it is considered </a:t>
            </a:r>
            <a:r>
              <a:rPr lang="en-US" sz="2800" dirty="0" smtClean="0"/>
              <a:t>an antiquated </a:t>
            </a:r>
            <a:r>
              <a:rPr lang="en-US" sz="2800" dirty="0"/>
              <a:t>term in other healthcare </a:t>
            </a:r>
            <a:r>
              <a:rPr lang="en-US" sz="2800" dirty="0" smtClean="0"/>
              <a:t>fields.</a:t>
            </a:r>
          </a:p>
          <a:p>
            <a:endParaRPr lang="en-US" dirty="0"/>
          </a:p>
          <a:p>
            <a:endParaRPr lang="en-US" dirty="0"/>
          </a:p>
        </p:txBody>
      </p:sp>
    </p:spTree>
    <p:extLst>
      <p:ext uri="{BB962C8B-B14F-4D97-AF65-F5344CB8AC3E}">
        <p14:creationId xmlns:p14="http://schemas.microsoft.com/office/powerpoint/2010/main" val="42848224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Contributing Factors for Work-Related Stress in Brain Injury Rehabilitation Professionals</a:t>
            </a:r>
            <a:endParaRPr lang="en-US" dirty="0"/>
          </a:p>
        </p:txBody>
      </p:sp>
      <p:sp>
        <p:nvSpPr>
          <p:cNvPr id="3" name="Content Placeholder 2"/>
          <p:cNvSpPr>
            <a:spLocks noGrp="1"/>
          </p:cNvSpPr>
          <p:nvPr>
            <p:ph idx="1"/>
          </p:nvPr>
        </p:nvSpPr>
        <p:spPr>
          <a:xfrm>
            <a:off x="274320" y="1298447"/>
            <a:ext cx="8595360" cy="5373411"/>
          </a:xfrm>
        </p:spPr>
        <p:txBody>
          <a:bodyPr>
            <a:normAutofit/>
          </a:bodyPr>
          <a:lstStyle/>
          <a:p>
            <a:pPr marL="0" indent="0">
              <a:buNone/>
            </a:pPr>
            <a:endParaRPr lang="en-US" sz="2400" dirty="0" smtClean="0"/>
          </a:p>
          <a:p>
            <a:endParaRPr lang="en-US" sz="1100" dirty="0"/>
          </a:p>
          <a:p>
            <a:r>
              <a:rPr lang="en-US" sz="2400" dirty="0" smtClean="0"/>
              <a:t>Population  </a:t>
            </a:r>
            <a:r>
              <a:rPr lang="en-US" sz="1800" dirty="0" smtClean="0"/>
              <a:t>(Felton, 1998; Maslach et al., 2001; Sahraian et al., 2008)</a:t>
            </a:r>
          </a:p>
          <a:p>
            <a:endParaRPr lang="en-US" sz="900" dirty="0" smtClean="0"/>
          </a:p>
          <a:p>
            <a:r>
              <a:rPr lang="en-US" sz="2400" dirty="0"/>
              <a:t>A</a:t>
            </a:r>
            <a:r>
              <a:rPr lang="en-US" sz="2400" dirty="0" smtClean="0"/>
              <a:t>mount of time spent interacting with clients </a:t>
            </a:r>
            <a:r>
              <a:rPr lang="en-US" sz="1800" dirty="0" smtClean="0"/>
              <a:t>(Felton, 2008; Schaufeli &amp; Bakker, 2004) </a:t>
            </a:r>
          </a:p>
          <a:p>
            <a:endParaRPr lang="en-US" sz="900" dirty="0" smtClean="0"/>
          </a:p>
          <a:p>
            <a:r>
              <a:rPr lang="en-US" sz="2400" dirty="0" smtClean="0"/>
              <a:t>Limitations due to funding </a:t>
            </a:r>
            <a:r>
              <a:rPr lang="en-US" sz="1800" dirty="0" smtClean="0"/>
              <a:t>(Flett, Biggs, &amp; Alpas, 1995; Saban et al., 2012)</a:t>
            </a:r>
            <a:endParaRPr lang="en-US" sz="1800" dirty="0"/>
          </a:p>
        </p:txBody>
      </p:sp>
    </p:spTree>
    <p:extLst>
      <p:ext uri="{BB962C8B-B14F-4D97-AF65-F5344CB8AC3E}">
        <p14:creationId xmlns:p14="http://schemas.microsoft.com/office/powerpoint/2010/main" val="3959493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Contributing Factors for Work-Related Stress in Brain Injury Rehabilitation Professionals</a:t>
            </a:r>
          </a:p>
        </p:txBody>
      </p:sp>
      <p:sp>
        <p:nvSpPr>
          <p:cNvPr id="3" name="Content Placeholder 2"/>
          <p:cNvSpPr>
            <a:spLocks noGrp="1"/>
          </p:cNvSpPr>
          <p:nvPr>
            <p:ph idx="1"/>
          </p:nvPr>
        </p:nvSpPr>
        <p:spPr>
          <a:xfrm>
            <a:off x="498474" y="1981200"/>
            <a:ext cx="8169276" cy="4606925"/>
          </a:xfrm>
        </p:spPr>
        <p:txBody>
          <a:bodyPr/>
          <a:lstStyle/>
          <a:p>
            <a:endParaRPr lang="en-US" sz="900" dirty="0"/>
          </a:p>
          <a:p>
            <a:r>
              <a:rPr lang="en-US" sz="2600" dirty="0" smtClean="0"/>
              <a:t>Age </a:t>
            </a:r>
            <a:r>
              <a:rPr lang="en-US" sz="2600" dirty="0"/>
              <a:t>and level of experience </a:t>
            </a:r>
            <a:r>
              <a:rPr lang="en-US" dirty="0"/>
              <a:t>(Kumar, Fischer, Robinson, Hatcher, and Bhagat, 2007) </a:t>
            </a:r>
            <a:endParaRPr lang="en-US" dirty="0" smtClean="0"/>
          </a:p>
          <a:p>
            <a:pPr marL="0" indent="0">
              <a:buNone/>
            </a:pPr>
            <a:endParaRPr lang="en-US" sz="1400" dirty="0"/>
          </a:p>
          <a:p>
            <a:r>
              <a:rPr lang="en-US" sz="2600" dirty="0"/>
              <a:t>Organizational Factors</a:t>
            </a:r>
          </a:p>
          <a:p>
            <a:pPr lvl="1"/>
            <a:r>
              <a:rPr lang="en-US" sz="2400" dirty="0"/>
              <a:t>Agency setting </a:t>
            </a:r>
            <a:r>
              <a:rPr lang="en-US" dirty="0"/>
              <a:t>(Craig &amp; Sprang, 2010)</a:t>
            </a:r>
          </a:p>
          <a:p>
            <a:pPr lvl="1"/>
            <a:r>
              <a:rPr lang="en-US" sz="2400" dirty="0"/>
              <a:t>Work load </a:t>
            </a:r>
            <a:r>
              <a:rPr lang="en-US" dirty="0"/>
              <a:t>(Maslach et al., 2001; Schaufeli &amp; Bakker, 2004)</a:t>
            </a:r>
          </a:p>
          <a:p>
            <a:pPr lvl="1"/>
            <a:r>
              <a:rPr lang="en-US" sz="2400" dirty="0"/>
              <a:t>Understaffing </a:t>
            </a:r>
            <a:r>
              <a:rPr lang="en-US" dirty="0"/>
              <a:t>(Ducharme, Knudsen, and Roman, 2008)</a:t>
            </a:r>
          </a:p>
          <a:p>
            <a:pPr lvl="1"/>
            <a:r>
              <a:rPr lang="en-US" sz="2400" dirty="0"/>
              <a:t>Training</a:t>
            </a:r>
          </a:p>
          <a:p>
            <a:endParaRPr lang="en-US" dirty="0"/>
          </a:p>
        </p:txBody>
      </p:sp>
    </p:spTree>
    <p:extLst>
      <p:ext uri="{BB962C8B-B14F-4D97-AF65-F5344CB8AC3E}">
        <p14:creationId xmlns:p14="http://schemas.microsoft.com/office/powerpoint/2010/main" val="3233698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Contributing Factors for Work-Related Stress in Brain Injury Rehabilitation Professionals</a:t>
            </a:r>
          </a:p>
        </p:txBody>
      </p:sp>
      <p:sp>
        <p:nvSpPr>
          <p:cNvPr id="3" name="Content Placeholder 2"/>
          <p:cNvSpPr>
            <a:spLocks noGrp="1"/>
          </p:cNvSpPr>
          <p:nvPr>
            <p:ph idx="1"/>
          </p:nvPr>
        </p:nvSpPr>
        <p:spPr>
          <a:xfrm>
            <a:off x="498474" y="1981200"/>
            <a:ext cx="8343901" cy="4876800"/>
          </a:xfrm>
        </p:spPr>
        <p:txBody>
          <a:bodyPr>
            <a:normAutofit/>
          </a:bodyPr>
          <a:lstStyle/>
          <a:p>
            <a:endParaRPr lang="en-US" sz="100" dirty="0" smtClean="0"/>
          </a:p>
          <a:p>
            <a:endParaRPr lang="en-US" sz="1050" dirty="0" smtClean="0"/>
          </a:p>
          <a:p>
            <a:r>
              <a:rPr lang="en-US" sz="2800" dirty="0" smtClean="0"/>
              <a:t>Perception </a:t>
            </a:r>
            <a:r>
              <a:rPr lang="en-US" sz="2800" dirty="0"/>
              <a:t>of support/quality of supervision</a:t>
            </a:r>
          </a:p>
          <a:p>
            <a:pPr lvl="1"/>
            <a:r>
              <a:rPr lang="en-US" sz="2400" dirty="0"/>
              <a:t>Cohesive team/social </a:t>
            </a:r>
            <a:r>
              <a:rPr lang="en-US" sz="2400" dirty="0" smtClean="0"/>
              <a:t>support </a:t>
            </a:r>
            <a:r>
              <a:rPr lang="en-US" dirty="0" smtClean="0"/>
              <a:t>(Brown et al., </a:t>
            </a:r>
            <a:r>
              <a:rPr lang="en-US" dirty="0"/>
              <a:t>2003; Houkes et al., 2003; Schaufeli &amp; Bakker, 2004) </a:t>
            </a:r>
          </a:p>
          <a:p>
            <a:pPr lvl="1"/>
            <a:r>
              <a:rPr lang="en-US" sz="2400" dirty="0"/>
              <a:t>Lack of support from </a:t>
            </a:r>
            <a:r>
              <a:rPr lang="en-US" sz="2400" dirty="0" smtClean="0"/>
              <a:t>supervisors </a:t>
            </a:r>
            <a:r>
              <a:rPr lang="en-US" dirty="0" smtClean="0"/>
              <a:t>(</a:t>
            </a:r>
            <a:r>
              <a:rPr lang="en-US" dirty="0"/>
              <a:t>Dietzel, 1995; Maslach et al., 2001)</a:t>
            </a:r>
          </a:p>
          <a:p>
            <a:pPr lvl="1"/>
            <a:r>
              <a:rPr lang="en-US" sz="2400" dirty="0"/>
              <a:t>Quality of </a:t>
            </a:r>
            <a:r>
              <a:rPr lang="en-US" sz="2400" dirty="0" smtClean="0"/>
              <a:t>supervision </a:t>
            </a:r>
            <a:r>
              <a:rPr lang="en-US" dirty="0" smtClean="0"/>
              <a:t>(</a:t>
            </a:r>
            <a:r>
              <a:rPr lang="en-US" dirty="0"/>
              <a:t>Stebnicki, 2000</a:t>
            </a:r>
            <a:r>
              <a:rPr lang="en-US" dirty="0" smtClean="0"/>
              <a:t>)</a:t>
            </a:r>
            <a:br>
              <a:rPr lang="en-US" dirty="0" smtClean="0"/>
            </a:br>
            <a:endParaRPr lang="en-US" sz="2400" dirty="0"/>
          </a:p>
          <a:p>
            <a:pPr lvl="1"/>
            <a:endParaRPr lang="en-US" sz="2000" dirty="0"/>
          </a:p>
          <a:p>
            <a:endParaRPr lang="en-US" dirty="0"/>
          </a:p>
        </p:txBody>
      </p:sp>
    </p:spTree>
    <p:extLst>
      <p:ext uri="{BB962C8B-B14F-4D97-AF65-F5344CB8AC3E}">
        <p14:creationId xmlns:p14="http://schemas.microsoft.com/office/powerpoint/2010/main" val="380926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320284"/>
            <a:ext cx="8591550" cy="686422"/>
          </a:xfrm>
        </p:spPr>
        <p:txBody>
          <a:bodyPr>
            <a:normAutofit/>
          </a:bodyPr>
          <a:lstStyle/>
          <a:p>
            <a:r>
              <a:rPr lang="en-US" dirty="0" smtClean="0"/>
              <a:t>  Current Research</a:t>
            </a:r>
            <a:endParaRPr lang="en-US" dirty="0"/>
          </a:p>
        </p:txBody>
      </p:sp>
      <p:sp>
        <p:nvSpPr>
          <p:cNvPr id="3" name="Content Placeholder 2"/>
          <p:cNvSpPr>
            <a:spLocks noGrp="1"/>
          </p:cNvSpPr>
          <p:nvPr>
            <p:ph idx="1"/>
          </p:nvPr>
        </p:nvSpPr>
        <p:spPr>
          <a:xfrm>
            <a:off x="276225" y="1317122"/>
            <a:ext cx="8724900" cy="5540878"/>
          </a:xfrm>
        </p:spPr>
        <p:txBody>
          <a:bodyPr>
            <a:normAutofit lnSpcReduction="10000"/>
          </a:bodyPr>
          <a:lstStyle/>
          <a:p>
            <a:pPr lvl="1"/>
            <a:endParaRPr lang="en-US" sz="2800" dirty="0" smtClean="0"/>
          </a:p>
          <a:p>
            <a:pPr lvl="1"/>
            <a:endParaRPr lang="en-US" sz="2800" dirty="0" smtClean="0"/>
          </a:p>
          <a:p>
            <a:pPr lvl="1"/>
            <a:r>
              <a:rPr lang="en-US" sz="2800" dirty="0" smtClean="0"/>
              <a:t>Saban </a:t>
            </a:r>
            <a:r>
              <a:rPr lang="en-US" sz="2800" dirty="0"/>
              <a:t>et al</a:t>
            </a:r>
            <a:r>
              <a:rPr lang="en-US" sz="2800" dirty="0" smtClean="0"/>
              <a:t>. (2013) </a:t>
            </a:r>
            <a:r>
              <a:rPr lang="en-US" sz="2800" dirty="0"/>
              <a:t>surveyed 233 polytrauma team members: </a:t>
            </a:r>
            <a:endParaRPr lang="en-US" sz="2800" dirty="0" smtClean="0"/>
          </a:p>
          <a:p>
            <a:pPr lvl="2"/>
            <a:r>
              <a:rPr lang="en-US" sz="2400" dirty="0"/>
              <a:t>3</a:t>
            </a:r>
            <a:r>
              <a:rPr lang="en-US" sz="2400" dirty="0" smtClean="0"/>
              <a:t>0.6</a:t>
            </a:r>
            <a:r>
              <a:rPr lang="en-US" sz="2400" dirty="0"/>
              <a:t>% reported </a:t>
            </a:r>
            <a:r>
              <a:rPr lang="en-US" sz="2400" dirty="0" smtClean="0"/>
              <a:t>moderate emotional exhaustion</a:t>
            </a:r>
          </a:p>
          <a:p>
            <a:pPr lvl="2"/>
            <a:r>
              <a:rPr lang="en-US" sz="2400" dirty="0" smtClean="0"/>
              <a:t>23.7</a:t>
            </a:r>
            <a:r>
              <a:rPr lang="en-US" sz="2400" dirty="0"/>
              <a:t>% reported </a:t>
            </a:r>
            <a:r>
              <a:rPr lang="en-US" sz="2400" dirty="0" smtClean="0"/>
              <a:t>high emotional exhaustion</a:t>
            </a:r>
            <a:br>
              <a:rPr lang="en-US" sz="2400" dirty="0" smtClean="0"/>
            </a:br>
            <a:r>
              <a:rPr lang="en-US" sz="3000" dirty="0" smtClean="0"/>
              <a:t> </a:t>
            </a:r>
            <a:r>
              <a:rPr lang="en-US" sz="3200" dirty="0" smtClean="0"/>
              <a:t>  </a:t>
            </a:r>
            <a:endParaRPr lang="en-US" sz="3200" dirty="0"/>
          </a:p>
          <a:p>
            <a:pPr lvl="1"/>
            <a:r>
              <a:rPr lang="en-US" sz="2800" dirty="0"/>
              <a:t>Gosseries et al. (2012) surveyed 523 brain injury rehabilitation professionals and found: </a:t>
            </a:r>
            <a:endParaRPr lang="en-US" sz="2800" dirty="0" smtClean="0"/>
          </a:p>
          <a:p>
            <a:pPr lvl="2"/>
            <a:r>
              <a:rPr lang="en-US" sz="2400" dirty="0" smtClean="0"/>
              <a:t>33</a:t>
            </a:r>
            <a:r>
              <a:rPr lang="en-US" sz="2400" dirty="0"/>
              <a:t>% reported emotional </a:t>
            </a:r>
            <a:r>
              <a:rPr lang="en-US" sz="2400" dirty="0" smtClean="0"/>
              <a:t>exhaustion</a:t>
            </a:r>
            <a:endParaRPr lang="en-US" sz="2400" dirty="0"/>
          </a:p>
          <a:p>
            <a:pPr lvl="2"/>
            <a:r>
              <a:rPr lang="en-US" sz="2400" dirty="0" smtClean="0"/>
              <a:t>36</a:t>
            </a:r>
            <a:r>
              <a:rPr lang="en-US" sz="2400" dirty="0"/>
              <a:t>% reported </a:t>
            </a:r>
            <a:r>
              <a:rPr lang="en-US" sz="2400" dirty="0" smtClean="0"/>
              <a:t>depersonalization</a:t>
            </a:r>
            <a:endParaRPr lang="en-US" sz="2400" dirty="0"/>
          </a:p>
          <a:p>
            <a:pPr lvl="2"/>
            <a:r>
              <a:rPr lang="en-US" sz="2400" dirty="0" smtClean="0"/>
              <a:t>18</a:t>
            </a:r>
            <a:r>
              <a:rPr lang="en-US" sz="2400" dirty="0"/>
              <a:t>% reported </a:t>
            </a:r>
            <a:r>
              <a:rPr lang="en-US" sz="2400" dirty="0" smtClean="0"/>
              <a:t>burnout</a:t>
            </a:r>
            <a:br>
              <a:rPr lang="en-US" sz="2400" dirty="0" smtClean="0"/>
            </a:br>
            <a:r>
              <a:rPr lang="en-US" sz="2800" dirty="0" smtClean="0"/>
              <a:t> </a:t>
            </a:r>
            <a:r>
              <a:rPr lang="en-US" sz="3200" dirty="0"/>
              <a:t> </a:t>
            </a:r>
          </a:p>
        </p:txBody>
      </p:sp>
    </p:spTree>
    <p:extLst>
      <p:ext uri="{BB962C8B-B14F-4D97-AF65-F5344CB8AC3E}">
        <p14:creationId xmlns:p14="http://schemas.microsoft.com/office/powerpoint/2010/main" val="36387321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Research</a:t>
            </a:r>
          </a:p>
        </p:txBody>
      </p:sp>
      <p:sp>
        <p:nvSpPr>
          <p:cNvPr id="3" name="Content Placeholder 2"/>
          <p:cNvSpPr>
            <a:spLocks noGrp="1"/>
          </p:cNvSpPr>
          <p:nvPr>
            <p:ph idx="1"/>
          </p:nvPr>
        </p:nvSpPr>
        <p:spPr>
          <a:xfrm>
            <a:off x="254000" y="1981200"/>
            <a:ext cx="8667750" cy="4718050"/>
          </a:xfrm>
        </p:spPr>
        <p:txBody>
          <a:bodyPr>
            <a:normAutofit fontScale="92500" lnSpcReduction="10000"/>
          </a:bodyPr>
          <a:lstStyle/>
          <a:p>
            <a:pPr lvl="1"/>
            <a:r>
              <a:rPr lang="en-US" sz="2800" dirty="0"/>
              <a:t>Wittig et al. (2003) surveyed 133 brain injury rehabilitation professionals: </a:t>
            </a:r>
          </a:p>
          <a:p>
            <a:pPr lvl="2"/>
            <a:r>
              <a:rPr lang="en-US" sz="2600" dirty="0"/>
              <a:t>67.7% reported being unable to leave work at work</a:t>
            </a:r>
          </a:p>
          <a:p>
            <a:pPr lvl="2"/>
            <a:r>
              <a:rPr lang="en-US" sz="2600" dirty="0"/>
              <a:t>66.9% were afraid of getting hurt at work</a:t>
            </a:r>
          </a:p>
          <a:p>
            <a:endParaRPr lang="en-US" dirty="0"/>
          </a:p>
          <a:p>
            <a:pPr lvl="1"/>
            <a:r>
              <a:rPr lang="en-US" sz="2800" dirty="0"/>
              <a:t>Providers of community based rehabilitation reported the following as increasing the risk for work-related stress (Mooney, Doig, &amp; Fleming, 2009)</a:t>
            </a:r>
          </a:p>
          <a:p>
            <a:pPr lvl="2"/>
            <a:r>
              <a:rPr lang="en-US" sz="2600" dirty="0"/>
              <a:t>Frequent home visits</a:t>
            </a:r>
          </a:p>
          <a:p>
            <a:pPr lvl="2"/>
            <a:r>
              <a:rPr lang="en-US" sz="2600" dirty="0"/>
              <a:t>Increased hours spent driving to client homes</a:t>
            </a:r>
          </a:p>
          <a:p>
            <a:pPr lvl="2"/>
            <a:r>
              <a:rPr lang="en-US" sz="2600" dirty="0"/>
              <a:t>Being isolated from the treatment team</a:t>
            </a:r>
          </a:p>
          <a:p>
            <a:endParaRPr lang="en-US" dirty="0"/>
          </a:p>
        </p:txBody>
      </p:sp>
    </p:spTree>
    <p:extLst>
      <p:ext uri="{BB962C8B-B14F-4D97-AF65-F5344CB8AC3E}">
        <p14:creationId xmlns:p14="http://schemas.microsoft.com/office/powerpoint/2010/main" val="4037673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98474" y="1981200"/>
            <a:ext cx="8423276" cy="4686300"/>
          </a:xfrm>
        </p:spPr>
        <p:txBody>
          <a:bodyPr>
            <a:normAutofit/>
          </a:bodyPr>
          <a:lstStyle/>
          <a:p>
            <a:pPr marL="0" indent="0">
              <a:buNone/>
            </a:pPr>
            <a:endParaRPr lang="en-US" sz="1800" dirty="0" smtClean="0"/>
          </a:p>
          <a:p>
            <a:pPr marL="0" indent="0">
              <a:buNone/>
            </a:pPr>
            <a:r>
              <a:rPr lang="en-US" sz="2600" dirty="0" smtClean="0"/>
              <a:t>“</a:t>
            </a:r>
            <a:r>
              <a:rPr lang="en-US" sz="2600" dirty="0"/>
              <a:t>Individuals involved in the rehabilitation of clients with acquired brain injury, particularly traumatic brain injury, may be at particular risk for burnout because these workers must display empathy during sometimes emotionally-laden interactions with clients who often evidence cognitive problems as well as emotional, behavioral, and interpersonal difficulties”</a:t>
            </a:r>
          </a:p>
          <a:p>
            <a:pPr marL="0" indent="0" algn="r">
              <a:buNone/>
            </a:pPr>
            <a:r>
              <a:rPr lang="en-US" sz="2600" dirty="0" smtClean="0"/>
              <a:t>- Wittig </a:t>
            </a:r>
            <a:r>
              <a:rPr lang="en-US" sz="2600" dirty="0"/>
              <a:t>et al., </a:t>
            </a:r>
            <a:r>
              <a:rPr lang="en-US" sz="2600" dirty="0" smtClean="0"/>
              <a:t>2003 (p. 98)</a:t>
            </a:r>
            <a:endParaRPr lang="en-US" sz="2600" dirty="0"/>
          </a:p>
          <a:p>
            <a:pPr marL="0" indent="0">
              <a:buNone/>
            </a:pPr>
            <a:endParaRPr lang="en-US" sz="2600" dirty="0"/>
          </a:p>
        </p:txBody>
      </p:sp>
    </p:spTree>
    <p:extLst>
      <p:ext uri="{BB962C8B-B14F-4D97-AF65-F5344CB8AC3E}">
        <p14:creationId xmlns:p14="http://schemas.microsoft.com/office/powerpoint/2010/main" val="3126410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t>
            </a:r>
            <a:r>
              <a:rPr lang="en-US" dirty="0" smtClean="0"/>
              <a:t>ethodology</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6428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Questions</a:t>
            </a:r>
            <a:endParaRPr lang="en-US" dirty="0"/>
          </a:p>
        </p:txBody>
      </p:sp>
      <p:sp>
        <p:nvSpPr>
          <p:cNvPr id="5" name="Content Placeholder 4"/>
          <p:cNvSpPr>
            <a:spLocks noGrp="1"/>
          </p:cNvSpPr>
          <p:nvPr>
            <p:ph idx="1"/>
          </p:nvPr>
        </p:nvSpPr>
        <p:spPr>
          <a:xfrm>
            <a:off x="274320" y="1311276"/>
            <a:ext cx="8869680" cy="5546723"/>
          </a:xfrm>
        </p:spPr>
        <p:txBody>
          <a:bodyPr>
            <a:normAutofit/>
          </a:bodyPr>
          <a:lstStyle/>
          <a:p>
            <a:pPr marL="454914" lvl="0" indent="-457200">
              <a:buFont typeface="+mj-lt"/>
              <a:buAutoNum type="arabicPeriod"/>
            </a:pPr>
            <a:endParaRPr lang="en-US" sz="2400" dirty="0" smtClean="0"/>
          </a:p>
          <a:p>
            <a:pPr marL="454914" lvl="0" indent="-457200">
              <a:buFont typeface="+mj-lt"/>
              <a:buAutoNum type="arabicPeriod"/>
            </a:pPr>
            <a:r>
              <a:rPr lang="en-US" sz="2400" dirty="0" smtClean="0"/>
              <a:t>What </a:t>
            </a:r>
            <a:r>
              <a:rPr lang="en-US" sz="2400" dirty="0"/>
              <a:t>do brain </a:t>
            </a:r>
            <a:r>
              <a:rPr lang="en-US" sz="2400" dirty="0" smtClean="0"/>
              <a:t>injury rehabilitation </a:t>
            </a:r>
            <a:r>
              <a:rPr lang="en-US" sz="2400" dirty="0"/>
              <a:t>professionals find stressful about working in brain injury rehabilitation</a:t>
            </a:r>
            <a:r>
              <a:rPr lang="en-US" sz="2400" dirty="0" smtClean="0"/>
              <a:t>?</a:t>
            </a:r>
          </a:p>
          <a:p>
            <a:pPr marL="454914" lvl="0" indent="-457200">
              <a:buFont typeface="+mj-lt"/>
              <a:buAutoNum type="arabicPeriod"/>
            </a:pPr>
            <a:r>
              <a:rPr lang="en-US" sz="2400" dirty="0" smtClean="0"/>
              <a:t>What about working in brain injury rehabilitation is difficult?</a:t>
            </a:r>
            <a:endParaRPr lang="en-US" sz="2400" dirty="0"/>
          </a:p>
          <a:p>
            <a:pPr marL="454914" lvl="0" indent="-457200">
              <a:buFont typeface="+mj-lt"/>
              <a:buAutoNum type="arabicPeriod"/>
            </a:pPr>
            <a:r>
              <a:rPr lang="en-US" sz="2400" dirty="0"/>
              <a:t>How do brain injury </a:t>
            </a:r>
            <a:r>
              <a:rPr lang="en-US" sz="2400" dirty="0" smtClean="0"/>
              <a:t>rehabilitation professionals </a:t>
            </a:r>
            <a:r>
              <a:rPr lang="en-US" sz="2400" dirty="0"/>
              <a:t>experience work-related stress</a:t>
            </a:r>
            <a:r>
              <a:rPr lang="en-US" sz="2400" dirty="0" smtClean="0"/>
              <a:t>?</a:t>
            </a:r>
            <a:endParaRPr lang="en-US" sz="2400" dirty="0"/>
          </a:p>
          <a:p>
            <a:pPr marL="454914" lvl="0" indent="-457200">
              <a:buFont typeface="+mj-lt"/>
              <a:buAutoNum type="arabicPeriod"/>
            </a:pPr>
            <a:r>
              <a:rPr lang="en-US" sz="2400" dirty="0"/>
              <a:t>How do brain injury </a:t>
            </a:r>
            <a:r>
              <a:rPr lang="en-US" sz="2400" dirty="0" smtClean="0"/>
              <a:t>rehabilitation professionals </a:t>
            </a:r>
            <a:r>
              <a:rPr lang="en-US" sz="2400" dirty="0"/>
              <a:t>reduce work-related stress</a:t>
            </a:r>
            <a:r>
              <a:rPr lang="en-US" sz="2400" dirty="0" smtClean="0"/>
              <a:t>?</a:t>
            </a:r>
            <a:endParaRPr lang="en-US" sz="2400" dirty="0"/>
          </a:p>
          <a:p>
            <a:pPr marL="454914" lvl="0" indent="-457200">
              <a:buFont typeface="+mj-lt"/>
              <a:buAutoNum type="arabicPeriod"/>
            </a:pPr>
            <a:r>
              <a:rPr lang="en-US" sz="2400" dirty="0"/>
              <a:t>What support is offered by agencies to reduce work-related stress in brain </a:t>
            </a:r>
            <a:r>
              <a:rPr lang="en-US" sz="2400" dirty="0" smtClean="0"/>
              <a:t>injury rehabilitation </a:t>
            </a:r>
            <a:r>
              <a:rPr lang="en-US" sz="2400" dirty="0"/>
              <a:t>professionals?</a:t>
            </a:r>
          </a:p>
          <a:p>
            <a:endParaRPr lang="en-US" dirty="0"/>
          </a:p>
        </p:txBody>
      </p:sp>
    </p:spTree>
    <p:extLst>
      <p:ext uri="{BB962C8B-B14F-4D97-AF65-F5344CB8AC3E}">
        <p14:creationId xmlns:p14="http://schemas.microsoft.com/office/powerpoint/2010/main" val="127651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Background and Significance</a:t>
            </a:r>
            <a:endParaRPr lang="en-US" dirty="0">
              <a:solidFill>
                <a:srgbClr val="FFFFFF"/>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2834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Research Design</a:t>
            </a:r>
            <a:endParaRPr lang="en-US" dirty="0"/>
          </a:p>
        </p:txBody>
      </p:sp>
      <p:sp>
        <p:nvSpPr>
          <p:cNvPr id="3" name="Content Placeholder 2"/>
          <p:cNvSpPr>
            <a:spLocks noGrp="1"/>
          </p:cNvSpPr>
          <p:nvPr>
            <p:ph idx="1"/>
          </p:nvPr>
        </p:nvSpPr>
        <p:spPr>
          <a:xfrm>
            <a:off x="274320" y="1298448"/>
            <a:ext cx="8595360" cy="5446408"/>
          </a:xfrm>
        </p:spPr>
        <p:txBody>
          <a:bodyPr>
            <a:normAutofit/>
          </a:bodyPr>
          <a:lstStyle/>
          <a:p>
            <a:pPr marL="0" indent="0">
              <a:buNone/>
            </a:pPr>
            <a:endParaRPr lang="en-US" dirty="0" smtClean="0"/>
          </a:p>
          <a:p>
            <a:pPr marL="342900" indent="-342900"/>
            <a:r>
              <a:rPr lang="en-US" sz="2400" dirty="0" smtClean="0"/>
              <a:t>Participants engaged in a one-time in-depth interview conducted either in person or using video conferencing software</a:t>
            </a:r>
          </a:p>
          <a:p>
            <a:pPr marL="342900" indent="-342900"/>
            <a:r>
              <a:rPr lang="en-US" sz="2400" dirty="0" smtClean="0"/>
              <a:t>A semi-structured interview guide structured the line of questioning</a:t>
            </a:r>
          </a:p>
          <a:p>
            <a:pPr marL="342900" indent="-342900"/>
            <a:r>
              <a:rPr lang="en-US" sz="2400" dirty="0" smtClean="0"/>
              <a:t>Interviews were digitally recorded and professionally transcribed</a:t>
            </a:r>
          </a:p>
          <a:p>
            <a:pPr marL="342900" indent="-342900"/>
            <a:r>
              <a:rPr lang="en-US" sz="2400" dirty="0" smtClean="0"/>
              <a:t>Confidentiality and privacy</a:t>
            </a:r>
          </a:p>
          <a:p>
            <a:pPr marL="515938" lvl="1" indent="-342900"/>
            <a:r>
              <a:rPr lang="en-US" sz="2200" dirty="0" smtClean="0"/>
              <a:t>Alphanumeric codes were assigned to participants</a:t>
            </a:r>
          </a:p>
          <a:p>
            <a:pPr marL="515938" lvl="1" indent="-342900"/>
            <a:r>
              <a:rPr lang="en-US" sz="2200" dirty="0" smtClean="0"/>
              <a:t>All identifiable information was removed from transcriptions</a:t>
            </a:r>
          </a:p>
        </p:txBody>
      </p:sp>
    </p:spTree>
    <p:extLst>
      <p:ext uri="{BB962C8B-B14F-4D97-AF65-F5344CB8AC3E}">
        <p14:creationId xmlns:p14="http://schemas.microsoft.com/office/powerpoint/2010/main" val="27023658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a:t>
            </a:r>
            <a:endParaRPr lang="en-US" dirty="0"/>
          </a:p>
        </p:txBody>
      </p:sp>
      <p:sp>
        <p:nvSpPr>
          <p:cNvPr id="3" name="Content Placeholder 2"/>
          <p:cNvSpPr>
            <a:spLocks noGrp="1"/>
          </p:cNvSpPr>
          <p:nvPr>
            <p:ph idx="1"/>
          </p:nvPr>
        </p:nvSpPr>
        <p:spPr>
          <a:xfrm>
            <a:off x="274320" y="1298447"/>
            <a:ext cx="8595360" cy="5559553"/>
          </a:xfrm>
        </p:spPr>
        <p:txBody>
          <a:bodyPr>
            <a:normAutofit fontScale="92500" lnSpcReduction="10000"/>
          </a:bodyPr>
          <a:lstStyle/>
          <a:p>
            <a:pPr marL="0" indent="0">
              <a:buNone/>
            </a:pPr>
            <a:r>
              <a:rPr lang="en-US" sz="2600" b="1" dirty="0" smtClean="0"/>
              <a:t>Inclusion criteria: </a:t>
            </a:r>
          </a:p>
          <a:p>
            <a:r>
              <a:rPr lang="en-US" dirty="0" smtClean="0"/>
              <a:t>Brain </a:t>
            </a:r>
            <a:r>
              <a:rPr lang="en-US" dirty="0"/>
              <a:t>injury rehabilitation professionals </a:t>
            </a:r>
            <a:r>
              <a:rPr lang="en-US" dirty="0" smtClean="0"/>
              <a:t>who:</a:t>
            </a:r>
          </a:p>
          <a:p>
            <a:pPr lvl="1"/>
            <a:r>
              <a:rPr lang="en-US" sz="2000" dirty="0" smtClean="0"/>
              <a:t>Have </a:t>
            </a:r>
            <a:r>
              <a:rPr lang="en-US" sz="2000" dirty="0"/>
              <a:t>at least two years of full-time experience in outpatient brain injury </a:t>
            </a:r>
            <a:r>
              <a:rPr lang="en-US" sz="2000" dirty="0" smtClean="0"/>
              <a:t>rehabilitation</a:t>
            </a:r>
          </a:p>
          <a:p>
            <a:pPr lvl="1"/>
            <a:r>
              <a:rPr lang="en-US" sz="2000" dirty="0" smtClean="0"/>
              <a:t>Provide </a:t>
            </a:r>
            <a:r>
              <a:rPr lang="en-US" sz="2000" dirty="0"/>
              <a:t>direct clinical care to individuals with TBI or </a:t>
            </a:r>
            <a:r>
              <a:rPr lang="en-US" sz="2000" dirty="0" smtClean="0"/>
              <a:t>ABI</a:t>
            </a:r>
          </a:p>
          <a:p>
            <a:pPr lvl="1"/>
            <a:r>
              <a:rPr lang="en-US" sz="2000" dirty="0" smtClean="0"/>
              <a:t>Possess </a:t>
            </a:r>
            <a:r>
              <a:rPr lang="en-US" sz="2000" dirty="0"/>
              <a:t>at least a Bachelor’s Degree in a Human Services related field such as Psychology, Social Work, Disability Services, Vocational Rehabilitation, Health Care Administration, Counseling, or Nursing. </a:t>
            </a:r>
          </a:p>
          <a:p>
            <a:pPr lvl="1"/>
            <a:r>
              <a:rPr lang="en-US" sz="2000" dirty="0" smtClean="0"/>
              <a:t>CBIS</a:t>
            </a:r>
            <a:r>
              <a:rPr lang="en-US" sz="2000" dirty="0"/>
              <a:t>/CBIST requirement was eliminated in January 2016 due to poor </a:t>
            </a:r>
            <a:r>
              <a:rPr lang="en-US" sz="2000" dirty="0" smtClean="0"/>
              <a:t>recruitment</a:t>
            </a:r>
            <a:br>
              <a:rPr lang="en-US" sz="2000" dirty="0" smtClean="0"/>
            </a:br>
            <a:endParaRPr lang="en-US" sz="2000" dirty="0" smtClean="0"/>
          </a:p>
          <a:p>
            <a:pPr marL="0" indent="0">
              <a:lnSpc>
                <a:spcPct val="70000"/>
              </a:lnSpc>
              <a:buNone/>
            </a:pPr>
            <a:r>
              <a:rPr lang="en-US" sz="2600" b="1" dirty="0" smtClean="0"/>
              <a:t>Sampling</a:t>
            </a:r>
          </a:p>
          <a:p>
            <a:pPr>
              <a:lnSpc>
                <a:spcPct val="70000"/>
              </a:lnSpc>
            </a:pPr>
            <a:r>
              <a:rPr lang="en-US" dirty="0" smtClean="0"/>
              <a:t>Convenience</a:t>
            </a:r>
            <a:r>
              <a:rPr lang="en-US" dirty="0"/>
              <a:t>, snowball, and purposive</a:t>
            </a:r>
          </a:p>
          <a:p>
            <a:pPr lvl="1"/>
            <a:r>
              <a:rPr lang="en-US" sz="2000" dirty="0"/>
              <a:t>  ACBIS published an article in their Newsletter</a:t>
            </a:r>
          </a:p>
          <a:p>
            <a:pPr marL="571500" lvl="1" indent="-342900"/>
            <a:r>
              <a:rPr lang="en-US" sz="2000" dirty="0"/>
              <a:t>Brain injury rehabilitation providers were directly contacted</a:t>
            </a:r>
          </a:p>
          <a:p>
            <a:pPr marL="571500" lvl="1" indent="-342900"/>
            <a:r>
              <a:rPr lang="en-US" sz="2000" dirty="0"/>
              <a:t>Traumatic Brain Injury Model Systems Listserv</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9147040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74638" y="168065"/>
            <a:ext cx="8591550" cy="641814"/>
          </a:xfrm>
        </p:spPr>
        <p:txBody>
          <a:bodyPr>
            <a:normAutofit/>
          </a:bodyPr>
          <a:lstStyle/>
          <a:p>
            <a:r>
              <a:rPr lang="en-US" dirty="0" smtClean="0"/>
              <a:t>   Participant Demographics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0269587"/>
              </p:ext>
            </p:extLst>
          </p:nvPr>
        </p:nvGraphicFramePr>
        <p:xfrm>
          <a:off x="270971" y="913323"/>
          <a:ext cx="8595217" cy="5755289"/>
        </p:xfrm>
        <a:graphic>
          <a:graphicData uri="http://schemas.openxmlformats.org/drawingml/2006/table">
            <a:tbl>
              <a:tblPr firstRow="1" bandRow="1">
                <a:tableStyleId>{5C22544A-7EE6-4342-B048-85BDC9FD1C3A}</a:tableStyleId>
              </a:tblPr>
              <a:tblGrid>
                <a:gridCol w="450011"/>
                <a:gridCol w="337509"/>
                <a:gridCol w="708768"/>
                <a:gridCol w="371259"/>
                <a:gridCol w="1113778"/>
                <a:gridCol w="1023776"/>
                <a:gridCol w="1226280"/>
                <a:gridCol w="798771"/>
                <a:gridCol w="956274"/>
                <a:gridCol w="1023777"/>
                <a:gridCol w="585014"/>
              </a:tblGrid>
              <a:tr h="372023">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Sex</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Age Group</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CBIS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Level of Education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Years experience</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Case </a:t>
                      </a:r>
                      <a:r>
                        <a:rPr lang="en-US" sz="1000" dirty="0" smtClean="0">
                          <a:solidFill>
                            <a:srgbClr val="000000"/>
                          </a:solidFill>
                          <a:effectLst/>
                          <a:latin typeface="Calibri"/>
                          <a:ea typeface="Times New Roman"/>
                          <a:cs typeface="Times New Roman"/>
                        </a:rPr>
                        <a:t>Management</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Counseling</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Skills training</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Job Coaching</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Groups</a:t>
                      </a:r>
                      <a:endParaRPr lang="en-US" sz="1200" dirty="0">
                        <a:effectLst/>
                        <a:latin typeface="Cambria"/>
                        <a:ea typeface="ＭＳ 明朝"/>
                        <a:cs typeface="Times New Roman"/>
                      </a:endParaRPr>
                    </a:p>
                  </a:txBody>
                  <a:tcPr marL="68040" marR="68040" marT="0" marB="0"/>
                </a:tc>
              </a:tr>
              <a:tr h="155172">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P01</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21-29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Bachelors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133878">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P02</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21-29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Bachelors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180625">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P03</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60-69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26-30</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193351">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P04</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6-9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51438">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6-9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173442">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P06</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50-59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22-25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186169">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P07</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tc>
              </a:tr>
              <a:tr h="210235">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P08</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40-49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10-13</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tc>
              </a:tr>
              <a:tr h="370840">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P09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6-9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r>
                      <a:br>
                        <a:rPr lang="en-US" sz="1000" dirty="0">
                          <a:solidFill>
                            <a:srgbClr val="000000"/>
                          </a:solidFill>
                          <a:effectLst/>
                          <a:latin typeface="Calibri"/>
                          <a:ea typeface="Times New Roman"/>
                          <a:cs typeface="Times New Roman"/>
                        </a:rPr>
                      </a:b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37689">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P10</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tc>
              </a:tr>
              <a:tr h="318457">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P11</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21-29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26804">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P12</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tc>
              </a:tr>
              <a:tr h="341592">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P13</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40-49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PhD</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26-30</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94846">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Bachelors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96232">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P16</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14-17</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tc>
              </a:tr>
              <a:tr h="274938">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P17</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50-59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18-21</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tc>
              </a:tr>
              <a:tr h="264984">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P18</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F</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30-39</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Masters</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2-5</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Y</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N</a:t>
                      </a:r>
                      <a:endParaRPr lang="en-US" sz="1200" dirty="0">
                        <a:effectLst/>
                        <a:latin typeface="Cambria"/>
                        <a:ea typeface="ＭＳ 明朝"/>
                        <a:cs typeface="Times New Roman"/>
                      </a:endParaRPr>
                    </a:p>
                  </a:txBody>
                  <a:tcPr marL="68040" marR="68040" marT="0" marB="0" anchor="b"/>
                </a:tc>
                <a:tc>
                  <a:txBody>
                    <a:bodyPr/>
                    <a:lstStyle/>
                    <a:p>
                      <a:pPr marL="0" marR="0">
                        <a:spcBef>
                          <a:spcPts val="0"/>
                        </a:spcBef>
                        <a:spcAft>
                          <a:spcPts val="0"/>
                        </a:spcAft>
                      </a:pPr>
                      <a:r>
                        <a:rPr lang="en-US" sz="1000" dirty="0">
                          <a:solidFill>
                            <a:srgbClr val="000000"/>
                          </a:solidFill>
                          <a:effectLst/>
                          <a:latin typeface="Calibri"/>
                          <a:ea typeface="Times New Roman"/>
                          <a:cs typeface="Times New Roman"/>
                        </a:rPr>
                        <a:t> </a:t>
                      </a:r>
                      <a:endParaRPr lang="en-US" sz="1200" dirty="0">
                        <a:effectLst/>
                        <a:latin typeface="Cambria"/>
                        <a:ea typeface="ＭＳ 明朝"/>
                        <a:cs typeface="Times New Roman"/>
                      </a:endParaRPr>
                    </a:p>
                    <a:p>
                      <a:pPr marL="0" marR="0">
                        <a:spcBef>
                          <a:spcPts val="0"/>
                        </a:spcBef>
                        <a:spcAft>
                          <a:spcPts val="0"/>
                        </a:spcAft>
                      </a:pPr>
                      <a:r>
                        <a:rPr lang="en-US" sz="1000" dirty="0">
                          <a:solidFill>
                            <a:srgbClr val="000000"/>
                          </a:solidFill>
                          <a:effectLst/>
                          <a:latin typeface="Calibri"/>
                          <a:ea typeface="Times New Roman"/>
                          <a:cs typeface="Times New Roman"/>
                        </a:rPr>
                        <a:t>N </a:t>
                      </a:r>
                      <a:endParaRPr lang="en-US" sz="1200" dirty="0">
                        <a:effectLst/>
                        <a:latin typeface="Cambria"/>
                        <a:ea typeface="ＭＳ 明朝"/>
                        <a:cs typeface="Times New Roman"/>
                      </a:endParaRPr>
                    </a:p>
                  </a:txBody>
                  <a:tcPr marL="68040" marR="68040" marT="0" marB="0"/>
                </a:tc>
              </a:tr>
            </a:tbl>
          </a:graphicData>
        </a:graphic>
      </p:graphicFrame>
    </p:spTree>
    <p:extLst>
      <p:ext uri="{BB962C8B-B14F-4D97-AF65-F5344CB8AC3E}">
        <p14:creationId xmlns:p14="http://schemas.microsoft.com/office/powerpoint/2010/main" val="655504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a:xfrm>
            <a:off x="274320" y="1298447"/>
            <a:ext cx="8595360" cy="5417209"/>
          </a:xfrm>
        </p:spPr>
        <p:txBody>
          <a:bodyPr>
            <a:normAutofit fontScale="85000" lnSpcReduction="20000"/>
          </a:bodyPr>
          <a:lstStyle/>
          <a:p>
            <a:endParaRPr lang="en-US" dirty="0" smtClean="0"/>
          </a:p>
          <a:p>
            <a:r>
              <a:rPr lang="en-US" sz="2200" dirty="0" smtClean="0"/>
              <a:t>Grounded theory approach utilizing NVivo software</a:t>
            </a:r>
          </a:p>
          <a:p>
            <a:pPr marL="228600" lvl="1" indent="0">
              <a:buNone/>
            </a:pPr>
            <a:endParaRPr lang="en-US" sz="600" dirty="0" smtClean="0"/>
          </a:p>
          <a:p>
            <a:r>
              <a:rPr lang="en-US" sz="2200" dirty="0" smtClean="0"/>
              <a:t>Coded the first 4 interviews </a:t>
            </a:r>
          </a:p>
          <a:p>
            <a:pPr lvl="1"/>
            <a:r>
              <a:rPr lang="en-US" sz="2100" dirty="0" smtClean="0"/>
              <a:t>Created preliminary focused codes</a:t>
            </a:r>
          </a:p>
          <a:p>
            <a:pPr lvl="1"/>
            <a:endParaRPr lang="en-US" sz="700" dirty="0" smtClean="0"/>
          </a:p>
          <a:p>
            <a:r>
              <a:rPr lang="en-US" sz="2200" dirty="0" smtClean="0"/>
              <a:t>Coded the remaining 13 interviews directly into preliminary focused codes</a:t>
            </a:r>
          </a:p>
          <a:p>
            <a:pPr lvl="1"/>
            <a:r>
              <a:rPr lang="en-US" sz="2100" dirty="0" smtClean="0"/>
              <a:t>New codes or categories did not emerge</a:t>
            </a:r>
          </a:p>
          <a:p>
            <a:pPr lvl="1"/>
            <a:endParaRPr lang="en-US" sz="600" dirty="0" smtClean="0"/>
          </a:p>
          <a:p>
            <a:r>
              <a:rPr lang="en-US" sz="2200" dirty="0" smtClean="0"/>
              <a:t>Initially identified 40 focused codes </a:t>
            </a:r>
          </a:p>
          <a:p>
            <a:pPr lvl="1"/>
            <a:r>
              <a:rPr lang="en-US" sz="2100" dirty="0" smtClean="0"/>
              <a:t>Reduced to 26</a:t>
            </a:r>
          </a:p>
          <a:p>
            <a:pPr lvl="1"/>
            <a:endParaRPr lang="en-US" sz="600" dirty="0" smtClean="0"/>
          </a:p>
          <a:p>
            <a:r>
              <a:rPr lang="en-US" sz="2200" dirty="0" smtClean="0"/>
              <a:t>Resulted in 8 provisional categories</a:t>
            </a:r>
            <a:br>
              <a:rPr lang="en-US" sz="2200" dirty="0" smtClean="0"/>
            </a:br>
            <a:endParaRPr lang="en-US" sz="2200" dirty="0" smtClean="0"/>
          </a:p>
          <a:p>
            <a:r>
              <a:rPr lang="en-US" sz="2400" dirty="0" smtClean="0"/>
              <a:t>6 final themes</a:t>
            </a:r>
          </a:p>
          <a:p>
            <a:endParaRPr lang="en-US" dirty="0" smtClean="0"/>
          </a:p>
        </p:txBody>
      </p:sp>
    </p:spTree>
    <p:extLst>
      <p:ext uri="{BB962C8B-B14F-4D97-AF65-F5344CB8AC3E}">
        <p14:creationId xmlns:p14="http://schemas.microsoft.com/office/powerpoint/2010/main" val="327552305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Ensuring Rigor</a:t>
            </a:r>
            <a:endParaRPr lang="en-US" dirty="0"/>
          </a:p>
        </p:txBody>
      </p:sp>
      <p:sp>
        <p:nvSpPr>
          <p:cNvPr id="3" name="Content Placeholder 2"/>
          <p:cNvSpPr>
            <a:spLocks noGrp="1"/>
          </p:cNvSpPr>
          <p:nvPr>
            <p:ph idx="1"/>
          </p:nvPr>
        </p:nvSpPr>
        <p:spPr>
          <a:xfrm>
            <a:off x="498474" y="1981200"/>
            <a:ext cx="8296276" cy="4144963"/>
          </a:xfrm>
        </p:spPr>
        <p:txBody>
          <a:bodyPr/>
          <a:lstStyle/>
          <a:p>
            <a:pPr marL="515938" lvl="1" indent="-342900"/>
            <a:r>
              <a:rPr lang="en-US" sz="2400" dirty="0" smtClean="0"/>
              <a:t>Peer </a:t>
            </a:r>
            <a:r>
              <a:rPr lang="en-US" sz="2400" dirty="0"/>
              <a:t>debriefing and support after conducting each </a:t>
            </a:r>
            <a:r>
              <a:rPr lang="en-US" sz="2400" dirty="0" smtClean="0"/>
              <a:t>interview</a:t>
            </a:r>
          </a:p>
          <a:p>
            <a:pPr marL="515938" lvl="1" indent="-342900"/>
            <a:endParaRPr lang="en-US" sz="1800" dirty="0"/>
          </a:p>
          <a:p>
            <a:pPr marL="515938" lvl="1" indent="-342900"/>
            <a:r>
              <a:rPr lang="en-US" sz="2400" dirty="0"/>
              <a:t>Negative case </a:t>
            </a:r>
            <a:r>
              <a:rPr lang="en-US" sz="2400" dirty="0" smtClean="0"/>
              <a:t>analysis</a:t>
            </a:r>
          </a:p>
          <a:p>
            <a:pPr marL="515938" lvl="1" indent="-342900"/>
            <a:endParaRPr lang="en-US" sz="1800" dirty="0"/>
          </a:p>
          <a:p>
            <a:pPr marL="515938" lvl="1" indent="-342900"/>
            <a:r>
              <a:rPr lang="en-US" sz="2400" dirty="0"/>
              <a:t>Audit </a:t>
            </a:r>
            <a:r>
              <a:rPr lang="en-US" sz="2400" dirty="0" smtClean="0"/>
              <a:t>trail</a:t>
            </a:r>
          </a:p>
          <a:p>
            <a:pPr marL="1426464" lvl="8" indent="0">
              <a:buNone/>
            </a:pPr>
            <a:r>
              <a:rPr lang="en-US" dirty="0"/>
              <a:t>	</a:t>
            </a:r>
            <a:r>
              <a:rPr lang="en-US" dirty="0" smtClean="0"/>
              <a:t>				</a:t>
            </a:r>
            <a:r>
              <a:rPr lang="en-US" dirty="0"/>
              <a:t> </a:t>
            </a:r>
            <a:r>
              <a:rPr lang="en-US" dirty="0" smtClean="0"/>
              <a:t>                               </a:t>
            </a:r>
            <a:br>
              <a:rPr lang="en-US" dirty="0" smtClean="0"/>
            </a:br>
            <a:r>
              <a:rPr lang="en-US" dirty="0" smtClean="0"/>
              <a:t>                                                                                </a:t>
            </a:r>
            <a:r>
              <a:rPr lang="en-US" sz="2400" dirty="0" smtClean="0"/>
              <a:t>(Padgett, 2008)</a:t>
            </a:r>
            <a:endParaRPr lang="en-US" sz="2400" dirty="0"/>
          </a:p>
        </p:txBody>
      </p:sp>
    </p:spTree>
    <p:extLst>
      <p:ext uri="{BB962C8B-B14F-4D97-AF65-F5344CB8AC3E}">
        <p14:creationId xmlns:p14="http://schemas.microsoft.com/office/powerpoint/2010/main" val="17365247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Findings &amp; Discussion</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061164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Nvivo11 Word Cloud</a:t>
            </a:r>
            <a:endParaRPr lang="en-US" dirty="0"/>
          </a:p>
        </p:txBody>
      </p:sp>
      <p:pic>
        <p:nvPicPr>
          <p:cNvPr id="4" name="Content Placeholder 3" descr="Word Cloud 4.24.16.jpg"/>
          <p:cNvPicPr>
            <a:picLocks noGrp="1" noChangeAspect="1"/>
          </p:cNvPicPr>
          <p:nvPr>
            <p:ph sz="quarter" idx="4294967295"/>
          </p:nvPr>
        </p:nvPicPr>
        <p:blipFill rotWithShape="1">
          <a:blip r:embed="rId3" cstate="email">
            <a:extLst>
              <a:ext uri="{28A0092B-C50C-407E-A947-70E740481C1C}">
                <a14:useLocalDpi xmlns:a14="http://schemas.microsoft.com/office/drawing/2010/main" val="0"/>
              </a:ext>
            </a:extLst>
          </a:blip>
          <a:srcRect t="-782" b="-1922"/>
          <a:stretch/>
        </p:blipFill>
        <p:spPr>
          <a:xfrm>
            <a:off x="253812" y="1454150"/>
            <a:ext cx="7546975" cy="5368925"/>
          </a:xfrm>
        </p:spPr>
      </p:pic>
    </p:spTree>
    <p:extLst>
      <p:ext uri="{BB962C8B-B14F-4D97-AF65-F5344CB8AC3E}">
        <p14:creationId xmlns:p14="http://schemas.microsoft.com/office/powerpoint/2010/main" val="10838579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Themes</a:t>
            </a:r>
            <a:endParaRPr lang="en-US" dirty="0"/>
          </a:p>
        </p:txBody>
      </p:sp>
      <p:sp>
        <p:nvSpPr>
          <p:cNvPr id="3" name="Content Placeholder 2"/>
          <p:cNvSpPr>
            <a:spLocks noGrp="1"/>
          </p:cNvSpPr>
          <p:nvPr>
            <p:ph idx="1"/>
          </p:nvPr>
        </p:nvSpPr>
        <p:spPr>
          <a:xfrm>
            <a:off x="274320" y="1298447"/>
            <a:ext cx="8595360" cy="5559553"/>
          </a:xfrm>
        </p:spPr>
        <p:txBody>
          <a:bodyPr>
            <a:normAutofit fontScale="77500" lnSpcReduction="20000"/>
          </a:bodyPr>
          <a:lstStyle/>
          <a:p>
            <a:pPr marL="512064" indent="-514350">
              <a:buFont typeface="+mj-lt"/>
              <a:buAutoNum type="arabicPeriod"/>
            </a:pPr>
            <a:endParaRPr lang="en-US" sz="2800" dirty="0" smtClean="0"/>
          </a:p>
          <a:p>
            <a:pPr marL="512064" indent="-514350">
              <a:buFont typeface="+mj-lt"/>
              <a:buAutoNum type="arabicPeriod"/>
            </a:pPr>
            <a:r>
              <a:rPr lang="en-US" sz="2800" i="1" dirty="0" smtClean="0"/>
              <a:t>Brain injury rehabilitation is difficult</a:t>
            </a:r>
          </a:p>
          <a:p>
            <a:pPr marL="0" indent="0">
              <a:buNone/>
            </a:pPr>
            <a:endParaRPr lang="en-US" sz="700" dirty="0" smtClean="0"/>
          </a:p>
          <a:p>
            <a:pPr marL="512064" indent="-514350">
              <a:buFont typeface="+mj-lt"/>
              <a:buAutoNum type="arabicPeriod"/>
            </a:pPr>
            <a:r>
              <a:rPr lang="en-US" sz="2800" i="1" dirty="0" smtClean="0"/>
              <a:t>Emotional experience associated with treating survivors</a:t>
            </a:r>
          </a:p>
          <a:p>
            <a:pPr marL="512064" indent="-514350">
              <a:buFont typeface="+mj-lt"/>
              <a:buAutoNum type="arabicPeriod"/>
            </a:pPr>
            <a:endParaRPr lang="en-US" sz="700" dirty="0" smtClean="0"/>
          </a:p>
          <a:p>
            <a:pPr marL="512064" indent="-514350">
              <a:buFont typeface="+mj-lt"/>
              <a:buAutoNum type="arabicPeriod"/>
            </a:pPr>
            <a:r>
              <a:rPr lang="en-US" sz="2800" i="1" dirty="0" smtClean="0"/>
              <a:t>The impact of limited funding and resources on treatment outcomes and professionals</a:t>
            </a:r>
          </a:p>
          <a:p>
            <a:pPr marL="512064" indent="-514350">
              <a:buFont typeface="+mj-lt"/>
              <a:buAutoNum type="arabicPeriod"/>
            </a:pPr>
            <a:endParaRPr lang="en-US" sz="900" i="1" dirty="0" smtClean="0"/>
          </a:p>
          <a:p>
            <a:pPr marL="512064" indent="-514350">
              <a:buFont typeface="+mj-lt"/>
              <a:buAutoNum type="arabicPeriod"/>
            </a:pPr>
            <a:r>
              <a:rPr lang="en-US" sz="2800" i="1" dirty="0"/>
              <a:t>Organizational </a:t>
            </a:r>
            <a:r>
              <a:rPr lang="en-US" sz="2800" i="1" dirty="0" smtClean="0"/>
              <a:t>factors contribute to stress</a:t>
            </a:r>
          </a:p>
          <a:p>
            <a:pPr marL="512064" indent="-514350">
              <a:buFont typeface="+mj-lt"/>
              <a:buAutoNum type="arabicPeriod"/>
            </a:pPr>
            <a:endParaRPr lang="en-US" sz="900" dirty="0" smtClean="0"/>
          </a:p>
          <a:p>
            <a:pPr marL="512064" indent="-514350">
              <a:buFont typeface="+mj-lt"/>
              <a:buAutoNum type="arabicPeriod"/>
            </a:pPr>
            <a:r>
              <a:rPr lang="en-US" sz="2800" i="1" dirty="0"/>
              <a:t>Support provided in work </a:t>
            </a:r>
            <a:r>
              <a:rPr lang="en-US" sz="2800" i="1" dirty="0" smtClean="0"/>
              <a:t>environment</a:t>
            </a:r>
            <a:endParaRPr lang="en-US" sz="2800" i="1" dirty="0"/>
          </a:p>
          <a:p>
            <a:pPr marL="512064" indent="-514350">
              <a:buFont typeface="+mj-lt"/>
              <a:buAutoNum type="arabicPeriod"/>
            </a:pPr>
            <a:endParaRPr lang="en-US" sz="900" i="1" dirty="0" smtClean="0"/>
          </a:p>
          <a:p>
            <a:pPr marL="512064" indent="-514350">
              <a:buFont typeface="+mj-lt"/>
              <a:buAutoNum type="arabicPeriod"/>
            </a:pPr>
            <a:r>
              <a:rPr lang="en-US" sz="2800" i="1" dirty="0" smtClean="0"/>
              <a:t>Stress management used by professionals</a:t>
            </a:r>
            <a:endParaRPr lang="en-US" dirty="0" smtClean="0"/>
          </a:p>
          <a:p>
            <a:endParaRPr lang="en-US" dirty="0"/>
          </a:p>
        </p:txBody>
      </p:sp>
    </p:spTree>
    <p:extLst>
      <p:ext uri="{BB962C8B-B14F-4D97-AF65-F5344CB8AC3E}">
        <p14:creationId xmlns:p14="http://schemas.microsoft.com/office/powerpoint/2010/main" val="172400122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649075"/>
          </a:xfrm>
        </p:spPr>
        <p:txBody>
          <a:bodyPr/>
          <a:lstStyle/>
          <a:p>
            <a:r>
              <a:rPr lang="en-US" dirty="0" smtClean="0"/>
              <a:t>   Brain Injury Rehabilitation is </a:t>
            </a:r>
            <a:br>
              <a:rPr lang="en-US" dirty="0" smtClean="0"/>
            </a:br>
            <a:r>
              <a:rPr lang="en-US" dirty="0" smtClean="0"/>
              <a:t>Difficult</a:t>
            </a:r>
            <a:endParaRPr lang="en-US" dirty="0"/>
          </a:p>
        </p:txBody>
      </p:sp>
      <p:sp>
        <p:nvSpPr>
          <p:cNvPr id="3" name="Content Placeholder 2"/>
          <p:cNvSpPr>
            <a:spLocks noGrp="1"/>
          </p:cNvSpPr>
          <p:nvPr>
            <p:ph idx="1"/>
          </p:nvPr>
        </p:nvSpPr>
        <p:spPr>
          <a:xfrm>
            <a:off x="274320" y="877675"/>
            <a:ext cx="8595360" cy="5980325"/>
          </a:xfrm>
        </p:spPr>
        <p:txBody>
          <a:bodyPr>
            <a:normAutofit fontScale="92500" lnSpcReduction="20000"/>
          </a:bodyPr>
          <a:lstStyle/>
          <a:p>
            <a:pPr marL="0" indent="0">
              <a:buNone/>
            </a:pPr>
            <a:endParaRPr lang="en-US" sz="1100" i="1" dirty="0" smtClean="0"/>
          </a:p>
          <a:p>
            <a:pPr marL="0" indent="0">
              <a:buNone/>
            </a:pPr>
            <a:endParaRPr lang="en-US" sz="2400" i="1" dirty="0" smtClean="0"/>
          </a:p>
          <a:p>
            <a:pPr marL="0" indent="0">
              <a:buNone/>
            </a:pPr>
            <a:r>
              <a:rPr lang="en-US" sz="2400" i="1" dirty="0" smtClean="0"/>
              <a:t>Brain </a:t>
            </a:r>
            <a:r>
              <a:rPr lang="en-US" sz="2400" i="1" dirty="0"/>
              <a:t>injury rehabilitation is difficult </a:t>
            </a:r>
            <a:r>
              <a:rPr lang="en-US" sz="2400" dirty="0"/>
              <a:t>describes the nature of providing rehabilitation services to survivors of brain </a:t>
            </a:r>
            <a:r>
              <a:rPr lang="en-US" sz="2400" dirty="0" smtClean="0"/>
              <a:t>injuries</a:t>
            </a:r>
            <a:r>
              <a:rPr lang="en-US" dirty="0" smtClean="0"/>
              <a:t>.</a:t>
            </a:r>
          </a:p>
          <a:p>
            <a:pPr marL="0" indent="0">
              <a:buNone/>
            </a:pPr>
            <a:endParaRPr lang="en-US" sz="1200" dirty="0" smtClean="0"/>
          </a:p>
          <a:p>
            <a:pPr marL="515938" lvl="1" indent="-342900"/>
            <a:r>
              <a:rPr lang="en-US" sz="2400" i="1" dirty="0"/>
              <a:t>Slow progress </a:t>
            </a:r>
            <a:r>
              <a:rPr lang="en-US" sz="2400" dirty="0" smtClean="0"/>
              <a:t>(</a:t>
            </a:r>
            <a:r>
              <a:rPr lang="en-US" sz="2400" dirty="0"/>
              <a:t>Wittig et al., 2003</a:t>
            </a:r>
            <a:r>
              <a:rPr lang="en-US" sz="2400" dirty="0" smtClean="0"/>
              <a:t>)</a:t>
            </a:r>
          </a:p>
          <a:p>
            <a:pPr marL="342900" indent="-342900"/>
            <a:endParaRPr lang="en-US" sz="1200" dirty="0" smtClean="0"/>
          </a:p>
          <a:p>
            <a:pPr marL="515938" lvl="1" indent="-342900"/>
            <a:r>
              <a:rPr lang="en-US" sz="2400" dirty="0" smtClean="0"/>
              <a:t>C</a:t>
            </a:r>
            <a:r>
              <a:rPr lang="en-US" sz="2400" i="1" dirty="0" smtClean="0"/>
              <a:t>an’t </a:t>
            </a:r>
            <a:r>
              <a:rPr lang="en-US" sz="2400" i="1" dirty="0"/>
              <a:t>fix </a:t>
            </a:r>
            <a:r>
              <a:rPr lang="en-US" sz="2400" i="1" dirty="0" smtClean="0"/>
              <a:t>it</a:t>
            </a:r>
            <a:r>
              <a:rPr lang="en-US" sz="2400" dirty="0"/>
              <a:t> (Wittig et al., 2003</a:t>
            </a:r>
            <a:r>
              <a:rPr lang="en-US" sz="2400" dirty="0" smtClean="0"/>
              <a:t>)</a:t>
            </a:r>
          </a:p>
          <a:p>
            <a:pPr marL="0" indent="0">
              <a:buNone/>
            </a:pPr>
            <a:endParaRPr lang="en-US" sz="1100" dirty="0" smtClean="0"/>
          </a:p>
          <a:p>
            <a:pPr marL="515938" lvl="1" indent="-342900"/>
            <a:r>
              <a:rPr lang="en-US" sz="2400" i="1" dirty="0" smtClean="0"/>
              <a:t>Unpredictable</a:t>
            </a:r>
            <a:r>
              <a:rPr lang="en-US" sz="2400" dirty="0" smtClean="0"/>
              <a:t> </a:t>
            </a:r>
            <a:r>
              <a:rPr lang="en-US" sz="2400" dirty="0"/>
              <a:t>(Mooney et al., </a:t>
            </a:r>
            <a:r>
              <a:rPr lang="en-US" sz="2400" dirty="0" smtClean="0"/>
              <a:t>2009</a:t>
            </a:r>
            <a:r>
              <a:rPr lang="en-US" sz="2400" dirty="0"/>
              <a:t>; Wittig et al., 2003</a:t>
            </a:r>
            <a:r>
              <a:rPr lang="en-US" sz="2400" dirty="0" smtClean="0"/>
              <a:t>)</a:t>
            </a:r>
          </a:p>
          <a:p>
            <a:pPr marL="515938" lvl="1" indent="-342900"/>
            <a:endParaRPr lang="en-US" sz="1100" dirty="0" smtClean="0"/>
          </a:p>
          <a:p>
            <a:pPr marL="515938" lvl="1" indent="-342900"/>
            <a:r>
              <a:rPr lang="en-US" sz="2400" i="1" dirty="0"/>
              <a:t>Increased responsibility of professionals </a:t>
            </a:r>
            <a:r>
              <a:rPr lang="en-US" sz="2400" dirty="0"/>
              <a:t>(Mukherjee et al., 2009; Wittig et al., 2003</a:t>
            </a:r>
            <a:r>
              <a:rPr lang="en-US" sz="2400" dirty="0" smtClean="0"/>
              <a:t>)</a:t>
            </a:r>
          </a:p>
          <a:p>
            <a:pPr marL="342900" indent="-342900"/>
            <a:endParaRPr lang="en-US" sz="1100" dirty="0" smtClean="0"/>
          </a:p>
          <a:p>
            <a:pPr marL="515938" lvl="1" indent="-342900"/>
            <a:r>
              <a:rPr lang="en-US" sz="2400" i="1" dirty="0" smtClean="0"/>
              <a:t>Challenging </a:t>
            </a:r>
            <a:r>
              <a:rPr lang="en-US" sz="2400" i="1" dirty="0"/>
              <a:t>to collaborate with </a:t>
            </a:r>
            <a:r>
              <a:rPr lang="en-US" sz="2400" i="1" dirty="0" smtClean="0"/>
              <a:t>survivors</a:t>
            </a:r>
          </a:p>
          <a:p>
            <a:pPr marL="342900" indent="-342900"/>
            <a:endParaRPr lang="en-US" sz="1100" dirty="0" smtClean="0"/>
          </a:p>
          <a:p>
            <a:pPr marL="515938" lvl="1" indent="-342900"/>
            <a:r>
              <a:rPr lang="en-US" sz="2400" i="1" dirty="0" smtClean="0"/>
              <a:t>So </a:t>
            </a:r>
            <a:r>
              <a:rPr lang="en-US" sz="2400" i="1" dirty="0"/>
              <a:t>much to </a:t>
            </a:r>
            <a:r>
              <a:rPr lang="en-US" sz="2400" i="1" dirty="0" smtClean="0"/>
              <a:t>learn</a:t>
            </a:r>
            <a:endParaRPr lang="en-US" sz="2400" dirty="0"/>
          </a:p>
        </p:txBody>
      </p:sp>
    </p:spTree>
    <p:extLst>
      <p:ext uri="{BB962C8B-B14F-4D97-AF65-F5344CB8AC3E}">
        <p14:creationId xmlns:p14="http://schemas.microsoft.com/office/powerpoint/2010/main" val="302621131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a:xfrm>
            <a:off x="157534" y="1580525"/>
            <a:ext cx="8595360" cy="4937760"/>
          </a:xfrm>
        </p:spPr>
        <p:txBody>
          <a:bodyPr>
            <a:noAutofit/>
          </a:bodyPr>
          <a:lstStyle/>
          <a:p>
            <a:pPr marL="0" indent="0">
              <a:buNone/>
            </a:pPr>
            <a:r>
              <a:rPr lang="en-US" sz="2800" i="1" dirty="0" smtClean="0"/>
              <a:t>Can’t fix </a:t>
            </a:r>
            <a:r>
              <a:rPr lang="en-US" sz="2800" i="1" dirty="0"/>
              <a:t>i</a:t>
            </a:r>
            <a:r>
              <a:rPr lang="en-US" sz="2800" i="1" dirty="0" smtClean="0"/>
              <a:t>t</a:t>
            </a:r>
            <a:r>
              <a:rPr lang="en-US" sz="2800" dirty="0" smtClean="0"/>
              <a:t>:</a:t>
            </a:r>
          </a:p>
          <a:p>
            <a:pPr marL="342900" indent="-342900"/>
            <a:r>
              <a:rPr lang="en-US" sz="2400" dirty="0" smtClean="0"/>
              <a:t>“</a:t>
            </a:r>
            <a:r>
              <a:rPr lang="en-US" sz="2400" dirty="0"/>
              <a:t>There’s no cure for brain injury. We can’t put Humpty Dumpty back together.” </a:t>
            </a:r>
            <a:endParaRPr lang="en-US" sz="2800" dirty="0" smtClean="0"/>
          </a:p>
          <a:p>
            <a:pPr marL="0" indent="0">
              <a:buNone/>
            </a:pPr>
            <a:endParaRPr lang="en-US" sz="2400" i="1" dirty="0"/>
          </a:p>
          <a:p>
            <a:pPr marL="0" indent="0">
              <a:buNone/>
            </a:pPr>
            <a:r>
              <a:rPr lang="en-US" sz="2800" i="1" dirty="0" smtClean="0"/>
              <a:t>So much to learn</a:t>
            </a:r>
            <a:r>
              <a:rPr lang="en-US" sz="2800" dirty="0" smtClean="0"/>
              <a:t>:</a:t>
            </a:r>
          </a:p>
          <a:p>
            <a:pPr marL="342900" indent="-342900"/>
            <a:r>
              <a:rPr lang="en-US" sz="2400" dirty="0"/>
              <a:t>“I feel like I could never go to sleep for the next five years and probably still not feel knowledgeable or well versed on the subject.” </a:t>
            </a:r>
          </a:p>
        </p:txBody>
      </p:sp>
    </p:spTree>
    <p:extLst>
      <p:ext uri="{BB962C8B-B14F-4D97-AF65-F5344CB8AC3E}">
        <p14:creationId xmlns:p14="http://schemas.microsoft.com/office/powerpoint/2010/main" val="5303522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Significance</a:t>
            </a:r>
            <a:endParaRPr lang="en-US" dirty="0"/>
          </a:p>
        </p:txBody>
      </p:sp>
      <p:sp>
        <p:nvSpPr>
          <p:cNvPr id="3" name="Content Placeholder 2"/>
          <p:cNvSpPr>
            <a:spLocks noGrp="1"/>
          </p:cNvSpPr>
          <p:nvPr>
            <p:ph idx="1"/>
          </p:nvPr>
        </p:nvSpPr>
        <p:spPr>
          <a:xfrm>
            <a:off x="147663" y="1298447"/>
            <a:ext cx="8871646" cy="5382781"/>
          </a:xfrm>
        </p:spPr>
        <p:txBody>
          <a:bodyPr>
            <a:normAutofit/>
          </a:bodyPr>
          <a:lstStyle/>
          <a:p>
            <a:pPr marL="0" indent="0">
              <a:buNone/>
            </a:pPr>
            <a:endParaRPr lang="en-US" b="1" dirty="0" smtClean="0"/>
          </a:p>
          <a:p>
            <a:pPr marL="0" indent="0">
              <a:buNone/>
            </a:pPr>
            <a:r>
              <a:rPr lang="en-US" sz="2400" b="1" dirty="0" smtClean="0"/>
              <a:t>Statistics</a:t>
            </a:r>
          </a:p>
          <a:p>
            <a:pPr lvl="1"/>
            <a:r>
              <a:rPr lang="en-US" sz="2400" dirty="0" smtClean="0"/>
              <a:t>2.5 million Americans sustain a traumatic brain injury (TBI) each year </a:t>
            </a:r>
            <a:r>
              <a:rPr lang="en-US" dirty="0" smtClean="0"/>
              <a:t>(CDC, 2016)</a:t>
            </a:r>
            <a:r>
              <a:rPr lang="en-US" sz="2400" dirty="0" smtClean="0"/>
              <a:t/>
            </a:r>
            <a:br>
              <a:rPr lang="en-US" sz="2400" dirty="0" smtClean="0"/>
            </a:br>
            <a:endParaRPr lang="en-US" sz="2400" dirty="0" smtClean="0"/>
          </a:p>
          <a:p>
            <a:pPr lvl="1"/>
            <a:r>
              <a:rPr lang="en-US" sz="2400" dirty="0" smtClean="0"/>
              <a:t>5.3 million Americans are living with a disability due to a TBI </a:t>
            </a:r>
            <a:r>
              <a:rPr lang="en-US" dirty="0" smtClean="0"/>
              <a:t>(CDC, 2012)</a:t>
            </a:r>
            <a:r>
              <a:rPr lang="en-US" sz="2400" dirty="0" smtClean="0"/>
              <a:t/>
            </a:r>
            <a:br>
              <a:rPr lang="en-US" sz="2400" dirty="0" smtClean="0"/>
            </a:br>
            <a:endParaRPr lang="en-US" sz="2400" dirty="0" smtClean="0"/>
          </a:p>
          <a:p>
            <a:pPr lvl="1"/>
            <a:r>
              <a:rPr lang="en-US" sz="2400" dirty="0" smtClean="0"/>
              <a:t>917,000 Americans sustain an acquired brain injury (ABI) due to stroke, tumor, aneurysm, or other medically–induced incident </a:t>
            </a:r>
            <a:r>
              <a:rPr lang="en-US" dirty="0" smtClean="0"/>
              <a:t>(Brain Injury Association of American, 2013)</a:t>
            </a:r>
          </a:p>
          <a:p>
            <a:pPr lvl="1"/>
            <a:endParaRPr lang="en-US"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257960769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Experience Associated with Treating Survivors</a:t>
            </a:r>
            <a:endParaRPr lang="en-US" dirty="0"/>
          </a:p>
        </p:txBody>
      </p:sp>
      <p:sp>
        <p:nvSpPr>
          <p:cNvPr id="3" name="Content Placeholder 2"/>
          <p:cNvSpPr>
            <a:spLocks noGrp="1"/>
          </p:cNvSpPr>
          <p:nvPr>
            <p:ph idx="1"/>
          </p:nvPr>
        </p:nvSpPr>
        <p:spPr>
          <a:xfrm>
            <a:off x="274320" y="1298447"/>
            <a:ext cx="8595360" cy="5400813"/>
          </a:xfrm>
        </p:spPr>
        <p:txBody>
          <a:bodyPr>
            <a:normAutofit lnSpcReduction="10000"/>
          </a:bodyPr>
          <a:lstStyle/>
          <a:p>
            <a:pPr marL="0" indent="0">
              <a:buNone/>
            </a:pPr>
            <a:endParaRPr lang="en-US" i="1" dirty="0" smtClean="0"/>
          </a:p>
          <a:p>
            <a:pPr marL="0" indent="0">
              <a:buNone/>
            </a:pPr>
            <a:r>
              <a:rPr lang="en-US" sz="2400" i="1" dirty="0" smtClean="0"/>
              <a:t>Emotional </a:t>
            </a:r>
            <a:r>
              <a:rPr lang="en-US" sz="2400" i="1" dirty="0"/>
              <a:t>experience </a:t>
            </a:r>
            <a:r>
              <a:rPr lang="en-US" sz="2400" dirty="0"/>
              <a:t>emerged to describe the emotional distress brain injury rehabilitation professionals encounter when providing rehabilitation services to survivors. </a:t>
            </a:r>
            <a:endParaRPr lang="en-US" sz="2400" dirty="0" smtClean="0"/>
          </a:p>
          <a:p>
            <a:pPr marL="0" indent="0">
              <a:buNone/>
            </a:pPr>
            <a:endParaRPr lang="en-US" sz="1100" dirty="0" smtClean="0"/>
          </a:p>
          <a:p>
            <a:pPr marL="515938" lvl="1" indent="-342900"/>
            <a:r>
              <a:rPr lang="en-US" sz="2400" i="1" dirty="0" smtClean="0"/>
              <a:t>Anosognosia (</a:t>
            </a:r>
            <a:r>
              <a:rPr lang="en-US" sz="2400" dirty="0" smtClean="0"/>
              <a:t>Winkens</a:t>
            </a:r>
            <a:r>
              <a:rPr lang="en-US" sz="2400" dirty="0"/>
              <a:t>, Van Heugten, Visser-Meily, &amp;</a:t>
            </a:r>
            <a:r>
              <a:rPr lang="en-US" sz="2400" dirty="0" smtClean="0"/>
              <a:t> Boosman, 2014)</a:t>
            </a:r>
            <a:endParaRPr lang="en-US" sz="2400" i="1" dirty="0" smtClean="0"/>
          </a:p>
          <a:p>
            <a:pPr marL="342900" indent="-342900"/>
            <a:endParaRPr lang="en-US" sz="1100" i="1" dirty="0" smtClean="0"/>
          </a:p>
          <a:p>
            <a:pPr marL="515938" lvl="1" indent="-342900"/>
            <a:r>
              <a:rPr lang="en-US" sz="2400" i="1" dirty="0" smtClean="0"/>
              <a:t>Building </a:t>
            </a:r>
            <a:r>
              <a:rPr lang="en-US" sz="2400" i="1" dirty="0"/>
              <a:t>rapport and </a:t>
            </a:r>
            <a:r>
              <a:rPr lang="en-US" sz="2400" i="1" dirty="0" smtClean="0"/>
              <a:t>relationships</a:t>
            </a:r>
            <a:r>
              <a:rPr lang="en-US" sz="2400" dirty="0" smtClean="0"/>
              <a:t>  (Wittig et al., 2003)</a:t>
            </a:r>
          </a:p>
          <a:p>
            <a:pPr marL="342900" indent="-342900"/>
            <a:endParaRPr lang="en-US" sz="1100" dirty="0" smtClean="0"/>
          </a:p>
          <a:p>
            <a:pPr marL="515938" lvl="1" indent="-342900"/>
            <a:r>
              <a:rPr lang="en-US" sz="2400" i="1" dirty="0" smtClean="0"/>
              <a:t>Sad stories/empathy </a:t>
            </a:r>
          </a:p>
          <a:p>
            <a:pPr marL="342900" indent="-342900"/>
            <a:endParaRPr lang="en-US" sz="1100" i="1" dirty="0" smtClean="0"/>
          </a:p>
          <a:p>
            <a:pPr marL="515938" lvl="1" indent="-342900"/>
            <a:r>
              <a:rPr lang="en-US" sz="2400" i="1" dirty="0" smtClean="0"/>
              <a:t>Family challenges </a:t>
            </a:r>
            <a:r>
              <a:rPr lang="en-US" sz="2400" dirty="0" smtClean="0"/>
              <a:t>(Wittig et al., 2003)</a:t>
            </a:r>
            <a:endParaRPr lang="en-US" sz="2400" dirty="0"/>
          </a:p>
        </p:txBody>
      </p:sp>
    </p:spTree>
    <p:extLst>
      <p:ext uri="{BB962C8B-B14F-4D97-AF65-F5344CB8AC3E}">
        <p14:creationId xmlns:p14="http://schemas.microsoft.com/office/powerpoint/2010/main" val="7987237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574677"/>
            <a:ext cx="8591550" cy="723770"/>
          </a:xfrm>
        </p:spPr>
        <p:txBody>
          <a:bodyPr/>
          <a:lstStyle/>
          <a:p>
            <a:r>
              <a:rPr lang="en-US" dirty="0" smtClean="0"/>
              <a:t>  Quotations</a:t>
            </a:r>
            <a:endParaRPr lang="en-US" dirty="0"/>
          </a:p>
        </p:txBody>
      </p:sp>
      <p:sp>
        <p:nvSpPr>
          <p:cNvPr id="3" name="Content Placeholder 2"/>
          <p:cNvSpPr>
            <a:spLocks noGrp="1"/>
          </p:cNvSpPr>
          <p:nvPr>
            <p:ph idx="1"/>
          </p:nvPr>
        </p:nvSpPr>
        <p:spPr>
          <a:xfrm>
            <a:off x="274320" y="1298447"/>
            <a:ext cx="8595360" cy="5417209"/>
          </a:xfrm>
        </p:spPr>
        <p:txBody>
          <a:bodyPr>
            <a:normAutofit/>
          </a:bodyPr>
          <a:lstStyle/>
          <a:p>
            <a:pPr marL="0" indent="0">
              <a:buNone/>
            </a:pPr>
            <a:r>
              <a:rPr lang="en-US" sz="2800" i="1" dirty="0" smtClean="0"/>
              <a:t>Anosognosia</a:t>
            </a:r>
            <a:r>
              <a:rPr lang="en-US" sz="2800" dirty="0" smtClean="0"/>
              <a:t>:</a:t>
            </a:r>
          </a:p>
          <a:p>
            <a:pPr marL="342900" indent="-342900"/>
            <a:r>
              <a:rPr lang="en-US" sz="2400" dirty="0" smtClean="0"/>
              <a:t>“</a:t>
            </a:r>
            <a:r>
              <a:rPr lang="en-US" sz="2400" dirty="0"/>
              <a:t>What I find stressful about it is believing that the person has the potential to improve their functioning and their lives but they’re getting in their own way.” </a:t>
            </a:r>
            <a:endParaRPr lang="en-US" sz="2400" dirty="0" smtClean="0"/>
          </a:p>
          <a:p>
            <a:pPr marL="0" indent="0">
              <a:buNone/>
            </a:pPr>
            <a:endParaRPr lang="en-US" sz="2400" i="1" dirty="0" smtClean="0"/>
          </a:p>
          <a:p>
            <a:pPr marL="0" indent="0">
              <a:buNone/>
            </a:pPr>
            <a:r>
              <a:rPr lang="en-US" sz="2800" i="1" dirty="0" smtClean="0"/>
              <a:t>Sad stories/empathy</a:t>
            </a:r>
            <a:r>
              <a:rPr lang="en-US" sz="2800" dirty="0" smtClean="0"/>
              <a:t>:</a:t>
            </a:r>
            <a:endParaRPr lang="en-US" sz="2800" i="1" dirty="0" smtClean="0"/>
          </a:p>
          <a:p>
            <a:pPr marL="342900" indent="-342900"/>
            <a:r>
              <a:rPr lang="en-US" sz="2400" dirty="0" smtClean="0"/>
              <a:t>“Just </a:t>
            </a:r>
            <a:r>
              <a:rPr lang="en-US" sz="2400" dirty="0"/>
              <a:t>seconds of poor judgment on someone else’s behalf has devastated this individual’s life. And it’s difficult to bear witness to that and to not sometimes become a bit disillusioned by humanity when you can witness what people are capable of doing</a:t>
            </a:r>
            <a:r>
              <a:rPr lang="en-US" sz="2400" dirty="0" smtClean="0"/>
              <a:t>.” </a:t>
            </a:r>
            <a:endParaRPr lang="en-US" sz="2400" dirty="0"/>
          </a:p>
        </p:txBody>
      </p:sp>
    </p:spTree>
    <p:extLst>
      <p:ext uri="{BB962C8B-B14F-4D97-AF65-F5344CB8AC3E}">
        <p14:creationId xmlns:p14="http://schemas.microsoft.com/office/powerpoint/2010/main" val="137625163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Limited Funding and Resources</a:t>
            </a:r>
            <a:endParaRPr lang="en-US" dirty="0"/>
          </a:p>
        </p:txBody>
      </p:sp>
      <p:sp>
        <p:nvSpPr>
          <p:cNvPr id="3" name="Content Placeholder 2"/>
          <p:cNvSpPr>
            <a:spLocks noGrp="1"/>
          </p:cNvSpPr>
          <p:nvPr>
            <p:ph idx="1"/>
          </p:nvPr>
        </p:nvSpPr>
        <p:spPr>
          <a:xfrm>
            <a:off x="274320" y="1298447"/>
            <a:ext cx="8595360" cy="5373411"/>
          </a:xfrm>
        </p:spPr>
        <p:txBody>
          <a:bodyPr>
            <a:normAutofit fontScale="92500"/>
          </a:bodyPr>
          <a:lstStyle/>
          <a:p>
            <a:pPr marL="0" indent="0">
              <a:buNone/>
            </a:pPr>
            <a:endParaRPr lang="en-US" dirty="0" smtClean="0"/>
          </a:p>
          <a:p>
            <a:pPr marL="0" indent="0">
              <a:buNone/>
            </a:pPr>
            <a:r>
              <a:rPr lang="en-US" sz="2400" dirty="0" smtClean="0"/>
              <a:t>Brain </a:t>
            </a:r>
            <a:r>
              <a:rPr lang="en-US" sz="2400" dirty="0"/>
              <a:t>injury rehabilitation professionals identified </a:t>
            </a:r>
            <a:r>
              <a:rPr lang="en-US" sz="2400" i="1" dirty="0"/>
              <a:t>limited funding and resources</a:t>
            </a:r>
            <a:r>
              <a:rPr lang="en-US" sz="2400" dirty="0"/>
              <a:t> to be one of the most difficult and challenging aspects of working in the brain injury rehabilitation </a:t>
            </a:r>
            <a:r>
              <a:rPr lang="en-US" sz="2400" dirty="0" smtClean="0"/>
              <a:t>field</a:t>
            </a:r>
            <a:r>
              <a:rPr lang="en-US" sz="2400" dirty="0"/>
              <a:t> </a:t>
            </a:r>
            <a:r>
              <a:rPr lang="en-US" sz="2400" dirty="0" smtClean="0"/>
              <a:t>(Flett </a:t>
            </a:r>
            <a:r>
              <a:rPr lang="en-US" sz="2400" dirty="0"/>
              <a:t>et al., 1995; Wittig et al., 2003). </a:t>
            </a:r>
            <a:endParaRPr lang="en-US" sz="2400" dirty="0" smtClean="0"/>
          </a:p>
          <a:p>
            <a:pPr marL="0" indent="0">
              <a:buNone/>
            </a:pPr>
            <a:endParaRPr lang="en-US" sz="1100" dirty="0" smtClean="0"/>
          </a:p>
          <a:p>
            <a:pPr marL="515938" lvl="1" indent="-342900"/>
            <a:r>
              <a:rPr lang="en-US" sz="2400" i="1" dirty="0" smtClean="0"/>
              <a:t>Lack </a:t>
            </a:r>
            <a:r>
              <a:rPr lang="en-US" sz="2400" i="1" dirty="0"/>
              <a:t>of </a:t>
            </a:r>
            <a:r>
              <a:rPr lang="en-US" sz="2400" i="1" dirty="0" smtClean="0"/>
              <a:t>funding</a:t>
            </a:r>
            <a:r>
              <a:rPr lang="en-US" sz="2400" dirty="0" smtClean="0"/>
              <a:t> </a:t>
            </a:r>
          </a:p>
          <a:p>
            <a:pPr marL="342900" indent="-342900"/>
            <a:endParaRPr lang="en-US" sz="1100" i="1" dirty="0" smtClean="0"/>
          </a:p>
          <a:p>
            <a:pPr marL="515938" lvl="1" indent="-342900"/>
            <a:r>
              <a:rPr lang="en-US" sz="2400" i="1" dirty="0" smtClean="0"/>
              <a:t>Lack of providers </a:t>
            </a:r>
          </a:p>
          <a:p>
            <a:pPr marL="342900" indent="-342900"/>
            <a:endParaRPr lang="en-US" sz="1100" i="1" dirty="0"/>
          </a:p>
          <a:p>
            <a:pPr marL="515938" lvl="1" indent="-342900"/>
            <a:r>
              <a:rPr lang="en-US" sz="2400" i="1" dirty="0" smtClean="0"/>
              <a:t>Working around the system </a:t>
            </a:r>
          </a:p>
          <a:p>
            <a:pPr marL="342900" indent="-342900"/>
            <a:endParaRPr lang="en-US" sz="1100" i="1" dirty="0"/>
          </a:p>
          <a:p>
            <a:pPr marL="515938" lvl="1" indent="-342900"/>
            <a:r>
              <a:rPr lang="en-US" sz="2400" i="1" dirty="0" smtClean="0"/>
              <a:t>Impact of funding </a:t>
            </a:r>
            <a:r>
              <a:rPr lang="en-US" sz="2400" i="1" dirty="0"/>
              <a:t>on treatment outcomes and </a:t>
            </a:r>
            <a:r>
              <a:rPr lang="en-US" sz="2400" i="1" dirty="0" smtClean="0"/>
              <a:t>professionals</a:t>
            </a:r>
            <a:endParaRPr lang="en-US" sz="2400" dirty="0" smtClean="0"/>
          </a:p>
        </p:txBody>
      </p:sp>
    </p:spTree>
    <p:extLst>
      <p:ext uri="{BB962C8B-B14F-4D97-AF65-F5344CB8AC3E}">
        <p14:creationId xmlns:p14="http://schemas.microsoft.com/office/powerpoint/2010/main" val="11121553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a:xfrm>
            <a:off x="274320" y="1298448"/>
            <a:ext cx="8595360" cy="5559552"/>
          </a:xfrm>
        </p:spPr>
        <p:txBody>
          <a:bodyPr>
            <a:normAutofit fontScale="92500" lnSpcReduction="10000"/>
          </a:bodyPr>
          <a:lstStyle/>
          <a:p>
            <a:pPr marL="0" indent="0">
              <a:buNone/>
            </a:pPr>
            <a:endParaRPr lang="en-US" i="1" dirty="0" smtClean="0"/>
          </a:p>
          <a:p>
            <a:pPr marL="0" indent="0">
              <a:buNone/>
            </a:pPr>
            <a:r>
              <a:rPr lang="en-US" sz="2800" i="1" dirty="0" smtClean="0"/>
              <a:t>Lack of funding for brain injury rehabilitation:</a:t>
            </a:r>
          </a:p>
          <a:p>
            <a:pPr marL="342900" indent="-342900"/>
            <a:r>
              <a:rPr lang="en-US" sz="2400" dirty="0" smtClean="0"/>
              <a:t>“Whereas </a:t>
            </a:r>
            <a:r>
              <a:rPr lang="en-US" sz="2400" dirty="0"/>
              <a:t>when you go to college, you’re learning the skills so that you can help people and then when you come out, business people, the government, other entities that have nothing to do with health, understanding healthcare and rehabilitation, are telling you what you can and cannot do by limiting visits, by limiting funding</a:t>
            </a:r>
            <a:r>
              <a:rPr lang="en-US" sz="2400" dirty="0" smtClean="0"/>
              <a:t>.”</a:t>
            </a:r>
            <a:r>
              <a:rPr lang="en-US" dirty="0" smtClean="0"/>
              <a:t/>
            </a:r>
            <a:br>
              <a:rPr lang="en-US" dirty="0" smtClean="0"/>
            </a:br>
            <a:endParaRPr lang="en-US" sz="2400" dirty="0"/>
          </a:p>
          <a:p>
            <a:pPr marL="0" indent="0">
              <a:buNone/>
            </a:pPr>
            <a:r>
              <a:rPr lang="en-US" sz="2800" i="1" dirty="0" smtClean="0"/>
              <a:t>Impact of funding on treatment outcomes and professionals</a:t>
            </a:r>
            <a:r>
              <a:rPr lang="en-US" sz="2800" dirty="0" smtClean="0"/>
              <a:t>:</a:t>
            </a:r>
            <a:endParaRPr lang="en-US" sz="2800" i="1" dirty="0" smtClean="0"/>
          </a:p>
          <a:p>
            <a:pPr marL="342900" indent="-342900"/>
            <a:r>
              <a:rPr lang="en-US" sz="2400" dirty="0"/>
              <a:t>“There’s definitely people that I think about, I wonder what happened to them, and just hope for the best for them, getting screwed by the system and by life.” </a:t>
            </a:r>
            <a:endParaRPr lang="en-US" sz="2400" dirty="0" smtClean="0"/>
          </a:p>
          <a:p>
            <a:pPr marL="342900" indent="-342900"/>
            <a:endParaRPr lang="en-US" dirty="0"/>
          </a:p>
        </p:txBody>
      </p:sp>
    </p:spTree>
    <p:extLst>
      <p:ext uri="{BB962C8B-B14F-4D97-AF65-F5344CB8AC3E}">
        <p14:creationId xmlns:p14="http://schemas.microsoft.com/office/powerpoint/2010/main" val="231251344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Factors Contribute to Stress</a:t>
            </a:r>
            <a:endParaRPr lang="en-US" dirty="0"/>
          </a:p>
        </p:txBody>
      </p:sp>
      <p:sp>
        <p:nvSpPr>
          <p:cNvPr id="3" name="Content Placeholder 2"/>
          <p:cNvSpPr>
            <a:spLocks noGrp="1"/>
          </p:cNvSpPr>
          <p:nvPr>
            <p:ph idx="1"/>
          </p:nvPr>
        </p:nvSpPr>
        <p:spPr>
          <a:xfrm>
            <a:off x="274320" y="1298448"/>
            <a:ext cx="8595360" cy="5308790"/>
          </a:xfrm>
        </p:spPr>
        <p:txBody>
          <a:bodyPr>
            <a:normAutofit lnSpcReduction="10000"/>
          </a:bodyPr>
          <a:lstStyle/>
          <a:p>
            <a:pPr marL="0" indent="0">
              <a:buNone/>
            </a:pPr>
            <a:endParaRPr lang="en-US" i="1" dirty="0" smtClean="0"/>
          </a:p>
          <a:p>
            <a:pPr marL="0" indent="0">
              <a:buNone/>
            </a:pPr>
            <a:r>
              <a:rPr lang="en-US" sz="2400" i="1" dirty="0" smtClean="0"/>
              <a:t>Organizational </a:t>
            </a:r>
            <a:r>
              <a:rPr lang="en-US" sz="2400" i="1" dirty="0"/>
              <a:t>factors </a:t>
            </a:r>
            <a:r>
              <a:rPr lang="en-US" sz="2400" dirty="0"/>
              <a:t>refer to work place dynamics and non-clinical job responsibilities. </a:t>
            </a:r>
            <a:endParaRPr lang="en-US" sz="2400" dirty="0" smtClean="0"/>
          </a:p>
          <a:p>
            <a:pPr marL="0" indent="0">
              <a:buNone/>
            </a:pPr>
            <a:endParaRPr lang="en-US" sz="1100" dirty="0" smtClean="0"/>
          </a:p>
          <a:p>
            <a:pPr marL="515938" lvl="1" indent="-342900"/>
            <a:r>
              <a:rPr lang="en-US" sz="2400" i="1" dirty="0" smtClean="0"/>
              <a:t>Administrative duties</a:t>
            </a:r>
            <a:endParaRPr lang="en-US" sz="2400" dirty="0" smtClean="0"/>
          </a:p>
          <a:p>
            <a:pPr marL="342900" indent="-342900"/>
            <a:endParaRPr lang="en-US" sz="1100" dirty="0" smtClean="0"/>
          </a:p>
          <a:p>
            <a:pPr marL="515938" lvl="1" indent="-342900"/>
            <a:r>
              <a:rPr lang="en-US" sz="2400" i="1" dirty="0" smtClean="0"/>
              <a:t>Time </a:t>
            </a:r>
            <a:r>
              <a:rPr lang="en-US" sz="2400" dirty="0" smtClean="0"/>
              <a:t>(Wittig et al., 2003)</a:t>
            </a:r>
            <a:endParaRPr lang="en-US" sz="2400" dirty="0"/>
          </a:p>
          <a:p>
            <a:pPr marL="342900" indent="-342900"/>
            <a:endParaRPr lang="en-US" sz="1100" dirty="0" smtClean="0"/>
          </a:p>
          <a:p>
            <a:pPr marL="515938" lvl="1" indent="-342900"/>
            <a:r>
              <a:rPr lang="en-US" sz="2400" i="1" dirty="0" smtClean="0"/>
              <a:t>Scheduled breaks</a:t>
            </a:r>
          </a:p>
          <a:p>
            <a:pPr marL="515938" lvl="1" indent="-342900"/>
            <a:endParaRPr lang="en-US" sz="2400" i="1" dirty="0"/>
          </a:p>
          <a:p>
            <a:pPr marL="515938" lvl="1" indent="-342900"/>
            <a:r>
              <a:rPr lang="en-US" sz="2400" i="1" dirty="0" smtClean="0"/>
              <a:t>Communication </a:t>
            </a:r>
            <a:r>
              <a:rPr lang="en-US" sz="2400" dirty="0" smtClean="0"/>
              <a:t>(Wittig et al., 2003)</a:t>
            </a:r>
            <a:endParaRPr lang="en-US" sz="2400" dirty="0"/>
          </a:p>
          <a:p>
            <a:pPr marL="0" indent="0">
              <a:buNone/>
            </a:pPr>
            <a:r>
              <a:rPr lang="en-US" sz="2400" dirty="0" smtClean="0"/>
              <a:t> </a:t>
            </a:r>
            <a:endParaRPr lang="en-US" sz="2400" dirty="0"/>
          </a:p>
        </p:txBody>
      </p:sp>
    </p:spTree>
    <p:extLst>
      <p:ext uri="{BB962C8B-B14F-4D97-AF65-F5344CB8AC3E}">
        <p14:creationId xmlns:p14="http://schemas.microsoft.com/office/powerpoint/2010/main" val="4742106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a:xfrm>
            <a:off x="498474" y="1981200"/>
            <a:ext cx="8273751" cy="4603148"/>
          </a:xfrm>
        </p:spPr>
        <p:txBody>
          <a:bodyPr>
            <a:normAutofit/>
          </a:bodyPr>
          <a:lstStyle/>
          <a:p>
            <a:pPr marL="0" indent="0">
              <a:buNone/>
            </a:pPr>
            <a:r>
              <a:rPr lang="en-US" sz="2800" i="1" dirty="0" smtClean="0"/>
              <a:t>Time</a:t>
            </a:r>
            <a:r>
              <a:rPr lang="en-US" sz="2800" dirty="0" smtClean="0"/>
              <a:t>:</a:t>
            </a:r>
          </a:p>
          <a:p>
            <a:pPr marL="342900" indent="-342900"/>
            <a:r>
              <a:rPr lang="en-US" sz="2400" dirty="0" smtClean="0"/>
              <a:t>“It’s </a:t>
            </a:r>
            <a:r>
              <a:rPr lang="en-US" sz="2400" dirty="0"/>
              <a:t>overwhelming to try to accomplish everything that you need to accomplish in one day…It’s overwhelming to try to provide high quality of care, when there’s so many demands on stuff outside of your actual therapy session such as documentation, billing, and any other aspects of your job</a:t>
            </a:r>
            <a:r>
              <a:rPr lang="en-US" sz="2400" dirty="0" smtClean="0"/>
              <a:t>.”</a:t>
            </a:r>
          </a:p>
          <a:p>
            <a:pPr marL="0" indent="0">
              <a:buNone/>
            </a:pPr>
            <a:endParaRPr lang="en-US" sz="2400" dirty="0" smtClean="0"/>
          </a:p>
          <a:p>
            <a:pPr marL="342900" indent="-342900"/>
            <a:r>
              <a:rPr lang="en-US" sz="2400" dirty="0" smtClean="0"/>
              <a:t>“</a:t>
            </a:r>
            <a:r>
              <a:rPr lang="en-US" sz="2400" dirty="0"/>
              <a:t>I can’t tell you the number of days that I haven’t even had the time to go to the bathroom.” </a:t>
            </a:r>
          </a:p>
          <a:p>
            <a:pPr marL="342900" indent="-342900"/>
            <a:endParaRPr lang="en-US" dirty="0"/>
          </a:p>
        </p:txBody>
      </p:sp>
    </p:spTree>
    <p:extLst>
      <p:ext uri="{BB962C8B-B14F-4D97-AF65-F5344CB8AC3E}">
        <p14:creationId xmlns:p14="http://schemas.microsoft.com/office/powerpoint/2010/main" val="336715284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Provided in Work Environment</a:t>
            </a:r>
            <a:endParaRPr lang="en-US" dirty="0"/>
          </a:p>
        </p:txBody>
      </p:sp>
      <p:sp>
        <p:nvSpPr>
          <p:cNvPr id="3" name="Content Placeholder 2"/>
          <p:cNvSpPr>
            <a:spLocks noGrp="1"/>
          </p:cNvSpPr>
          <p:nvPr>
            <p:ph idx="1"/>
          </p:nvPr>
        </p:nvSpPr>
        <p:spPr>
          <a:xfrm>
            <a:off x="498474" y="1981200"/>
            <a:ext cx="8185151" cy="4543425"/>
          </a:xfrm>
        </p:spPr>
        <p:txBody>
          <a:bodyPr>
            <a:normAutofit fontScale="85000" lnSpcReduction="10000"/>
          </a:bodyPr>
          <a:lstStyle/>
          <a:p>
            <a:pPr marL="0" indent="0">
              <a:buNone/>
            </a:pPr>
            <a:r>
              <a:rPr lang="en-US" sz="2400" i="1" dirty="0" smtClean="0"/>
              <a:t>Support </a:t>
            </a:r>
            <a:r>
              <a:rPr lang="en-US" sz="2400" i="1" dirty="0"/>
              <a:t>provided in work environment </a:t>
            </a:r>
            <a:r>
              <a:rPr lang="en-US" sz="2400" dirty="0"/>
              <a:t>refers to the ways in which brain injury rehabilitation professionals receive support from supervisors, administration, and coworkers. </a:t>
            </a:r>
            <a:endParaRPr lang="en-US" sz="2400" dirty="0" smtClean="0"/>
          </a:p>
          <a:p>
            <a:pPr marL="0" indent="0">
              <a:buNone/>
            </a:pPr>
            <a:endParaRPr lang="en-US" sz="1100" dirty="0" smtClean="0"/>
          </a:p>
          <a:p>
            <a:pPr marL="515938" lvl="1" indent="-342900"/>
            <a:r>
              <a:rPr lang="en-US" sz="2400" i="1" dirty="0" smtClean="0"/>
              <a:t>Experience </a:t>
            </a:r>
            <a:r>
              <a:rPr lang="en-US" sz="2400" i="1" dirty="0"/>
              <a:t>of supervision </a:t>
            </a:r>
            <a:r>
              <a:rPr lang="en-US" sz="2400" dirty="0" smtClean="0"/>
              <a:t>(Dietzel, 1995; Maslach et al., 2001; </a:t>
            </a:r>
            <a:r>
              <a:rPr lang="en-US" sz="2400" dirty="0" err="1" smtClean="0"/>
              <a:t>Prigatano</a:t>
            </a:r>
            <a:r>
              <a:rPr lang="en-US" sz="2400" dirty="0" smtClean="0"/>
              <a:t>, 1989; Stebnicki, 2000).</a:t>
            </a:r>
            <a:endParaRPr lang="en-US" sz="2400" i="1" dirty="0" smtClean="0"/>
          </a:p>
          <a:p>
            <a:pPr marL="342900" indent="-342900"/>
            <a:endParaRPr lang="en-US" sz="1100" dirty="0" smtClean="0"/>
          </a:p>
          <a:p>
            <a:pPr marL="515938" lvl="1" indent="-342900"/>
            <a:r>
              <a:rPr lang="en-US" sz="2400" i="1" dirty="0" smtClean="0"/>
              <a:t>Cohesion </a:t>
            </a:r>
            <a:r>
              <a:rPr lang="en-US" sz="2400" i="1" dirty="0"/>
              <a:t>and relationships with </a:t>
            </a:r>
            <a:r>
              <a:rPr lang="en-US" sz="2400" i="1" dirty="0" smtClean="0"/>
              <a:t>coworkers </a:t>
            </a:r>
            <a:r>
              <a:rPr lang="en-US" sz="2400" dirty="0" smtClean="0"/>
              <a:t>(Brown, </a:t>
            </a:r>
            <a:r>
              <a:rPr lang="en-US" sz="2400" dirty="0" err="1" smtClean="0"/>
              <a:t>Prashantham</a:t>
            </a:r>
            <a:r>
              <a:rPr lang="en-US" sz="2400" dirty="0" smtClean="0"/>
              <a:t>, &amp; Abbott, 2003; Houkes et al., 2003; Schaufeli &amp; Bakker, 2004)</a:t>
            </a:r>
            <a:endParaRPr lang="en-US" sz="2400" dirty="0" smtClean="0"/>
          </a:p>
          <a:p>
            <a:pPr marL="0" indent="0">
              <a:buNone/>
            </a:pPr>
            <a:endParaRPr lang="en-US" sz="1100" dirty="0" smtClean="0"/>
          </a:p>
          <a:p>
            <a:pPr marL="515938" lvl="1" indent="-342900"/>
            <a:r>
              <a:rPr lang="en-US" sz="2400" i="1" dirty="0"/>
              <a:t>Stress reduction by </a:t>
            </a:r>
            <a:r>
              <a:rPr lang="en-US" sz="2400" i="1" dirty="0" smtClean="0"/>
              <a:t>employer</a:t>
            </a:r>
          </a:p>
          <a:p>
            <a:pPr marL="515938" lvl="1" indent="-342900"/>
            <a:endParaRPr lang="en-US" sz="2400" i="1" dirty="0" smtClean="0"/>
          </a:p>
          <a:p>
            <a:pPr marL="515938" lvl="1" indent="-342900"/>
            <a:r>
              <a:rPr lang="en-US" sz="2400" i="1" dirty="0" smtClean="0"/>
              <a:t>Opportunities for education</a:t>
            </a:r>
            <a:endParaRPr lang="en-US" sz="2400" dirty="0"/>
          </a:p>
          <a:p>
            <a:pPr marL="515938" lvl="1" indent="-342900"/>
            <a:endParaRPr lang="en-US" sz="2400" dirty="0"/>
          </a:p>
          <a:p>
            <a:pPr marL="0" indent="0">
              <a:buNone/>
            </a:pPr>
            <a:endParaRPr lang="en-US" dirty="0"/>
          </a:p>
        </p:txBody>
      </p:sp>
    </p:spTree>
    <p:extLst>
      <p:ext uri="{BB962C8B-B14F-4D97-AF65-F5344CB8AC3E}">
        <p14:creationId xmlns:p14="http://schemas.microsoft.com/office/powerpoint/2010/main" val="69234763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p:txBody>
          <a:bodyPr>
            <a:normAutofit/>
          </a:bodyPr>
          <a:lstStyle/>
          <a:p>
            <a:pPr marL="0" indent="0">
              <a:buNone/>
            </a:pPr>
            <a:r>
              <a:rPr lang="en-US" sz="2400" i="1" dirty="0" smtClean="0"/>
              <a:t>Experience of supervision</a:t>
            </a:r>
            <a:r>
              <a:rPr lang="en-US" sz="2400" dirty="0" smtClean="0"/>
              <a:t>:</a:t>
            </a:r>
          </a:p>
          <a:p>
            <a:pPr marL="342900" indent="-342900"/>
            <a:r>
              <a:rPr lang="en-US" dirty="0"/>
              <a:t>“She likes to know the details about every single thing we’re doing. And we’re pretty competent employees, and so that gets a little frustrating. And that’s, a lot of time, a source of stress.” </a:t>
            </a:r>
            <a:endParaRPr lang="en-US" dirty="0" smtClean="0"/>
          </a:p>
          <a:p>
            <a:pPr marL="342900" indent="-342900"/>
            <a:endParaRPr lang="en-US" dirty="0"/>
          </a:p>
          <a:p>
            <a:pPr marL="0" indent="0">
              <a:buNone/>
            </a:pPr>
            <a:r>
              <a:rPr lang="en-US" sz="2400" i="1" dirty="0" smtClean="0"/>
              <a:t>Cohesion and relationships with coworkers</a:t>
            </a:r>
            <a:r>
              <a:rPr lang="en-US" sz="2400" dirty="0" smtClean="0"/>
              <a:t>:</a:t>
            </a:r>
          </a:p>
          <a:p>
            <a:pPr marL="342900" indent="-342900"/>
            <a:r>
              <a:rPr lang="en-US" dirty="0"/>
              <a:t>“I don’t ever feel like I’m out there alone trying to treat this very difficult, challenging population.” </a:t>
            </a:r>
            <a:endParaRPr lang="en-US" dirty="0" smtClean="0"/>
          </a:p>
        </p:txBody>
      </p:sp>
    </p:spTree>
    <p:extLst>
      <p:ext uri="{BB962C8B-B14F-4D97-AF65-F5344CB8AC3E}">
        <p14:creationId xmlns:p14="http://schemas.microsoft.com/office/powerpoint/2010/main" val="421656549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Management Used by Professionals</a:t>
            </a:r>
            <a:endParaRPr lang="en-US" dirty="0"/>
          </a:p>
        </p:txBody>
      </p:sp>
      <p:sp>
        <p:nvSpPr>
          <p:cNvPr id="3" name="Content Placeholder 2"/>
          <p:cNvSpPr>
            <a:spLocks noGrp="1"/>
          </p:cNvSpPr>
          <p:nvPr>
            <p:ph idx="1"/>
          </p:nvPr>
        </p:nvSpPr>
        <p:spPr>
          <a:xfrm>
            <a:off x="274320" y="1298448"/>
            <a:ext cx="8595360" cy="5559552"/>
          </a:xfrm>
        </p:spPr>
        <p:txBody>
          <a:bodyPr>
            <a:normAutofit fontScale="92500" lnSpcReduction="10000"/>
          </a:bodyPr>
          <a:lstStyle/>
          <a:p>
            <a:pPr marL="0" indent="0">
              <a:buNone/>
            </a:pPr>
            <a:endParaRPr lang="en-US" dirty="0" smtClean="0"/>
          </a:p>
          <a:p>
            <a:pPr marL="0" indent="0">
              <a:buNone/>
            </a:pPr>
            <a:r>
              <a:rPr lang="en-US" dirty="0" smtClean="0"/>
              <a:t>Brain injury rehabilitation professionals utilize coping strategies and engage in stress reduction activities to reduce the effects of work-related stress </a:t>
            </a:r>
          </a:p>
          <a:p>
            <a:pPr marL="0" indent="0">
              <a:buNone/>
            </a:pPr>
            <a:endParaRPr lang="en-US" sz="1100" dirty="0" smtClean="0"/>
          </a:p>
          <a:p>
            <a:pPr marL="515938" lvl="1" indent="-342900"/>
            <a:r>
              <a:rPr lang="en-US" sz="2400" i="1" dirty="0" smtClean="0"/>
              <a:t>Coping </a:t>
            </a:r>
            <a:r>
              <a:rPr lang="en-US" sz="2400" i="1" dirty="0"/>
              <a:t>with stress at </a:t>
            </a:r>
            <a:r>
              <a:rPr lang="en-US" sz="2400" i="1" dirty="0" smtClean="0"/>
              <a:t>work </a:t>
            </a:r>
            <a:r>
              <a:rPr lang="en-US" sz="2400" dirty="0" smtClean="0"/>
              <a:t>(Saban et al., 2013)</a:t>
            </a:r>
            <a:endParaRPr lang="en-US" sz="2400" i="1" dirty="0" smtClean="0"/>
          </a:p>
          <a:p>
            <a:pPr marL="515938" lvl="1" indent="-342900"/>
            <a:endParaRPr lang="en-US" sz="1900" dirty="0" smtClean="0"/>
          </a:p>
          <a:p>
            <a:pPr marL="515938" lvl="1" indent="-342900"/>
            <a:r>
              <a:rPr lang="en-US" sz="2400" i="1" dirty="0" smtClean="0"/>
              <a:t>Stress </a:t>
            </a:r>
            <a:r>
              <a:rPr lang="en-US" sz="2400" i="1" dirty="0"/>
              <a:t>reduction away from work</a:t>
            </a:r>
            <a:r>
              <a:rPr lang="en-US" sz="2400" dirty="0"/>
              <a:t> </a:t>
            </a:r>
            <a:r>
              <a:rPr lang="en-US" sz="2400" dirty="0" smtClean="0"/>
              <a:t>(Saban et al., 2013)</a:t>
            </a:r>
          </a:p>
          <a:p>
            <a:pPr marL="342900" indent="-342900"/>
            <a:endParaRPr lang="en-US" sz="1100" dirty="0"/>
          </a:p>
          <a:p>
            <a:pPr marL="515938" lvl="1" indent="-342900"/>
            <a:r>
              <a:rPr lang="en-US" sz="2400" i="1" dirty="0" smtClean="0"/>
              <a:t>Effects </a:t>
            </a:r>
            <a:r>
              <a:rPr lang="en-US" sz="2400" i="1" dirty="0"/>
              <a:t>of stress at work </a:t>
            </a:r>
            <a:endParaRPr lang="en-US" sz="2400" i="1" dirty="0" smtClean="0"/>
          </a:p>
          <a:p>
            <a:pPr marL="342900" indent="-342900"/>
            <a:endParaRPr lang="en-US" sz="1100" i="1" dirty="0"/>
          </a:p>
          <a:p>
            <a:pPr marL="515938" lvl="1" indent="-342900"/>
            <a:r>
              <a:rPr lang="en-US" sz="2400" i="1" dirty="0" smtClean="0"/>
              <a:t>Effects </a:t>
            </a:r>
            <a:r>
              <a:rPr lang="en-US" sz="2400" i="1" dirty="0"/>
              <a:t>of stress in personal </a:t>
            </a:r>
            <a:r>
              <a:rPr lang="en-US" sz="2400" i="1" dirty="0" smtClean="0"/>
              <a:t>life</a:t>
            </a:r>
            <a:endParaRPr lang="en-US" sz="2400" dirty="0" smtClean="0"/>
          </a:p>
          <a:p>
            <a:pPr marL="342900" indent="-342900"/>
            <a:endParaRPr lang="en-US" sz="1100" dirty="0" smtClean="0"/>
          </a:p>
          <a:p>
            <a:pPr marL="515938" lvl="1" indent="-342900"/>
            <a:r>
              <a:rPr lang="en-US" sz="2400" i="1" dirty="0" smtClean="0"/>
              <a:t>Resiliency </a:t>
            </a:r>
            <a:r>
              <a:rPr lang="en-US" sz="2400" dirty="0" smtClean="0"/>
              <a:t>(APA, 2016; Jackson et al., 2007; McAllister &amp; McKinnon, 2009; Shakespeare-Finch et al., 2005)</a:t>
            </a:r>
          </a:p>
        </p:txBody>
      </p:sp>
    </p:spTree>
    <p:extLst>
      <p:ext uri="{BB962C8B-B14F-4D97-AF65-F5344CB8AC3E}">
        <p14:creationId xmlns:p14="http://schemas.microsoft.com/office/powerpoint/2010/main" val="80337114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idx="1"/>
          </p:nvPr>
        </p:nvSpPr>
        <p:spPr>
          <a:xfrm>
            <a:off x="498474" y="1981200"/>
            <a:ext cx="8328026" cy="4654550"/>
          </a:xfrm>
        </p:spPr>
        <p:txBody>
          <a:bodyPr>
            <a:normAutofit/>
          </a:bodyPr>
          <a:lstStyle/>
          <a:p>
            <a:pPr marL="0" indent="0">
              <a:buNone/>
            </a:pPr>
            <a:r>
              <a:rPr lang="en-US" sz="2400" i="1" dirty="0" smtClean="0"/>
              <a:t>Stress reduction away from work:</a:t>
            </a:r>
          </a:p>
          <a:p>
            <a:r>
              <a:rPr lang="en-US" dirty="0" smtClean="0"/>
              <a:t>“I </a:t>
            </a:r>
            <a:r>
              <a:rPr lang="en-US" dirty="0"/>
              <a:t>like more structured classes because I have to listen to someone else tell me what to do rather than me making decisions… I have to go to these classes because I just would be a robot and follow what they tell me to do. And I can shut off my brain for that hour</a:t>
            </a:r>
            <a:r>
              <a:rPr lang="en-US" dirty="0" smtClean="0"/>
              <a:t>.” </a:t>
            </a:r>
          </a:p>
          <a:p>
            <a:r>
              <a:rPr lang="en-US" dirty="0" smtClean="0"/>
              <a:t>“My </a:t>
            </a:r>
            <a:r>
              <a:rPr lang="en-US" dirty="0"/>
              <a:t>joke answer is, have a bottle of wine ready at all times.” </a:t>
            </a:r>
          </a:p>
          <a:p>
            <a:pPr marL="0" indent="0">
              <a:buNone/>
            </a:pPr>
            <a:r>
              <a:rPr lang="en-US" sz="2400" i="1" dirty="0" smtClean="0"/>
              <a:t>Effects of stress in personal life</a:t>
            </a:r>
            <a:r>
              <a:rPr lang="en-US" sz="2400" dirty="0" smtClean="0"/>
              <a:t>:</a:t>
            </a:r>
          </a:p>
          <a:p>
            <a:pPr marL="342900" indent="-342900"/>
            <a:r>
              <a:rPr lang="en-US" dirty="0" smtClean="0"/>
              <a:t>“I </a:t>
            </a:r>
            <a:r>
              <a:rPr lang="en-US" dirty="0"/>
              <a:t>go to bed thinking about work and I have dreams about work. And I wake my husband up talking about work to a survivor. I will wake up talking to a survivor! That’s okay, we’re just handling things in my sleep</a:t>
            </a:r>
            <a:r>
              <a:rPr lang="en-US" dirty="0" smtClean="0"/>
              <a:t>.” </a:t>
            </a:r>
            <a:endParaRPr lang="en-US" i="1" dirty="0"/>
          </a:p>
        </p:txBody>
      </p:sp>
    </p:spTree>
    <p:extLst>
      <p:ext uri="{BB962C8B-B14F-4D97-AF65-F5344CB8AC3E}">
        <p14:creationId xmlns:p14="http://schemas.microsoft.com/office/powerpoint/2010/main" val="31544043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and Significance (continued)</a:t>
            </a:r>
          </a:p>
        </p:txBody>
      </p:sp>
      <p:sp>
        <p:nvSpPr>
          <p:cNvPr id="3" name="Content Placeholder 2"/>
          <p:cNvSpPr>
            <a:spLocks noGrp="1"/>
          </p:cNvSpPr>
          <p:nvPr>
            <p:ph idx="1"/>
          </p:nvPr>
        </p:nvSpPr>
        <p:spPr>
          <a:xfrm>
            <a:off x="274319" y="1298448"/>
            <a:ext cx="8726805" cy="5396266"/>
          </a:xfrm>
        </p:spPr>
        <p:txBody>
          <a:bodyPr>
            <a:normAutofit lnSpcReduction="10000"/>
          </a:bodyPr>
          <a:lstStyle/>
          <a:p>
            <a:pPr marL="0" indent="0">
              <a:buNone/>
            </a:pPr>
            <a:endParaRPr lang="en-US" b="1" dirty="0" smtClean="0"/>
          </a:p>
          <a:p>
            <a:pPr marL="0" indent="0">
              <a:buNone/>
            </a:pPr>
            <a:r>
              <a:rPr lang="en-US" sz="2600" b="1" dirty="0" smtClean="0"/>
              <a:t>Etiology</a:t>
            </a:r>
          </a:p>
          <a:p>
            <a:pPr lvl="1"/>
            <a:r>
              <a:rPr lang="en-US" sz="2300" dirty="0" smtClean="0"/>
              <a:t>Men are most susceptible</a:t>
            </a:r>
            <a:endParaRPr lang="en-US" sz="2300" dirty="0"/>
          </a:p>
          <a:p>
            <a:pPr lvl="1"/>
            <a:r>
              <a:rPr lang="en-US" sz="2300" dirty="0" smtClean="0"/>
              <a:t>African </a:t>
            </a:r>
            <a:r>
              <a:rPr lang="en-US" sz="2300" dirty="0"/>
              <a:t>Americans and Native Americans are at greater risk than other ethnicities </a:t>
            </a:r>
            <a:endParaRPr lang="en-US" sz="2300" dirty="0" smtClean="0"/>
          </a:p>
          <a:p>
            <a:pPr lvl="1"/>
            <a:r>
              <a:rPr lang="en-US" sz="2300" dirty="0" smtClean="0"/>
              <a:t>Alcohol </a:t>
            </a:r>
            <a:r>
              <a:rPr lang="en-US" sz="2300" dirty="0"/>
              <a:t>is </a:t>
            </a:r>
            <a:r>
              <a:rPr lang="en-US" sz="2300" dirty="0" smtClean="0"/>
              <a:t>a </a:t>
            </a:r>
            <a:r>
              <a:rPr lang="en-US" sz="2300" dirty="0"/>
              <a:t>risk </a:t>
            </a:r>
            <a:r>
              <a:rPr lang="en-US" sz="2300" dirty="0" smtClean="0"/>
              <a:t>factor</a:t>
            </a:r>
            <a:r>
              <a:rPr lang="en-US" sz="1900" dirty="0" smtClean="0"/>
              <a:t> </a:t>
            </a:r>
            <a:r>
              <a:rPr lang="en-US" sz="1900" dirty="0"/>
              <a:t>(Whyte, Ponsford, Watanabe, &amp; Hart, 2010</a:t>
            </a:r>
            <a:r>
              <a:rPr lang="en-US" sz="1900" dirty="0" smtClean="0"/>
              <a:t>)</a:t>
            </a:r>
          </a:p>
          <a:p>
            <a:pPr lvl="1"/>
            <a:r>
              <a:rPr lang="en-US" sz="2300" dirty="0" smtClean="0"/>
              <a:t>Individuals </a:t>
            </a:r>
            <a:r>
              <a:rPr lang="en-US" sz="2300" dirty="0"/>
              <a:t>of a lower socioeconomic status are at greater </a:t>
            </a:r>
            <a:r>
              <a:rPr lang="en-US" sz="2300" dirty="0" smtClean="0"/>
              <a:t>risk </a:t>
            </a:r>
            <a:r>
              <a:rPr lang="en-US" sz="1900" dirty="0" smtClean="0"/>
              <a:t>(</a:t>
            </a:r>
            <a:r>
              <a:rPr lang="en-US" sz="1900" dirty="0"/>
              <a:t>Corrigan, Selassie, &amp; Orman, 2010; Kraus &amp; McArthur, 1996</a:t>
            </a:r>
            <a:r>
              <a:rPr lang="en-US" sz="1900" dirty="0" smtClean="0"/>
              <a:t>)</a:t>
            </a:r>
            <a:endParaRPr lang="en-US" sz="2200" dirty="0" smtClean="0"/>
          </a:p>
          <a:p>
            <a:pPr marL="0" lvl="1" indent="0">
              <a:buNone/>
            </a:pPr>
            <a:r>
              <a:rPr lang="en-US" dirty="0" smtClean="0"/>
              <a:t>                                                                            </a:t>
            </a:r>
            <a:endParaRPr lang="en-US" sz="2400" b="1" dirty="0" smtClean="0"/>
          </a:p>
          <a:p>
            <a:pPr marL="0" lvl="1" indent="0">
              <a:buNone/>
            </a:pPr>
            <a:r>
              <a:rPr lang="en-US" sz="2400" b="1" dirty="0" smtClean="0"/>
              <a:t>Injury Severity</a:t>
            </a:r>
            <a:endParaRPr lang="en-US" sz="2400" dirty="0" smtClean="0"/>
          </a:p>
          <a:p>
            <a:pPr marL="571500" lvl="2" indent="-342900">
              <a:buClr>
                <a:schemeClr val="accent1">
                  <a:lumMod val="60000"/>
                  <a:lumOff val="40000"/>
                </a:schemeClr>
              </a:buClr>
            </a:pPr>
            <a:r>
              <a:rPr lang="en-US" sz="2300" dirty="0" smtClean="0"/>
              <a:t>Most </a:t>
            </a:r>
            <a:r>
              <a:rPr lang="en-US" sz="2300" dirty="0"/>
              <a:t>survivors receiving brain injury rehabilitation services have a moderate to severe brain </a:t>
            </a:r>
            <a:r>
              <a:rPr lang="en-US" sz="2300" dirty="0" smtClean="0"/>
              <a:t>injury </a:t>
            </a:r>
            <a:r>
              <a:rPr lang="en-US" sz="1900" dirty="0" smtClean="0"/>
              <a:t>(Whyte, Ponsford, Watanabe, &amp; Hart, 2010)</a:t>
            </a:r>
            <a:endParaRPr lang="en-US" sz="1900" dirty="0"/>
          </a:p>
          <a:p>
            <a:pPr marL="0" lvl="1" indent="0">
              <a:buNone/>
            </a:pPr>
            <a:endParaRPr lang="en-US" dirty="0"/>
          </a:p>
        </p:txBody>
      </p:sp>
    </p:spTree>
    <p:extLst>
      <p:ext uri="{BB962C8B-B14F-4D97-AF65-F5344CB8AC3E}">
        <p14:creationId xmlns:p14="http://schemas.microsoft.com/office/powerpoint/2010/main" val="351352311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Implications &amp; Limitations</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411107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627834"/>
            <a:ext cx="8591550" cy="798466"/>
          </a:xfrm>
        </p:spPr>
        <p:txBody>
          <a:bodyPr/>
          <a:lstStyle/>
          <a:p>
            <a:r>
              <a:rPr lang="en-US" dirty="0" smtClean="0"/>
              <a:t> Direct Practice Implications</a:t>
            </a:r>
            <a:endParaRPr lang="en-US" dirty="0"/>
          </a:p>
        </p:txBody>
      </p:sp>
      <p:sp>
        <p:nvSpPr>
          <p:cNvPr id="3" name="Content Placeholder 2"/>
          <p:cNvSpPr>
            <a:spLocks noGrp="1"/>
          </p:cNvSpPr>
          <p:nvPr>
            <p:ph idx="1"/>
          </p:nvPr>
        </p:nvSpPr>
        <p:spPr>
          <a:xfrm>
            <a:off x="274320" y="1027067"/>
            <a:ext cx="8595360" cy="5830933"/>
          </a:xfrm>
        </p:spPr>
        <p:txBody>
          <a:bodyPr>
            <a:normAutofit/>
          </a:bodyPr>
          <a:lstStyle/>
          <a:p>
            <a:pPr marL="0" indent="0">
              <a:buNone/>
            </a:pPr>
            <a:endParaRPr lang="en-US" dirty="0" smtClean="0"/>
          </a:p>
          <a:p>
            <a:pPr marL="0" indent="0">
              <a:buNone/>
            </a:pPr>
            <a:endParaRPr lang="en-US" sz="1200" dirty="0" smtClean="0"/>
          </a:p>
          <a:p>
            <a:r>
              <a:rPr lang="en-US" sz="2400" dirty="0" smtClean="0"/>
              <a:t>Findings should </a:t>
            </a:r>
            <a:r>
              <a:rPr lang="en-US" sz="2400" dirty="0"/>
              <a:t>aid brain injury rehabilitation professionals and social workers to develop more awareness </a:t>
            </a:r>
            <a:r>
              <a:rPr lang="en-US" sz="2400" dirty="0" smtClean="0"/>
              <a:t>to reduce work-related stress by: </a:t>
            </a:r>
          </a:p>
          <a:p>
            <a:pPr lvl="1"/>
            <a:r>
              <a:rPr lang="en-US" sz="2200" dirty="0" smtClean="0"/>
              <a:t>Utilizing effective </a:t>
            </a:r>
            <a:r>
              <a:rPr lang="en-US" sz="2200" dirty="0"/>
              <a:t>coping strategies </a:t>
            </a:r>
            <a:r>
              <a:rPr lang="en-US" sz="2200" dirty="0" smtClean="0"/>
              <a:t>in work environment</a:t>
            </a:r>
          </a:p>
          <a:p>
            <a:pPr lvl="1"/>
            <a:r>
              <a:rPr lang="en-US" sz="2200" dirty="0" smtClean="0"/>
              <a:t>Managing </a:t>
            </a:r>
            <a:r>
              <a:rPr lang="en-US" sz="2200" dirty="0"/>
              <a:t>how work-related stress impacts </a:t>
            </a:r>
            <a:r>
              <a:rPr lang="en-US" sz="2200" dirty="0" smtClean="0"/>
              <a:t>their personal lives and relationships</a:t>
            </a:r>
          </a:p>
          <a:p>
            <a:r>
              <a:rPr lang="en-US" sz="2400" dirty="0" smtClean="0"/>
              <a:t>Supervisors </a:t>
            </a:r>
            <a:r>
              <a:rPr lang="en-US" sz="2400" dirty="0"/>
              <a:t>and administrators </a:t>
            </a:r>
            <a:r>
              <a:rPr lang="en-US" sz="2400" dirty="0" smtClean="0"/>
              <a:t>should:</a:t>
            </a:r>
          </a:p>
          <a:p>
            <a:pPr lvl="1"/>
            <a:r>
              <a:rPr lang="en-US" sz="2200" dirty="0" smtClean="0"/>
              <a:t>Have a better understanding of </a:t>
            </a:r>
            <a:r>
              <a:rPr lang="en-US" sz="2200" dirty="0"/>
              <a:t>the perspectives of their employees </a:t>
            </a:r>
            <a:endParaRPr lang="en-US" sz="2200" dirty="0" smtClean="0"/>
          </a:p>
          <a:p>
            <a:pPr lvl="1"/>
            <a:r>
              <a:rPr lang="en-US" sz="2200" dirty="0"/>
              <a:t>D</a:t>
            </a:r>
            <a:r>
              <a:rPr lang="en-US" sz="2200" dirty="0" smtClean="0"/>
              <a:t>evelop </a:t>
            </a:r>
            <a:r>
              <a:rPr lang="en-US" sz="2200" dirty="0"/>
              <a:t>more effective means to not only reduce but to prevent work-related stress amongst brain injury rehabilitation professionals and social </a:t>
            </a:r>
            <a:r>
              <a:rPr lang="en-US" sz="2200" dirty="0" smtClean="0"/>
              <a:t>workers</a:t>
            </a:r>
          </a:p>
          <a:p>
            <a:endParaRPr lang="en-US" dirty="0" smtClean="0"/>
          </a:p>
          <a:p>
            <a:endParaRPr lang="en-US" dirty="0"/>
          </a:p>
        </p:txBody>
      </p:sp>
    </p:spTree>
    <p:extLst>
      <p:ext uri="{BB962C8B-B14F-4D97-AF65-F5344CB8AC3E}">
        <p14:creationId xmlns:p14="http://schemas.microsoft.com/office/powerpoint/2010/main" val="316858935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130" y="620114"/>
            <a:ext cx="8591550" cy="1069847"/>
          </a:xfrm>
        </p:spPr>
        <p:txBody>
          <a:bodyPr/>
          <a:lstStyle/>
          <a:p>
            <a:r>
              <a:rPr lang="en-US" dirty="0" smtClean="0"/>
              <a:t>  Direct Practice Implications </a:t>
            </a:r>
            <a:endParaRPr lang="en-US" dirty="0"/>
          </a:p>
        </p:txBody>
      </p:sp>
      <p:sp>
        <p:nvSpPr>
          <p:cNvPr id="3" name="Content Placeholder 2"/>
          <p:cNvSpPr>
            <a:spLocks noGrp="1"/>
          </p:cNvSpPr>
          <p:nvPr>
            <p:ph idx="1"/>
          </p:nvPr>
        </p:nvSpPr>
        <p:spPr>
          <a:xfrm>
            <a:off x="274320" y="1298448"/>
            <a:ext cx="8595360" cy="5368144"/>
          </a:xfrm>
        </p:spPr>
        <p:txBody>
          <a:bodyPr>
            <a:normAutofit fontScale="92500" lnSpcReduction="10000"/>
          </a:bodyPr>
          <a:lstStyle/>
          <a:p>
            <a:pPr marL="0" indent="0">
              <a:buNone/>
            </a:pPr>
            <a:endParaRPr lang="en-US" sz="1100" dirty="0" smtClean="0"/>
          </a:p>
          <a:p>
            <a:pPr marL="0" indent="0">
              <a:buNone/>
            </a:pPr>
            <a:endParaRPr lang="en-US" sz="2800" dirty="0" smtClean="0"/>
          </a:p>
          <a:p>
            <a:pPr marL="0" indent="0">
              <a:buNone/>
            </a:pPr>
            <a:r>
              <a:rPr lang="en-US" sz="2800" dirty="0" smtClean="0"/>
              <a:t>It </a:t>
            </a:r>
            <a:r>
              <a:rPr lang="en-US" sz="2800" dirty="0"/>
              <a:t>is apparent that there are inequities in funding opportunities for survivors of brain injuries to receive the vital treatment that is necessary to recovery. </a:t>
            </a:r>
            <a:endParaRPr lang="en-US" sz="2800" dirty="0" smtClean="0"/>
          </a:p>
          <a:p>
            <a:pPr marL="0" indent="0">
              <a:buNone/>
            </a:pPr>
            <a:endParaRPr lang="en-US" sz="1100" dirty="0" smtClean="0"/>
          </a:p>
          <a:p>
            <a:pPr lvl="1"/>
            <a:r>
              <a:rPr lang="en-US" sz="2600" dirty="0"/>
              <a:t>Survivors, due to being of a lower socioeconomic status, do not have discretionary income to fund expensive rehabilitation that is not covered by private health insurance </a:t>
            </a:r>
            <a:endParaRPr lang="en-US" sz="2600" dirty="0" smtClean="0"/>
          </a:p>
          <a:p>
            <a:pPr lvl="1"/>
            <a:r>
              <a:rPr lang="en-US" sz="2600" dirty="0"/>
              <a:t>Survivors may require long-term services due to supervision needs, however, these types of services are not always available. </a:t>
            </a:r>
            <a:endParaRPr lang="en-US" sz="2600" dirty="0" smtClean="0"/>
          </a:p>
        </p:txBody>
      </p:sp>
    </p:spTree>
    <p:extLst>
      <p:ext uri="{BB962C8B-B14F-4D97-AF65-F5344CB8AC3E}">
        <p14:creationId xmlns:p14="http://schemas.microsoft.com/office/powerpoint/2010/main" val="387380692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Practice Implications</a:t>
            </a:r>
            <a:endParaRPr lang="en-US" dirty="0"/>
          </a:p>
        </p:txBody>
      </p:sp>
      <p:sp>
        <p:nvSpPr>
          <p:cNvPr id="3" name="Content Placeholder 2"/>
          <p:cNvSpPr>
            <a:spLocks noGrp="1"/>
          </p:cNvSpPr>
          <p:nvPr>
            <p:ph idx="1"/>
          </p:nvPr>
        </p:nvSpPr>
        <p:spPr>
          <a:xfrm>
            <a:off x="498474" y="1981200"/>
            <a:ext cx="8353721" cy="4648044"/>
          </a:xfrm>
        </p:spPr>
        <p:txBody>
          <a:bodyPr>
            <a:normAutofit/>
          </a:bodyPr>
          <a:lstStyle/>
          <a:p>
            <a:r>
              <a:rPr lang="en-US" sz="2400" dirty="0"/>
              <a:t>Continued advocacy for the development of programs to fund treatment for the extensive continuum of care required after brain injury is imperative. </a:t>
            </a:r>
            <a:endParaRPr lang="en-US" sz="2400" dirty="0" smtClean="0"/>
          </a:p>
          <a:p>
            <a:pPr marL="0" indent="0">
              <a:buNone/>
            </a:pPr>
            <a:endParaRPr lang="en-US" sz="2400" dirty="0"/>
          </a:p>
          <a:p>
            <a:r>
              <a:rPr lang="en-US" sz="2400" dirty="0"/>
              <a:t>Education and training needs to be provided to healthcare and mental health professionals to increase survivors’ access to specialty care, such as psychiatry and substance abuse treatment. </a:t>
            </a:r>
          </a:p>
        </p:txBody>
      </p:sp>
    </p:spTree>
    <p:extLst>
      <p:ext uri="{BB962C8B-B14F-4D97-AF65-F5344CB8AC3E}">
        <p14:creationId xmlns:p14="http://schemas.microsoft.com/office/powerpoint/2010/main" val="4983379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761262"/>
            <a:ext cx="8591550" cy="742444"/>
          </a:xfrm>
        </p:spPr>
        <p:txBody>
          <a:bodyPr/>
          <a:lstStyle/>
          <a:p>
            <a:r>
              <a:rPr lang="en-US" dirty="0" smtClean="0"/>
              <a:t>  Implications for Future Research</a:t>
            </a:r>
            <a:endParaRPr lang="en-US" dirty="0"/>
          </a:p>
        </p:txBody>
      </p:sp>
      <p:sp>
        <p:nvSpPr>
          <p:cNvPr id="3" name="Content Placeholder 2"/>
          <p:cNvSpPr>
            <a:spLocks noGrp="1"/>
          </p:cNvSpPr>
          <p:nvPr>
            <p:ph idx="1"/>
          </p:nvPr>
        </p:nvSpPr>
        <p:spPr>
          <a:xfrm>
            <a:off x="274320" y="1298447"/>
            <a:ext cx="8595360" cy="5457195"/>
          </a:xfrm>
        </p:spPr>
        <p:txBody>
          <a:bodyPr>
            <a:normAutofit lnSpcReduction="10000"/>
          </a:bodyPr>
          <a:lstStyle/>
          <a:p>
            <a:pPr marL="0" indent="0">
              <a:buNone/>
            </a:pPr>
            <a:endParaRPr lang="en-US" sz="2400" dirty="0" smtClean="0"/>
          </a:p>
          <a:p>
            <a:pPr marL="0" indent="0">
              <a:buNone/>
            </a:pPr>
            <a:r>
              <a:rPr lang="en-US" sz="2400" dirty="0" smtClean="0"/>
              <a:t>There </a:t>
            </a:r>
            <a:r>
              <a:rPr lang="en-US" sz="2400" dirty="0"/>
              <a:t>continues to be a gap in the literature to examine not only how work-related stress impacts brain injury rehabilitation professionals, but also how this impacts survivors of brain injuries, their families and treatment outcomes. </a:t>
            </a:r>
            <a:endParaRPr lang="en-US" sz="1200" dirty="0" smtClean="0"/>
          </a:p>
          <a:p>
            <a:pPr marL="0" indent="0">
              <a:buNone/>
            </a:pPr>
            <a:r>
              <a:rPr lang="en-US" sz="2400" dirty="0" smtClean="0"/>
              <a:t>Further </a:t>
            </a:r>
            <a:r>
              <a:rPr lang="en-US" sz="2400" dirty="0"/>
              <a:t>research is warranted </a:t>
            </a:r>
            <a:r>
              <a:rPr lang="en-US" sz="2400" dirty="0" smtClean="0"/>
              <a:t>to: </a:t>
            </a:r>
            <a:endParaRPr lang="en-US" sz="1100" dirty="0" smtClean="0"/>
          </a:p>
          <a:p>
            <a:pPr lvl="1"/>
            <a:r>
              <a:rPr lang="en-US" sz="2200" dirty="0"/>
              <a:t>Q</a:t>
            </a:r>
            <a:r>
              <a:rPr lang="en-US" sz="2200" dirty="0" smtClean="0"/>
              <a:t>uantify </a:t>
            </a:r>
            <a:r>
              <a:rPr lang="en-US" sz="2200" dirty="0"/>
              <a:t>the stressors brain injury rehabilitation professionals face and what activities and programs are effective in reducing stress </a:t>
            </a:r>
            <a:r>
              <a:rPr lang="en-US" sz="2200" dirty="0" smtClean="0"/>
              <a:t>levels</a:t>
            </a:r>
            <a:endParaRPr lang="en-US" sz="1100" dirty="0" smtClean="0"/>
          </a:p>
          <a:p>
            <a:pPr lvl="1"/>
            <a:r>
              <a:rPr lang="en-US" sz="2200" dirty="0"/>
              <a:t>E</a:t>
            </a:r>
            <a:r>
              <a:rPr lang="en-US" sz="2200" dirty="0" smtClean="0"/>
              <a:t>xplore </a:t>
            </a:r>
            <a:r>
              <a:rPr lang="en-US" sz="2200" dirty="0"/>
              <a:t>supervisory relationships and </a:t>
            </a:r>
            <a:r>
              <a:rPr lang="en-US" sz="2200" dirty="0" smtClean="0"/>
              <a:t>styles</a:t>
            </a:r>
            <a:endParaRPr lang="en-US" sz="1100" dirty="0" smtClean="0"/>
          </a:p>
          <a:p>
            <a:pPr lvl="1"/>
            <a:r>
              <a:rPr lang="en-US" sz="2200" dirty="0" smtClean="0"/>
              <a:t>Explore </a:t>
            </a:r>
            <a:r>
              <a:rPr lang="en-US" sz="2200" dirty="0"/>
              <a:t>the perspective of other rehabilitation professionals who provide services to other types of debilitating and chronic </a:t>
            </a:r>
            <a:r>
              <a:rPr lang="en-US" sz="2200" dirty="0" smtClean="0"/>
              <a:t>disabilities</a:t>
            </a:r>
            <a:endParaRPr lang="en-US" sz="2200" dirty="0"/>
          </a:p>
        </p:txBody>
      </p:sp>
    </p:spTree>
    <p:extLst>
      <p:ext uri="{BB962C8B-B14F-4D97-AF65-F5344CB8AC3E}">
        <p14:creationId xmlns:p14="http://schemas.microsoft.com/office/powerpoint/2010/main" val="18486822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a:xfrm>
            <a:off x="274320" y="1316853"/>
            <a:ext cx="8595360" cy="5559552"/>
          </a:xfrm>
        </p:spPr>
        <p:txBody>
          <a:bodyPr>
            <a:noAutofit/>
          </a:bodyPr>
          <a:lstStyle/>
          <a:p>
            <a:r>
              <a:rPr lang="en-US" sz="2000" dirty="0" smtClean="0"/>
              <a:t>Predominantly female Caucasian sample</a:t>
            </a:r>
            <a:endParaRPr lang="en-US" sz="800" dirty="0"/>
          </a:p>
          <a:p>
            <a:r>
              <a:rPr lang="en-US" sz="2000" dirty="0" smtClean="0"/>
              <a:t>Brain </a:t>
            </a:r>
            <a:r>
              <a:rPr lang="en-US" sz="2000" dirty="0"/>
              <a:t>injury rehabilitation professionals who reside and practice outside of the United States of America may have a different experience. </a:t>
            </a:r>
            <a:endParaRPr lang="en-US" sz="800" dirty="0" smtClean="0"/>
          </a:p>
          <a:p>
            <a:r>
              <a:rPr lang="en-US" sz="2000" dirty="0" smtClean="0"/>
              <a:t>Professionals </a:t>
            </a:r>
            <a:r>
              <a:rPr lang="en-US" sz="2000" dirty="0"/>
              <a:t>who </a:t>
            </a:r>
            <a:r>
              <a:rPr lang="en-US" sz="2000" dirty="0" smtClean="0"/>
              <a:t>participated in </a:t>
            </a:r>
            <a:r>
              <a:rPr lang="en-US" sz="2000" dirty="0"/>
              <a:t>this </a:t>
            </a:r>
            <a:r>
              <a:rPr lang="en-US" sz="2000" dirty="0" smtClean="0"/>
              <a:t>study </a:t>
            </a:r>
            <a:r>
              <a:rPr lang="en-US" sz="2000" dirty="0"/>
              <a:t>are more likely to have more effective and positive coping strategies to manage work-related stress</a:t>
            </a:r>
            <a:r>
              <a:rPr lang="en-US" sz="2000" dirty="0" smtClean="0"/>
              <a:t>.</a:t>
            </a:r>
            <a:endParaRPr lang="en-US" sz="800" dirty="0" smtClean="0"/>
          </a:p>
          <a:p>
            <a:r>
              <a:rPr lang="en-US" sz="2000" dirty="0" smtClean="0"/>
              <a:t>The </a:t>
            </a:r>
            <a:r>
              <a:rPr lang="en-US" sz="2000" dirty="0"/>
              <a:t>findings </a:t>
            </a:r>
            <a:r>
              <a:rPr lang="en-US" sz="2000" dirty="0" smtClean="0"/>
              <a:t>described </a:t>
            </a:r>
            <a:r>
              <a:rPr lang="en-US" sz="2000" dirty="0"/>
              <a:t>the nature of relationships with supervisors and survivors of brain injuries. However, neither supervisors nor survivors were interviewed</a:t>
            </a:r>
            <a:r>
              <a:rPr lang="en-US" sz="1800" dirty="0"/>
              <a:t>. </a:t>
            </a:r>
            <a:endParaRPr lang="en-US" sz="800" dirty="0" smtClean="0"/>
          </a:p>
          <a:p>
            <a:r>
              <a:rPr lang="en-US" sz="2000" dirty="0" smtClean="0"/>
              <a:t>Qualitative </a:t>
            </a:r>
            <a:r>
              <a:rPr lang="en-US" sz="2000" dirty="0"/>
              <a:t>research also relies on the knowledge and expertise of the researcher to conduct the interviews and interpret the results (Padgett, 2008</a:t>
            </a:r>
            <a:r>
              <a:rPr lang="en-US" sz="2000" dirty="0" smtClean="0"/>
              <a:t>).</a:t>
            </a:r>
            <a:endParaRPr lang="en-US" sz="2000" dirty="0"/>
          </a:p>
        </p:txBody>
      </p:sp>
    </p:spTree>
    <p:extLst>
      <p:ext uri="{BB962C8B-B14F-4D97-AF65-F5344CB8AC3E}">
        <p14:creationId xmlns:p14="http://schemas.microsoft.com/office/powerpoint/2010/main" val="44621466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357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503708"/>
            <a:ext cx="8591550" cy="1302662"/>
          </a:xfrm>
        </p:spPr>
        <p:txBody>
          <a:bodyPr>
            <a:normAutofit fontScale="90000"/>
          </a:bodyPr>
          <a:lstStyle/>
          <a:p>
            <a:r>
              <a:rPr lang="en-US" sz="3400" dirty="0" smtClean="0"/>
              <a:t>Terminology to Describe Work-Related </a:t>
            </a:r>
            <a:br>
              <a:rPr lang="en-US" sz="3400" dirty="0" smtClean="0"/>
            </a:br>
            <a:r>
              <a:rPr lang="en-US" sz="3400" dirty="0" smtClean="0"/>
              <a:t>Stress in Brain Injury Rehabilitation Professionals</a:t>
            </a:r>
            <a:endParaRPr lang="en-US" sz="3400" dirty="0"/>
          </a:p>
        </p:txBody>
      </p:sp>
      <p:sp>
        <p:nvSpPr>
          <p:cNvPr id="3" name="Content Placeholder 2"/>
          <p:cNvSpPr>
            <a:spLocks noGrp="1"/>
          </p:cNvSpPr>
          <p:nvPr>
            <p:ph idx="1"/>
          </p:nvPr>
        </p:nvSpPr>
        <p:spPr>
          <a:xfrm>
            <a:off x="274320" y="1298448"/>
            <a:ext cx="8595360" cy="5312122"/>
          </a:xfrm>
        </p:spPr>
        <p:txBody>
          <a:bodyPr>
            <a:normAutofit lnSpcReduction="10000"/>
          </a:bodyPr>
          <a:lstStyle/>
          <a:p>
            <a:pPr marL="0" indent="0">
              <a:buNone/>
            </a:pPr>
            <a:endParaRPr lang="en-US" sz="1100" dirty="0" smtClean="0"/>
          </a:p>
          <a:p>
            <a:pPr marL="0" indent="0">
              <a:buNone/>
            </a:pPr>
            <a:endParaRPr lang="en-US" sz="1100" dirty="0"/>
          </a:p>
          <a:p>
            <a:pPr marL="0" indent="0">
              <a:buNone/>
            </a:pPr>
            <a:r>
              <a:rPr lang="en-US" sz="2600" b="1" dirty="0" smtClean="0"/>
              <a:t>Identified </a:t>
            </a:r>
            <a:r>
              <a:rPr lang="en-US" sz="2600" b="1" dirty="0"/>
              <a:t>contributing factors of work-related </a:t>
            </a:r>
            <a:r>
              <a:rPr lang="en-US" sz="2600" b="1" dirty="0" smtClean="0"/>
              <a:t>stress:</a:t>
            </a:r>
          </a:p>
          <a:p>
            <a:pPr lvl="1"/>
            <a:r>
              <a:rPr lang="en-US" sz="2600" dirty="0" smtClean="0"/>
              <a:t>Combination </a:t>
            </a:r>
            <a:r>
              <a:rPr lang="en-US" sz="2600" dirty="0"/>
              <a:t>of organization </a:t>
            </a:r>
            <a:r>
              <a:rPr lang="en-US" sz="2600" dirty="0" smtClean="0"/>
              <a:t>factors</a:t>
            </a:r>
          </a:p>
          <a:p>
            <a:pPr lvl="1"/>
            <a:r>
              <a:rPr lang="en-US" sz="2600" dirty="0" smtClean="0"/>
              <a:t>Stressors from </a:t>
            </a:r>
            <a:r>
              <a:rPr lang="en-US" sz="2600" dirty="0"/>
              <a:t>the emotional experiences of providing rehabilitation services to </a:t>
            </a:r>
            <a:r>
              <a:rPr lang="en-US" sz="2600" dirty="0" smtClean="0"/>
              <a:t>survivors</a:t>
            </a:r>
          </a:p>
          <a:p>
            <a:pPr marL="170752" lvl="1" indent="0">
              <a:buNone/>
            </a:pPr>
            <a:endParaRPr lang="en-US" sz="2600" dirty="0" smtClean="0"/>
          </a:p>
          <a:p>
            <a:pPr marL="0" indent="0">
              <a:buNone/>
            </a:pPr>
            <a:r>
              <a:rPr lang="en-US" sz="2600" dirty="0" smtClean="0"/>
              <a:t>The </a:t>
            </a:r>
            <a:r>
              <a:rPr lang="en-US" sz="2600" dirty="0"/>
              <a:t>term compassion fatigue </a:t>
            </a:r>
            <a:r>
              <a:rPr lang="en-US" sz="2600" dirty="0" smtClean="0"/>
              <a:t>appeared </a:t>
            </a:r>
            <a:r>
              <a:rPr lang="en-US" sz="2600" dirty="0"/>
              <a:t>to be the most relevant term to effectively describe the nature of work-related stress experienced by brain injury rehabilitation </a:t>
            </a:r>
            <a:r>
              <a:rPr lang="en-US" sz="2600" dirty="0" smtClean="0"/>
              <a:t>professionals.</a:t>
            </a:r>
            <a:endParaRPr lang="en-US" sz="2600" dirty="0"/>
          </a:p>
        </p:txBody>
      </p:sp>
    </p:spTree>
    <p:extLst>
      <p:ext uri="{BB962C8B-B14F-4D97-AF65-F5344CB8AC3E}">
        <p14:creationId xmlns:p14="http://schemas.microsoft.com/office/powerpoint/2010/main" val="1572752368"/>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553137"/>
            <a:ext cx="8591550" cy="649075"/>
          </a:xfrm>
        </p:spPr>
        <p:txBody>
          <a:bodyPr/>
          <a:lstStyle/>
          <a:p>
            <a:r>
              <a:rPr lang="en-US" dirty="0" smtClean="0"/>
              <a:t>Conclusion</a:t>
            </a:r>
            <a:endParaRPr lang="en-US" dirty="0"/>
          </a:p>
        </p:txBody>
      </p:sp>
      <p:sp>
        <p:nvSpPr>
          <p:cNvPr id="3" name="Content Placeholder 2"/>
          <p:cNvSpPr>
            <a:spLocks noGrp="1"/>
          </p:cNvSpPr>
          <p:nvPr>
            <p:ph idx="1"/>
          </p:nvPr>
        </p:nvSpPr>
        <p:spPr>
          <a:xfrm>
            <a:off x="274320" y="877675"/>
            <a:ext cx="8595360" cy="5980325"/>
          </a:xfrm>
        </p:spPr>
        <p:txBody>
          <a:bodyPr>
            <a:normAutofit/>
          </a:bodyPr>
          <a:lstStyle/>
          <a:p>
            <a:endParaRPr lang="en-US" dirty="0" smtClean="0"/>
          </a:p>
          <a:p>
            <a:endParaRPr lang="en-US" dirty="0"/>
          </a:p>
          <a:p>
            <a:r>
              <a:rPr lang="en-US" dirty="0" smtClean="0"/>
              <a:t>Brain </a:t>
            </a:r>
            <a:r>
              <a:rPr lang="en-US" dirty="0"/>
              <a:t>injury rehabilitation professionals face significant challenges due to </a:t>
            </a:r>
            <a:r>
              <a:rPr lang="en-US" i="1" dirty="0"/>
              <a:t>limited funding and </a:t>
            </a:r>
            <a:r>
              <a:rPr lang="en-US" i="1" dirty="0" smtClean="0"/>
              <a:t>resources.</a:t>
            </a:r>
            <a:endParaRPr lang="en-US" sz="1100" dirty="0" smtClean="0"/>
          </a:p>
          <a:p>
            <a:r>
              <a:rPr lang="en-US" dirty="0" smtClean="0"/>
              <a:t>The </a:t>
            </a:r>
            <a:r>
              <a:rPr lang="en-US" dirty="0"/>
              <a:t>findings identified working in </a:t>
            </a:r>
            <a:r>
              <a:rPr lang="en-US" i="1" dirty="0"/>
              <a:t>brain injury rehabilitation is </a:t>
            </a:r>
            <a:r>
              <a:rPr lang="en-US" i="1" dirty="0" smtClean="0"/>
              <a:t>difficult. </a:t>
            </a:r>
            <a:endParaRPr lang="en-US" sz="1100" i="1" dirty="0" smtClean="0"/>
          </a:p>
          <a:p>
            <a:r>
              <a:rPr lang="en-US" dirty="0" smtClean="0"/>
              <a:t>The</a:t>
            </a:r>
            <a:r>
              <a:rPr lang="en-US" i="1" dirty="0" smtClean="0"/>
              <a:t> </a:t>
            </a:r>
            <a:r>
              <a:rPr lang="en-US" dirty="0" smtClean="0"/>
              <a:t>close </a:t>
            </a:r>
            <a:r>
              <a:rPr lang="en-US" dirty="0"/>
              <a:t>relationships developed with survivors during the rehabilitation process and exposure to </a:t>
            </a:r>
            <a:r>
              <a:rPr lang="en-US" i="1" dirty="0"/>
              <a:t>sad stories</a:t>
            </a:r>
            <a:r>
              <a:rPr lang="en-US" dirty="0"/>
              <a:t> increases the risk for </a:t>
            </a:r>
            <a:r>
              <a:rPr lang="en-US" dirty="0" smtClean="0"/>
              <a:t>compassion fatigue. </a:t>
            </a:r>
            <a:endParaRPr lang="en-US" sz="1100" i="1" dirty="0"/>
          </a:p>
          <a:p>
            <a:r>
              <a:rPr lang="en-US" dirty="0" smtClean="0"/>
              <a:t>Brain </a:t>
            </a:r>
            <a:r>
              <a:rPr lang="en-US" dirty="0"/>
              <a:t>injury rehabilitation professionals rely on </a:t>
            </a:r>
            <a:r>
              <a:rPr lang="en-US" i="1" dirty="0"/>
              <a:t>support provided in work environment </a:t>
            </a:r>
            <a:r>
              <a:rPr lang="en-US" dirty="0"/>
              <a:t>by their coworkers and supervisors to </a:t>
            </a:r>
            <a:r>
              <a:rPr lang="en-US" dirty="0" smtClean="0"/>
              <a:t>cope.</a:t>
            </a:r>
            <a:endParaRPr lang="en-US" sz="1100" dirty="0" smtClean="0"/>
          </a:p>
          <a:p>
            <a:r>
              <a:rPr lang="en-US" dirty="0" smtClean="0"/>
              <a:t>Brain </a:t>
            </a:r>
            <a:r>
              <a:rPr lang="en-US" dirty="0"/>
              <a:t>injury rehabilitation professionals continue to persevere to promote meaningful change and recovery in the lives of survivors of brain injuries despite facing </a:t>
            </a:r>
            <a:r>
              <a:rPr lang="en-US" dirty="0" smtClean="0"/>
              <a:t>adversity. </a:t>
            </a:r>
            <a:endParaRPr lang="en-US" dirty="0"/>
          </a:p>
        </p:txBody>
      </p:sp>
    </p:spTree>
    <p:extLst>
      <p:ext uri="{BB962C8B-B14F-4D97-AF65-F5344CB8AC3E}">
        <p14:creationId xmlns:p14="http://schemas.microsoft.com/office/powerpoint/2010/main" val="89163759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91550" cy="442913"/>
          </a:xfrm>
        </p:spPr>
        <p:txBody>
          <a:bodyPr>
            <a:normAutofit fontScale="90000"/>
          </a:bodyPr>
          <a:lstStyle/>
          <a:p>
            <a:r>
              <a:rPr lang="en-US" dirty="0" smtClean="0"/>
              <a:t>  References </a:t>
            </a:r>
            <a:endParaRPr lang="en-US" dirty="0"/>
          </a:p>
        </p:txBody>
      </p:sp>
      <p:sp>
        <p:nvSpPr>
          <p:cNvPr id="3" name="Content Placeholder 2"/>
          <p:cNvSpPr>
            <a:spLocks noGrp="1"/>
          </p:cNvSpPr>
          <p:nvPr>
            <p:ph idx="4294967295"/>
          </p:nvPr>
        </p:nvSpPr>
        <p:spPr>
          <a:xfrm>
            <a:off x="0" y="671513"/>
            <a:ext cx="9144000" cy="6186487"/>
          </a:xfrm>
        </p:spPr>
        <p:txBody>
          <a:bodyPr>
            <a:noAutofit/>
          </a:bodyPr>
          <a:lstStyle/>
          <a:p>
            <a:pPr marL="0" indent="0">
              <a:buNone/>
            </a:pPr>
            <a:r>
              <a:rPr lang="en-US" sz="1200" dirty="0">
                <a:solidFill>
                  <a:srgbClr val="000000"/>
                </a:solidFill>
              </a:rPr>
              <a:t>American Psychological Association. (2016). The road to resilience. Retrieved </a:t>
            </a:r>
            <a:r>
              <a:rPr lang="en-US" sz="1200" dirty="0" smtClean="0">
                <a:solidFill>
                  <a:srgbClr val="000000"/>
                </a:solidFill>
              </a:rPr>
              <a:t>from</a:t>
            </a:r>
            <a:br>
              <a:rPr lang="en-US" sz="1200" dirty="0" smtClean="0">
                <a:solidFill>
                  <a:srgbClr val="000000"/>
                </a:solidFill>
              </a:rPr>
            </a:br>
            <a:r>
              <a:rPr lang="en-US" sz="1200" dirty="0" smtClean="0">
                <a:solidFill>
                  <a:srgbClr val="000000"/>
                </a:solidFill>
              </a:rPr>
              <a:t>     http</a:t>
            </a:r>
            <a:r>
              <a:rPr lang="en-US" sz="1200" dirty="0">
                <a:solidFill>
                  <a:srgbClr val="000000"/>
                </a:solidFill>
              </a:rPr>
              <a:t>://</a:t>
            </a:r>
            <a:r>
              <a:rPr lang="en-US" sz="1200" dirty="0">
                <a:solidFill>
                  <a:srgbClr val="000000"/>
                </a:solidFill>
              </a:rPr>
              <a:t>www.apa.org</a:t>
            </a:r>
            <a:r>
              <a:rPr lang="en-US" sz="1200" dirty="0">
                <a:solidFill>
                  <a:srgbClr val="000000"/>
                </a:solidFill>
              </a:rPr>
              <a:t>/</a:t>
            </a:r>
            <a:r>
              <a:rPr lang="en-US" sz="1200" dirty="0">
                <a:solidFill>
                  <a:srgbClr val="000000"/>
                </a:solidFill>
              </a:rPr>
              <a:t>helpcenter</a:t>
            </a:r>
            <a:r>
              <a:rPr lang="en-US" sz="1200" dirty="0">
                <a:solidFill>
                  <a:srgbClr val="000000"/>
                </a:solidFill>
              </a:rPr>
              <a:t>/road-</a:t>
            </a:r>
            <a:r>
              <a:rPr lang="en-US" sz="1200" dirty="0" smtClean="0">
                <a:solidFill>
                  <a:srgbClr val="000000"/>
                </a:solidFill>
              </a:rPr>
              <a:t>resilience.aspx</a:t>
            </a:r>
            <a:r>
              <a:rPr lang="en-US" sz="1200" dirty="0">
                <a:solidFill>
                  <a:srgbClr val="000000"/>
                </a:solidFill>
              </a:rPr>
              <a:t/>
            </a:r>
            <a:br>
              <a:rPr lang="en-US" sz="1200" dirty="0">
                <a:solidFill>
                  <a:srgbClr val="000000"/>
                </a:solidFill>
              </a:rPr>
            </a:br>
            <a:r>
              <a:rPr lang="en-US" sz="1200" dirty="0" smtClean="0">
                <a:solidFill>
                  <a:srgbClr val="000000"/>
                </a:solidFill>
              </a:rPr>
              <a:t>Beck</a:t>
            </a:r>
            <a:r>
              <a:rPr lang="en-US" sz="1200" dirty="0">
                <a:solidFill>
                  <a:srgbClr val="000000"/>
                </a:solidFill>
              </a:rPr>
              <a:t>, C. T. (2011). Secondary traumatic stress in nurses: A systematic review. </a:t>
            </a:r>
            <a:r>
              <a:rPr lang="en-US" sz="1200" i="1" dirty="0">
                <a:solidFill>
                  <a:srgbClr val="000000"/>
                </a:solidFill>
              </a:rPr>
              <a:t>Archives of </a:t>
            </a:r>
            <a:r>
              <a:rPr lang="en-US" sz="1200" i="1" dirty="0" smtClean="0">
                <a:solidFill>
                  <a:srgbClr val="000000"/>
                </a:solidFill>
              </a:rPr>
              <a:t>Psychiatric </a:t>
            </a:r>
            <a:r>
              <a:rPr lang="en-US" sz="1200" i="1" dirty="0">
                <a:solidFill>
                  <a:srgbClr val="000000"/>
                </a:solidFill>
              </a:rPr>
              <a:t>Nursing, 25</a:t>
            </a:r>
            <a:r>
              <a:rPr lang="en-US" sz="1200" dirty="0">
                <a:solidFill>
                  <a:srgbClr val="000000"/>
                </a:solidFill>
              </a:rPr>
              <a:t>(1), 1-</a:t>
            </a:r>
            <a:r>
              <a:rPr lang="en-US" sz="1200" dirty="0" smtClean="0">
                <a:solidFill>
                  <a:srgbClr val="000000"/>
                </a:solidFill>
              </a:rPr>
              <a:t>10</a:t>
            </a:r>
            <a:br>
              <a:rPr lang="en-US" sz="1200" dirty="0" smtClean="0">
                <a:solidFill>
                  <a:srgbClr val="000000"/>
                </a:solidFill>
              </a:rPr>
            </a:br>
            <a:r>
              <a:rPr lang="en-US" sz="1150" dirty="0" smtClean="0">
                <a:solidFill>
                  <a:srgbClr val="000000"/>
                </a:solidFill>
              </a:rPr>
              <a:t>Brain </a:t>
            </a:r>
            <a:r>
              <a:rPr lang="en-US" sz="1150" dirty="0">
                <a:solidFill>
                  <a:srgbClr val="000000"/>
                </a:solidFill>
              </a:rPr>
              <a:t>Injury Association of America. (2013). Brain injury statistics. Retrieved </a:t>
            </a:r>
            <a:r>
              <a:rPr lang="en-US" sz="1150" dirty="0" smtClean="0">
                <a:solidFill>
                  <a:srgbClr val="000000"/>
                </a:solidFill>
              </a:rPr>
              <a:t>from http</a:t>
            </a:r>
            <a:r>
              <a:rPr lang="en-US" sz="1150" dirty="0">
                <a:solidFill>
                  <a:srgbClr val="000000"/>
                </a:solidFill>
              </a:rPr>
              <a:t>://www.biausa.org</a:t>
            </a:r>
            <a:r>
              <a:rPr lang="en-US" sz="1150" dirty="0" smtClean="0">
                <a:solidFill>
                  <a:srgbClr val="000000"/>
                </a:solidFill>
              </a:rPr>
              <a:t>/  </a:t>
            </a:r>
            <a:br>
              <a:rPr lang="en-US" sz="1150" dirty="0" smtClean="0">
                <a:solidFill>
                  <a:srgbClr val="000000"/>
                </a:solidFill>
              </a:rPr>
            </a:br>
            <a:r>
              <a:rPr lang="en-US" sz="1150" dirty="0" smtClean="0">
                <a:solidFill>
                  <a:srgbClr val="000000"/>
                </a:solidFill>
              </a:rPr>
              <a:t>     LiteratureRetrieve.aspx</a:t>
            </a:r>
            <a:r>
              <a:rPr lang="en-US" sz="1150" dirty="0">
                <a:solidFill>
                  <a:srgbClr val="000000"/>
                </a:solidFill>
              </a:rPr>
              <a:t>?ID=</a:t>
            </a:r>
            <a:r>
              <a:rPr lang="en-US" sz="1150" dirty="0" smtClean="0">
                <a:solidFill>
                  <a:srgbClr val="000000"/>
                </a:solidFill>
              </a:rPr>
              <a:t>104992</a:t>
            </a:r>
            <a:br>
              <a:rPr lang="en-US" sz="1150" dirty="0" smtClean="0">
                <a:solidFill>
                  <a:srgbClr val="000000"/>
                </a:solidFill>
              </a:rPr>
            </a:br>
            <a:r>
              <a:rPr lang="en-US" sz="1150" dirty="0" smtClean="0">
                <a:solidFill>
                  <a:srgbClr val="000000"/>
                </a:solidFill>
              </a:rPr>
              <a:t>Brown</a:t>
            </a:r>
            <a:r>
              <a:rPr lang="en-US" sz="1150" dirty="0">
                <a:solidFill>
                  <a:srgbClr val="000000"/>
                </a:solidFill>
              </a:rPr>
              <a:t>, N. C., Prashantham, B. J., &amp; Abbott, M. (2003). Personality, social support and burnout </a:t>
            </a:r>
            <a:r>
              <a:rPr lang="en-US" sz="1150" dirty="0" smtClean="0">
                <a:solidFill>
                  <a:srgbClr val="000000"/>
                </a:solidFill>
              </a:rPr>
              <a:t>among </a:t>
            </a:r>
            <a:r>
              <a:rPr lang="en-US" sz="1150" dirty="0">
                <a:solidFill>
                  <a:srgbClr val="000000"/>
                </a:solidFill>
              </a:rPr>
              <a:t>human service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     professionals </a:t>
            </a:r>
            <a:r>
              <a:rPr lang="en-US" sz="1150" dirty="0">
                <a:solidFill>
                  <a:srgbClr val="000000"/>
                </a:solidFill>
              </a:rPr>
              <a:t>in India. </a:t>
            </a:r>
            <a:r>
              <a:rPr lang="en-US" sz="1150" i="1" dirty="0">
                <a:solidFill>
                  <a:srgbClr val="000000"/>
                </a:solidFill>
              </a:rPr>
              <a:t>Journal of Community </a:t>
            </a:r>
            <a:r>
              <a:rPr lang="en-US" sz="1150" i="1" dirty="0" smtClean="0">
                <a:solidFill>
                  <a:srgbClr val="000000"/>
                </a:solidFill>
              </a:rPr>
              <a:t>&amp; Applied </a:t>
            </a:r>
            <a:r>
              <a:rPr lang="en-US" sz="1150" i="1" dirty="0">
                <a:solidFill>
                  <a:srgbClr val="000000"/>
                </a:solidFill>
              </a:rPr>
              <a:t>Social </a:t>
            </a:r>
            <a:r>
              <a:rPr lang="en-US" sz="1150" i="1" dirty="0" smtClean="0">
                <a:solidFill>
                  <a:srgbClr val="000000"/>
                </a:solidFill>
              </a:rPr>
              <a:t> </a:t>
            </a:r>
            <a:r>
              <a:rPr lang="en-US" sz="1150" i="1" dirty="0">
                <a:solidFill>
                  <a:srgbClr val="000000"/>
                </a:solidFill>
              </a:rPr>
              <a:t>Psychology, 13</a:t>
            </a:r>
            <a:r>
              <a:rPr lang="en-US" sz="1150" dirty="0">
                <a:solidFill>
                  <a:srgbClr val="000000"/>
                </a:solidFill>
              </a:rPr>
              <a:t>, 320-324.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Canfield</a:t>
            </a:r>
            <a:r>
              <a:rPr lang="en-US" sz="1150" dirty="0">
                <a:solidFill>
                  <a:srgbClr val="000000"/>
                </a:solidFill>
              </a:rPr>
              <a:t>, J. (2005). Secondary traumatization, burnout, and vicarious traumatization: A </a:t>
            </a:r>
            <a:r>
              <a:rPr lang="en-US" sz="1150" dirty="0" smtClean="0">
                <a:solidFill>
                  <a:srgbClr val="000000"/>
                </a:solidFill>
              </a:rPr>
              <a:t>review  </a:t>
            </a:r>
            <a:r>
              <a:rPr lang="en-US" sz="1150" dirty="0">
                <a:solidFill>
                  <a:srgbClr val="000000"/>
                </a:solidFill>
              </a:rPr>
              <a:t>of the literature as it relates to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     therapists </a:t>
            </a:r>
            <a:r>
              <a:rPr lang="en-US" sz="1150" dirty="0">
                <a:solidFill>
                  <a:srgbClr val="000000"/>
                </a:solidFill>
              </a:rPr>
              <a:t>who treat trauma. </a:t>
            </a:r>
            <a:r>
              <a:rPr lang="en-US" sz="1150" i="1" dirty="0">
                <a:solidFill>
                  <a:srgbClr val="000000"/>
                </a:solidFill>
              </a:rPr>
              <a:t>Smith College Studies in </a:t>
            </a:r>
            <a:r>
              <a:rPr lang="en-US" sz="1150" i="1" dirty="0" smtClean="0">
                <a:solidFill>
                  <a:srgbClr val="000000"/>
                </a:solidFill>
              </a:rPr>
              <a:t>Social  </a:t>
            </a:r>
            <a:r>
              <a:rPr lang="en-US" sz="1150" i="1" dirty="0">
                <a:solidFill>
                  <a:srgbClr val="000000"/>
                </a:solidFill>
              </a:rPr>
              <a:t>Work, 75</a:t>
            </a:r>
            <a:r>
              <a:rPr lang="en-US" sz="1150" dirty="0">
                <a:solidFill>
                  <a:srgbClr val="000000"/>
                </a:solidFill>
              </a:rPr>
              <a:t>(2), 81-101</a:t>
            </a:r>
            <a:r>
              <a:rPr lang="en-US" sz="1150" dirty="0" smtClean="0">
                <a:solidFill>
                  <a:srgbClr val="000000"/>
                </a:solidFill>
              </a:rPr>
              <a:t>.</a:t>
            </a:r>
            <a:r>
              <a:rPr lang="en-US" sz="1150" dirty="0">
                <a:solidFill>
                  <a:srgbClr val="000000"/>
                </a:solidFill>
              </a:rPr>
              <a:t/>
            </a:r>
            <a:br>
              <a:rPr lang="en-US" sz="1150" dirty="0">
                <a:solidFill>
                  <a:srgbClr val="000000"/>
                </a:solidFill>
              </a:rPr>
            </a:br>
            <a:r>
              <a:rPr lang="en-US" sz="1150" dirty="0" smtClean="0">
                <a:solidFill>
                  <a:srgbClr val="000000"/>
                </a:solidFill>
              </a:rPr>
              <a:t>Centers </a:t>
            </a:r>
            <a:r>
              <a:rPr lang="en-US" sz="1150" dirty="0">
                <a:solidFill>
                  <a:srgbClr val="000000"/>
                </a:solidFill>
              </a:rPr>
              <a:t>for Disease Control and Prevention. (2012). Injury prevention and control: Traumatic </a:t>
            </a:r>
            <a:r>
              <a:rPr lang="en-US" sz="1150" dirty="0" smtClean="0">
                <a:solidFill>
                  <a:srgbClr val="000000"/>
                </a:solidFill>
              </a:rPr>
              <a:t>brain </a:t>
            </a:r>
            <a:r>
              <a:rPr lang="en-US" sz="1150" dirty="0">
                <a:solidFill>
                  <a:srgbClr val="000000"/>
                </a:solidFill>
              </a:rPr>
              <a:t>injury. Retrieved from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     http://</a:t>
            </a:r>
            <a:r>
              <a:rPr lang="en-US" sz="1150" dirty="0" smtClean="0">
                <a:solidFill>
                  <a:srgbClr val="000000"/>
                </a:solidFill>
              </a:rPr>
              <a:t>www.cdc.gov</a:t>
            </a:r>
            <a:r>
              <a:rPr lang="en-US" sz="1150" dirty="0">
                <a:solidFill>
                  <a:srgbClr val="000000"/>
                </a:solidFill>
              </a:rPr>
              <a:t>/TraumaticBrainInjury</a:t>
            </a:r>
            <a:r>
              <a:rPr lang="en-US" sz="1150" dirty="0" smtClean="0">
                <a:solidFill>
                  <a:srgbClr val="000000"/>
                </a:solidFill>
              </a:rPr>
              <a:t>/statistics.html</a:t>
            </a:r>
            <a:r>
              <a:rPr lang="en-US" sz="1150" dirty="0">
                <a:solidFill>
                  <a:srgbClr val="000000"/>
                </a:solidFill>
              </a:rPr>
              <a:t/>
            </a:r>
            <a:br>
              <a:rPr lang="en-US" sz="1150" dirty="0">
                <a:solidFill>
                  <a:srgbClr val="000000"/>
                </a:solidFill>
              </a:rPr>
            </a:br>
            <a:r>
              <a:rPr lang="en-US" sz="1150" dirty="0" smtClean="0">
                <a:solidFill>
                  <a:srgbClr val="000000"/>
                </a:solidFill>
              </a:rPr>
              <a:t>Centers for Disease Control and Prevention. (2016). TBI: Get the Facts. </a:t>
            </a:r>
            <a:r>
              <a:rPr lang="en-US" sz="1150" dirty="0">
                <a:solidFill>
                  <a:srgbClr val="000000"/>
                </a:solidFill>
              </a:rPr>
              <a:t>Retrieved from https://</a:t>
            </a:r>
            <a:r>
              <a:rPr lang="en-US" sz="1150" dirty="0" err="1" smtClean="0">
                <a:solidFill>
                  <a:srgbClr val="000000"/>
                </a:solidFill>
              </a:rPr>
              <a:t>www.cdc.gov</a:t>
            </a:r>
            <a:r>
              <a:rPr lang="en-US" sz="1150" dirty="0">
                <a:solidFill>
                  <a:srgbClr val="000000"/>
                </a:solidFill>
              </a:rPr>
              <a:t>/</a:t>
            </a:r>
            <a:r>
              <a:rPr lang="en-US" sz="1150" dirty="0" smtClean="0">
                <a:solidFill>
                  <a:srgbClr val="000000"/>
                </a:solidFill>
              </a:rPr>
              <a:t>     </a:t>
            </a:r>
            <a:br>
              <a:rPr lang="en-US" sz="1150" dirty="0" smtClean="0">
                <a:solidFill>
                  <a:srgbClr val="000000"/>
                </a:solidFill>
              </a:rPr>
            </a:br>
            <a:r>
              <a:rPr lang="en-US" sz="1150" dirty="0" smtClean="0">
                <a:solidFill>
                  <a:srgbClr val="000000"/>
                </a:solidFill>
              </a:rPr>
              <a:t>     </a:t>
            </a:r>
            <a:r>
              <a:rPr lang="en-US" sz="1150" dirty="0" err="1" smtClean="0">
                <a:solidFill>
                  <a:srgbClr val="000000"/>
                </a:solidFill>
              </a:rPr>
              <a:t>traumaticbraininjury</a:t>
            </a:r>
            <a:r>
              <a:rPr lang="en-US" sz="1150" dirty="0">
                <a:solidFill>
                  <a:srgbClr val="000000"/>
                </a:solidFill>
              </a:rPr>
              <a:t>/</a:t>
            </a:r>
            <a:r>
              <a:rPr lang="en-US" sz="1150" dirty="0" err="1" smtClean="0">
                <a:solidFill>
                  <a:srgbClr val="000000"/>
                </a:solidFill>
              </a:rPr>
              <a:t>get_the_facts.html</a:t>
            </a:r>
            <a:r>
              <a:rPr lang="en-US" sz="1150" dirty="0" smtClean="0">
                <a:solidFill>
                  <a:srgbClr val="000000"/>
                </a:solidFill>
              </a:rPr>
              <a:t/>
            </a:r>
            <a:br>
              <a:rPr lang="en-US" sz="1150" dirty="0" smtClean="0">
                <a:solidFill>
                  <a:srgbClr val="000000"/>
                </a:solidFill>
              </a:rPr>
            </a:br>
            <a:r>
              <a:rPr lang="en-US" sz="1150" dirty="0">
                <a:solidFill>
                  <a:srgbClr val="000000"/>
                </a:solidFill>
              </a:rPr>
              <a:t>Corrigan, J. D., Selassie, A. W., &amp; Orman, J. A. L. (2010). The epidemiology of traumatic brain </a:t>
            </a:r>
            <a:br>
              <a:rPr lang="en-US" sz="1150" dirty="0">
                <a:solidFill>
                  <a:srgbClr val="000000"/>
                </a:solidFill>
              </a:rPr>
            </a:br>
            <a:r>
              <a:rPr lang="en-US" sz="1150" dirty="0">
                <a:solidFill>
                  <a:srgbClr val="000000"/>
                </a:solidFill>
              </a:rPr>
              <a:t>  </a:t>
            </a:r>
            <a:r>
              <a:rPr lang="en-US" sz="1150" dirty="0" smtClean="0">
                <a:solidFill>
                  <a:srgbClr val="000000"/>
                </a:solidFill>
              </a:rPr>
              <a:t>   injury. </a:t>
            </a:r>
            <a:r>
              <a:rPr lang="en-US" sz="1150" i="1" dirty="0" smtClean="0">
                <a:solidFill>
                  <a:srgbClr val="000000"/>
                </a:solidFill>
              </a:rPr>
              <a:t>The Journal of head trauma rehabilitation</a:t>
            </a:r>
            <a:r>
              <a:rPr lang="en-US" sz="1150" dirty="0" smtClean="0">
                <a:solidFill>
                  <a:srgbClr val="000000"/>
                </a:solidFill>
              </a:rPr>
              <a:t>, </a:t>
            </a:r>
            <a:r>
              <a:rPr lang="en-US" sz="1150" i="1" dirty="0" smtClean="0">
                <a:solidFill>
                  <a:srgbClr val="000000"/>
                </a:solidFill>
              </a:rPr>
              <a:t>25</a:t>
            </a:r>
            <a:r>
              <a:rPr lang="en-US" sz="1150" dirty="0" smtClean="0">
                <a:solidFill>
                  <a:srgbClr val="000000"/>
                </a:solidFill>
              </a:rPr>
              <a:t>(2), 72-80.</a:t>
            </a:r>
            <a:br>
              <a:rPr lang="en-US" sz="1150" dirty="0" smtClean="0">
                <a:solidFill>
                  <a:srgbClr val="000000"/>
                </a:solidFill>
              </a:rPr>
            </a:br>
            <a:r>
              <a:rPr lang="en-US" sz="1200" dirty="0" smtClean="0">
                <a:solidFill>
                  <a:srgbClr val="000000"/>
                </a:solidFill>
              </a:rPr>
              <a:t>Craig</a:t>
            </a:r>
            <a:r>
              <a:rPr lang="en-US" sz="1200" dirty="0">
                <a:solidFill>
                  <a:srgbClr val="000000"/>
                </a:solidFill>
              </a:rPr>
              <a:t>, C. D., &amp; Sprang, G. (2010). Compassion satisfaction, compassion fatigue, and burnout in </a:t>
            </a:r>
            <a:r>
              <a:rPr lang="en-US" sz="1200" dirty="0" smtClean="0">
                <a:solidFill>
                  <a:srgbClr val="000000"/>
                </a:solidFill>
              </a:rPr>
              <a:t>a </a:t>
            </a:r>
            <a:r>
              <a:rPr lang="en-US" sz="1200" dirty="0">
                <a:solidFill>
                  <a:srgbClr val="000000"/>
                </a:solidFill>
              </a:rPr>
              <a:t>national sample of trauma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     treatment </a:t>
            </a:r>
            <a:r>
              <a:rPr lang="en-US" sz="1200" dirty="0">
                <a:solidFill>
                  <a:srgbClr val="000000"/>
                </a:solidFill>
              </a:rPr>
              <a:t>therapists. </a:t>
            </a:r>
            <a:r>
              <a:rPr lang="en-US" sz="1200" i="1" dirty="0">
                <a:solidFill>
                  <a:srgbClr val="000000"/>
                </a:solidFill>
              </a:rPr>
              <a:t>Anxiety, Stress, &amp; Coping, 23</a:t>
            </a:r>
            <a:r>
              <a:rPr lang="en-US" sz="1200" dirty="0">
                <a:solidFill>
                  <a:srgbClr val="000000"/>
                </a:solidFill>
              </a:rPr>
              <a:t>(3), 319-339</a:t>
            </a:r>
            <a:r>
              <a:rPr lang="en-US" sz="1200" dirty="0" smtClean="0">
                <a:solidFill>
                  <a:srgbClr val="000000"/>
                </a:solidFill>
              </a:rPr>
              <a:t>.</a:t>
            </a:r>
            <a:br>
              <a:rPr lang="en-US" sz="1200" dirty="0" smtClean="0">
                <a:solidFill>
                  <a:srgbClr val="000000"/>
                </a:solidFill>
              </a:rPr>
            </a:br>
            <a:r>
              <a:rPr lang="en-US" sz="1150" dirty="0" smtClean="0">
                <a:solidFill>
                  <a:srgbClr val="000000"/>
                </a:solidFill>
              </a:rPr>
              <a:t>Dietzel</a:t>
            </a:r>
            <a:r>
              <a:rPr lang="en-US" sz="1150" dirty="0">
                <a:solidFill>
                  <a:srgbClr val="000000"/>
                </a:solidFill>
              </a:rPr>
              <a:t>, L. C. (1995). Age, consumer difficult behavior, perceived understaffing, </a:t>
            </a:r>
            <a:r>
              <a:rPr lang="en-US" sz="1150" dirty="0" smtClean="0">
                <a:solidFill>
                  <a:srgbClr val="000000"/>
                </a:solidFill>
              </a:rPr>
              <a:t>workplace </a:t>
            </a:r>
            <a:r>
              <a:rPr lang="en-US" sz="1150" dirty="0">
                <a:solidFill>
                  <a:srgbClr val="000000"/>
                </a:solidFill>
              </a:rPr>
              <a:t>social support, and job satisfaction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     as predictors </a:t>
            </a:r>
            <a:r>
              <a:rPr lang="en-US" sz="1150" dirty="0">
                <a:solidFill>
                  <a:srgbClr val="000000"/>
                </a:solidFill>
              </a:rPr>
              <a:t>of emotional exhaustion among </a:t>
            </a:r>
            <a:r>
              <a:rPr lang="en-US" sz="1150" dirty="0" smtClean="0">
                <a:solidFill>
                  <a:srgbClr val="000000"/>
                </a:solidFill>
              </a:rPr>
              <a:t>psychosocia</a:t>
            </a:r>
            <a:r>
              <a:rPr lang="en-US" sz="1150" dirty="0">
                <a:solidFill>
                  <a:srgbClr val="000000"/>
                </a:solidFill>
              </a:rPr>
              <a:t>l</a:t>
            </a:r>
            <a:r>
              <a:rPr lang="en-US" sz="1150" dirty="0" smtClean="0">
                <a:solidFill>
                  <a:srgbClr val="000000"/>
                </a:solidFill>
              </a:rPr>
              <a:t> </a:t>
            </a:r>
            <a:r>
              <a:rPr lang="en-US" sz="1150" dirty="0">
                <a:solidFill>
                  <a:srgbClr val="000000"/>
                </a:solidFill>
              </a:rPr>
              <a:t>rehabilitation staff (Doctoral dissertation, University of </a:t>
            </a:r>
            <a:r>
              <a:rPr lang="en-US" sz="1150" dirty="0" smtClean="0">
                <a:solidFill>
                  <a:srgbClr val="000000"/>
                </a:solidFill>
              </a:rPr>
              <a:t>|</a:t>
            </a:r>
            <a:br>
              <a:rPr lang="en-US" sz="1150" dirty="0" smtClean="0">
                <a:solidFill>
                  <a:srgbClr val="000000"/>
                </a:solidFill>
              </a:rPr>
            </a:br>
            <a:r>
              <a:rPr lang="en-US" sz="1150" dirty="0" smtClean="0">
                <a:solidFill>
                  <a:srgbClr val="000000"/>
                </a:solidFill>
              </a:rPr>
              <a:t>     Maryland</a:t>
            </a:r>
            <a:r>
              <a:rPr lang="en-US" sz="1150" dirty="0">
                <a:solidFill>
                  <a:srgbClr val="000000"/>
                </a:solidFill>
              </a:rPr>
              <a:t>,  </a:t>
            </a:r>
            <a:r>
              <a:rPr lang="en-US" sz="1150" dirty="0" smtClean="0">
                <a:solidFill>
                  <a:srgbClr val="000000"/>
                </a:solidFill>
              </a:rPr>
              <a:t>College </a:t>
            </a:r>
            <a:r>
              <a:rPr lang="en-US" sz="1150" dirty="0">
                <a:solidFill>
                  <a:srgbClr val="000000"/>
                </a:solidFill>
              </a:rPr>
              <a:t>Park, 1995)</a:t>
            </a:r>
            <a:r>
              <a:rPr lang="en-US" sz="1150" dirty="0" smtClean="0">
                <a:solidFill>
                  <a:srgbClr val="000000"/>
                </a:solidFill>
              </a:rPr>
              <a:t>. </a:t>
            </a:r>
            <a:r>
              <a:rPr lang="en-US" sz="1150" i="1" dirty="0" smtClean="0">
                <a:solidFill>
                  <a:srgbClr val="000000"/>
                </a:solidFill>
              </a:rPr>
              <a:t>Dissertation </a:t>
            </a:r>
            <a:r>
              <a:rPr lang="en-US" sz="1150" i="1" dirty="0">
                <a:solidFill>
                  <a:srgbClr val="000000"/>
                </a:solidFill>
              </a:rPr>
              <a:t>Abstracts International, 56</a:t>
            </a:r>
            <a:r>
              <a:rPr lang="en-US" sz="1150" dirty="0">
                <a:solidFill>
                  <a:srgbClr val="000000"/>
                </a:solidFill>
              </a:rPr>
              <a:t>, 6434</a:t>
            </a:r>
            <a:r>
              <a:rPr lang="en-US" sz="1150" dirty="0" smtClean="0">
                <a:solidFill>
                  <a:srgbClr val="000000"/>
                </a:solidFill>
              </a:rPr>
              <a:t>.</a:t>
            </a:r>
            <a:br>
              <a:rPr lang="en-US" sz="1150" dirty="0" smtClean="0">
                <a:solidFill>
                  <a:srgbClr val="000000"/>
                </a:solidFill>
              </a:rPr>
            </a:br>
            <a:r>
              <a:rPr lang="en-US" sz="1150" dirty="0" smtClean="0">
                <a:solidFill>
                  <a:srgbClr val="000000"/>
                </a:solidFill>
              </a:rPr>
              <a:t>Ducharme</a:t>
            </a:r>
            <a:r>
              <a:rPr lang="en-US" sz="1150" dirty="0">
                <a:solidFill>
                  <a:srgbClr val="000000"/>
                </a:solidFill>
              </a:rPr>
              <a:t>, L. J., Knudsen, H. K., &amp; Roman, P. M. (2008). Emotional exhaustion and turnover </a:t>
            </a:r>
            <a:r>
              <a:rPr lang="en-US" sz="1150" dirty="0" smtClean="0">
                <a:solidFill>
                  <a:srgbClr val="000000"/>
                </a:solidFill>
              </a:rPr>
              <a:t>intention </a:t>
            </a:r>
            <a:r>
              <a:rPr lang="en-US" sz="1150" dirty="0">
                <a:solidFill>
                  <a:srgbClr val="000000"/>
                </a:solidFill>
              </a:rPr>
              <a:t>in human service </a:t>
            </a:r>
            <a:r>
              <a:rPr lang="en-US" sz="1150" dirty="0" smtClean="0">
                <a:solidFill>
                  <a:srgbClr val="000000"/>
                </a:solidFill>
              </a:rPr>
              <a:t/>
            </a:r>
            <a:br>
              <a:rPr lang="en-US" sz="1150" dirty="0" smtClean="0">
                <a:solidFill>
                  <a:srgbClr val="000000"/>
                </a:solidFill>
              </a:rPr>
            </a:br>
            <a:r>
              <a:rPr lang="en-US" sz="1150" dirty="0" smtClean="0">
                <a:solidFill>
                  <a:srgbClr val="000000"/>
                </a:solidFill>
              </a:rPr>
              <a:t>     occupations</a:t>
            </a:r>
            <a:r>
              <a:rPr lang="en-US" sz="1150" dirty="0">
                <a:solidFill>
                  <a:srgbClr val="000000"/>
                </a:solidFill>
              </a:rPr>
              <a:t>: The protective role of coworker support. </a:t>
            </a:r>
            <a:r>
              <a:rPr lang="en-US" sz="1150" i="1" dirty="0">
                <a:solidFill>
                  <a:srgbClr val="000000"/>
                </a:solidFill>
              </a:rPr>
              <a:t>Sociological </a:t>
            </a:r>
            <a:r>
              <a:rPr lang="en-US" sz="1150" i="1" dirty="0" smtClean="0">
                <a:solidFill>
                  <a:srgbClr val="000000"/>
                </a:solidFill>
              </a:rPr>
              <a:t>Spectrum</a:t>
            </a:r>
            <a:r>
              <a:rPr lang="en-US" sz="1150" i="1" dirty="0">
                <a:solidFill>
                  <a:srgbClr val="000000"/>
                </a:solidFill>
              </a:rPr>
              <a:t>, 28</a:t>
            </a:r>
            <a:r>
              <a:rPr lang="en-US" sz="1150" dirty="0">
                <a:solidFill>
                  <a:srgbClr val="000000"/>
                </a:solidFill>
              </a:rPr>
              <a:t>, 81-104</a:t>
            </a:r>
            <a:r>
              <a:rPr lang="en-US" sz="1150" dirty="0" smtClean="0">
                <a:solidFill>
                  <a:srgbClr val="000000"/>
                </a:solidFill>
              </a:rPr>
              <a:t>.</a:t>
            </a:r>
            <a:br>
              <a:rPr lang="en-US" sz="1150" dirty="0" smtClean="0">
                <a:solidFill>
                  <a:srgbClr val="000000"/>
                </a:solidFill>
              </a:rPr>
            </a:br>
            <a:r>
              <a:rPr lang="en-US" sz="1150" dirty="0" smtClean="0">
                <a:solidFill>
                  <a:srgbClr val="000000"/>
                </a:solidFill>
              </a:rPr>
              <a:t>Felton</a:t>
            </a:r>
            <a:r>
              <a:rPr lang="en-US" sz="1150" dirty="0">
                <a:solidFill>
                  <a:srgbClr val="000000"/>
                </a:solidFill>
              </a:rPr>
              <a:t>, J. S. (1998). Burnout as a clinical entity--its importance in health care workers</a:t>
            </a:r>
            <a:r>
              <a:rPr lang="en-US" sz="1150" dirty="0" smtClean="0">
                <a:solidFill>
                  <a:srgbClr val="000000"/>
                </a:solidFill>
              </a:rPr>
              <a:t>.</a:t>
            </a:r>
            <a:r>
              <a:rPr lang="en-US" sz="1150" i="1" dirty="0" smtClean="0">
                <a:solidFill>
                  <a:srgbClr val="000000"/>
                </a:solidFill>
              </a:rPr>
              <a:t> Occupational </a:t>
            </a:r>
            <a:r>
              <a:rPr lang="en-US" sz="1150" i="1" dirty="0">
                <a:solidFill>
                  <a:srgbClr val="000000"/>
                </a:solidFill>
              </a:rPr>
              <a:t>Medicine (Oxford, </a:t>
            </a:r>
            <a:r>
              <a:rPr lang="en-US" sz="1150" i="1" dirty="0" smtClean="0">
                <a:solidFill>
                  <a:srgbClr val="000000"/>
                </a:solidFill>
              </a:rPr>
              <a:t/>
            </a:r>
            <a:br>
              <a:rPr lang="en-US" sz="1150" i="1" dirty="0" smtClean="0">
                <a:solidFill>
                  <a:srgbClr val="000000"/>
                </a:solidFill>
              </a:rPr>
            </a:br>
            <a:r>
              <a:rPr lang="en-US" sz="1150" i="1" dirty="0" smtClean="0">
                <a:solidFill>
                  <a:srgbClr val="000000"/>
                </a:solidFill>
              </a:rPr>
              <a:t>     England</a:t>
            </a:r>
            <a:r>
              <a:rPr lang="en-US" sz="1150" i="1" dirty="0">
                <a:solidFill>
                  <a:srgbClr val="000000"/>
                </a:solidFill>
              </a:rPr>
              <a:t>), </a:t>
            </a:r>
            <a:r>
              <a:rPr lang="en-US" sz="1150" i="1" dirty="0" smtClean="0">
                <a:solidFill>
                  <a:srgbClr val="000000"/>
                </a:solidFill>
              </a:rPr>
              <a:t>48</a:t>
            </a:r>
            <a:r>
              <a:rPr lang="en-US" sz="1150" dirty="0">
                <a:solidFill>
                  <a:srgbClr val="000000"/>
                </a:solidFill>
              </a:rPr>
              <a:t>(4), 237-250</a:t>
            </a:r>
            <a:r>
              <a:rPr lang="en-US" sz="1150" dirty="0" smtClean="0">
                <a:solidFill>
                  <a:srgbClr val="000000"/>
                </a:solidFill>
              </a:rPr>
              <a:t>.</a:t>
            </a:r>
            <a:r>
              <a:rPr lang="en-US" sz="1150" dirty="0">
                <a:solidFill>
                  <a:srgbClr val="000000"/>
                </a:solidFill>
              </a:rPr>
              <a:t/>
            </a:r>
            <a:br>
              <a:rPr lang="en-US" sz="1150" dirty="0">
                <a:solidFill>
                  <a:srgbClr val="000000"/>
                </a:solidFill>
              </a:rPr>
            </a:br>
            <a:r>
              <a:rPr lang="en-US" sz="1200" dirty="0">
                <a:solidFill>
                  <a:srgbClr val="000000"/>
                </a:solidFill>
              </a:rPr>
              <a:t>Figley, C. R. (1995). Compassion fatigue: Toward a new understanding of the costs of caring. In </a:t>
            </a:r>
            <a:r>
              <a:rPr lang="en-US" sz="1200" dirty="0" smtClean="0">
                <a:solidFill>
                  <a:srgbClr val="000000"/>
                </a:solidFill>
              </a:rPr>
              <a:t>B</a:t>
            </a:r>
            <a:r>
              <a:rPr lang="en-US" sz="1200" dirty="0">
                <a:solidFill>
                  <a:srgbClr val="000000"/>
                </a:solidFill>
              </a:rPr>
              <a:t>. H. </a:t>
            </a:r>
            <a:r>
              <a:rPr lang="en-US" sz="1200" dirty="0" err="1">
                <a:solidFill>
                  <a:srgbClr val="000000"/>
                </a:solidFill>
              </a:rPr>
              <a:t>Stamm</a:t>
            </a:r>
            <a:r>
              <a:rPr lang="en-US" sz="1200" dirty="0">
                <a:solidFill>
                  <a:srgbClr val="000000"/>
                </a:solidFill>
              </a:rPr>
              <a:t> (Ed.), </a:t>
            </a:r>
            <a:r>
              <a:rPr lang="en-US" sz="1200" i="1" dirty="0">
                <a:solidFill>
                  <a:srgbClr val="000000"/>
                </a:solidFill>
              </a:rPr>
              <a:t>Secondary </a:t>
            </a:r>
            <a:r>
              <a:rPr lang="en-US" sz="1200" i="1" dirty="0" smtClean="0">
                <a:solidFill>
                  <a:srgbClr val="000000"/>
                </a:solidFill>
              </a:rPr>
              <a:t/>
            </a:r>
            <a:br>
              <a:rPr lang="en-US" sz="1200" i="1" dirty="0" smtClean="0">
                <a:solidFill>
                  <a:srgbClr val="000000"/>
                </a:solidFill>
              </a:rPr>
            </a:br>
            <a:r>
              <a:rPr lang="en-US" sz="1200" i="1" dirty="0" smtClean="0">
                <a:solidFill>
                  <a:srgbClr val="000000"/>
                </a:solidFill>
              </a:rPr>
              <a:t>     traumatic </a:t>
            </a:r>
            <a:r>
              <a:rPr lang="en-US" sz="1200" i="1" dirty="0">
                <a:solidFill>
                  <a:srgbClr val="000000"/>
                </a:solidFill>
              </a:rPr>
              <a:t>stress: Self care issues for clinicians, researchers, </a:t>
            </a:r>
            <a:r>
              <a:rPr lang="en-US" sz="1200" i="1" dirty="0" smtClean="0">
                <a:solidFill>
                  <a:srgbClr val="000000"/>
                </a:solidFill>
              </a:rPr>
              <a:t>and </a:t>
            </a:r>
            <a:r>
              <a:rPr lang="en-US" sz="1200" i="1" dirty="0">
                <a:solidFill>
                  <a:srgbClr val="000000"/>
                </a:solidFill>
              </a:rPr>
              <a:t>educators</a:t>
            </a:r>
            <a:r>
              <a:rPr lang="en-US" sz="1200" dirty="0">
                <a:solidFill>
                  <a:srgbClr val="000000"/>
                </a:solidFill>
              </a:rPr>
              <a:t> (pp. 3-28). Lutherville, MD: </a:t>
            </a:r>
            <a:r>
              <a:rPr lang="en-US" sz="1200" dirty="0" err="1">
                <a:solidFill>
                  <a:srgbClr val="000000"/>
                </a:solidFill>
              </a:rPr>
              <a:t>Sidran</a:t>
            </a:r>
            <a:r>
              <a:rPr lang="en-US" sz="1200" dirty="0">
                <a:solidFill>
                  <a:srgbClr val="000000"/>
                </a:solidFill>
              </a:rPr>
              <a:t> </a:t>
            </a:r>
            <a:r>
              <a:rPr lang="en-US" sz="1200" dirty="0" smtClean="0">
                <a:solidFill>
                  <a:srgbClr val="000000"/>
                </a:solidFill>
              </a:rPr>
              <a:t>Press.</a:t>
            </a:r>
            <a:br>
              <a:rPr lang="en-US" sz="1200" dirty="0" smtClean="0">
                <a:solidFill>
                  <a:srgbClr val="000000"/>
                </a:solidFill>
              </a:rPr>
            </a:br>
            <a:r>
              <a:rPr lang="en-US" sz="1150" dirty="0" smtClean="0">
                <a:solidFill>
                  <a:srgbClr val="000000"/>
                </a:solidFill>
              </a:rPr>
              <a:t>Flett</a:t>
            </a:r>
            <a:r>
              <a:rPr lang="en-US" sz="1150" dirty="0">
                <a:solidFill>
                  <a:srgbClr val="000000"/>
                </a:solidFill>
              </a:rPr>
              <a:t>, R., Biggs, H., &amp; </a:t>
            </a:r>
            <a:r>
              <a:rPr lang="en-US" sz="1150" dirty="0" err="1">
                <a:solidFill>
                  <a:srgbClr val="000000"/>
                </a:solidFill>
              </a:rPr>
              <a:t>Alpass</a:t>
            </a:r>
            <a:r>
              <a:rPr lang="en-US" sz="1150" dirty="0">
                <a:solidFill>
                  <a:srgbClr val="000000"/>
                </a:solidFill>
              </a:rPr>
              <a:t>, F. (1995). A perspective on occupational concerns of </a:t>
            </a:r>
            <a:r>
              <a:rPr lang="en-US" sz="1150" dirty="0" smtClean="0">
                <a:solidFill>
                  <a:srgbClr val="000000"/>
                </a:solidFill>
              </a:rPr>
              <a:t>rehabilitation </a:t>
            </a:r>
            <a:r>
              <a:rPr lang="en-US" sz="1150" dirty="0">
                <a:solidFill>
                  <a:srgbClr val="000000"/>
                </a:solidFill>
              </a:rPr>
              <a:t>service providers. </a:t>
            </a:r>
            <a:r>
              <a:rPr lang="en-US" sz="1150" i="1" dirty="0">
                <a:solidFill>
                  <a:srgbClr val="000000"/>
                </a:solidFill>
              </a:rPr>
              <a:t>Disability </a:t>
            </a:r>
            <a:r>
              <a:rPr lang="en-US" sz="1150" i="1" dirty="0" smtClean="0">
                <a:solidFill>
                  <a:srgbClr val="000000"/>
                </a:solidFill>
              </a:rPr>
              <a:t/>
            </a:r>
            <a:br>
              <a:rPr lang="en-US" sz="1150" i="1" dirty="0" smtClean="0">
                <a:solidFill>
                  <a:srgbClr val="000000"/>
                </a:solidFill>
              </a:rPr>
            </a:br>
            <a:r>
              <a:rPr lang="en-US" sz="1150" i="1" dirty="0" smtClean="0">
                <a:solidFill>
                  <a:srgbClr val="000000"/>
                </a:solidFill>
              </a:rPr>
              <a:t>     and Rehabilitation</a:t>
            </a:r>
            <a:r>
              <a:rPr lang="en-US" sz="1150" i="1" dirty="0">
                <a:solidFill>
                  <a:srgbClr val="000000"/>
                </a:solidFill>
              </a:rPr>
              <a:t>, 17</a:t>
            </a:r>
            <a:r>
              <a:rPr lang="en-US" sz="1150" dirty="0">
                <a:solidFill>
                  <a:srgbClr val="000000"/>
                </a:solidFill>
              </a:rPr>
              <a:t>, 76-82</a:t>
            </a:r>
            <a:r>
              <a:rPr lang="en-US" sz="1150" dirty="0" smtClean="0">
                <a:solidFill>
                  <a:srgbClr val="000000"/>
                </a:solidFill>
              </a:rPr>
              <a:t>.</a:t>
            </a:r>
            <a:br>
              <a:rPr lang="en-US" sz="1150" dirty="0" smtClean="0">
                <a:solidFill>
                  <a:srgbClr val="000000"/>
                </a:solidFill>
              </a:rPr>
            </a:br>
            <a:r>
              <a:rPr lang="en-US" sz="1150" dirty="0" err="1">
                <a:solidFill>
                  <a:srgbClr val="000000"/>
                </a:solidFill>
              </a:rPr>
              <a:t>Gosseries</a:t>
            </a:r>
            <a:r>
              <a:rPr lang="en-US" sz="1150" dirty="0">
                <a:solidFill>
                  <a:srgbClr val="000000"/>
                </a:solidFill>
              </a:rPr>
              <a:t>, O., </a:t>
            </a:r>
            <a:r>
              <a:rPr lang="en-US" sz="1150" dirty="0" err="1">
                <a:solidFill>
                  <a:srgbClr val="000000"/>
                </a:solidFill>
              </a:rPr>
              <a:t>Demertzi</a:t>
            </a:r>
            <a:r>
              <a:rPr lang="en-US" sz="1150" dirty="0">
                <a:solidFill>
                  <a:srgbClr val="000000"/>
                </a:solidFill>
              </a:rPr>
              <a:t>, A., </a:t>
            </a:r>
            <a:r>
              <a:rPr lang="en-US" sz="1150" dirty="0" err="1">
                <a:solidFill>
                  <a:srgbClr val="000000"/>
                </a:solidFill>
              </a:rPr>
              <a:t>Ledoux</a:t>
            </a:r>
            <a:r>
              <a:rPr lang="en-US" sz="1150" dirty="0">
                <a:solidFill>
                  <a:srgbClr val="000000"/>
                </a:solidFill>
              </a:rPr>
              <a:t>, D., Bruno, M., </a:t>
            </a:r>
            <a:r>
              <a:rPr lang="en-US" sz="1150" dirty="0" err="1">
                <a:solidFill>
                  <a:srgbClr val="000000"/>
                </a:solidFill>
              </a:rPr>
              <a:t>Vanhaudenhuyse</a:t>
            </a:r>
            <a:r>
              <a:rPr lang="en-US" sz="1150" dirty="0">
                <a:solidFill>
                  <a:srgbClr val="000000"/>
                </a:solidFill>
              </a:rPr>
              <a:t>, A., </a:t>
            </a:r>
            <a:r>
              <a:rPr lang="en-US" sz="1150" dirty="0" err="1">
                <a:solidFill>
                  <a:srgbClr val="000000"/>
                </a:solidFill>
              </a:rPr>
              <a:t>Thibaut</a:t>
            </a:r>
            <a:r>
              <a:rPr lang="en-US" sz="1150" dirty="0">
                <a:solidFill>
                  <a:srgbClr val="000000"/>
                </a:solidFill>
              </a:rPr>
              <a:t>, A., . . .  </a:t>
            </a:r>
            <a:r>
              <a:rPr lang="en-US" sz="1150" dirty="0" err="1">
                <a:solidFill>
                  <a:srgbClr val="000000"/>
                </a:solidFill>
              </a:rPr>
              <a:t>Schnakers</a:t>
            </a:r>
            <a:r>
              <a:rPr lang="en-US" sz="1150" dirty="0">
                <a:solidFill>
                  <a:srgbClr val="000000"/>
                </a:solidFill>
              </a:rPr>
              <a:t>, C. (2012). Burnout in </a:t>
            </a:r>
            <a:br>
              <a:rPr lang="en-US" sz="1150" dirty="0">
                <a:solidFill>
                  <a:srgbClr val="000000"/>
                </a:solidFill>
              </a:rPr>
            </a:br>
            <a:r>
              <a:rPr lang="en-US" sz="1150" dirty="0">
                <a:solidFill>
                  <a:srgbClr val="000000"/>
                </a:solidFill>
              </a:rPr>
              <a:t>     healthcare workers managing chronic patients with disorders of consciousness.</a:t>
            </a:r>
            <a:r>
              <a:rPr lang="en-US" sz="1150" i="1" dirty="0">
                <a:solidFill>
                  <a:srgbClr val="000000"/>
                </a:solidFill>
              </a:rPr>
              <a:t> Brain Injury, 26</a:t>
            </a:r>
            <a:r>
              <a:rPr lang="en-US" sz="1150" dirty="0">
                <a:solidFill>
                  <a:srgbClr val="000000"/>
                </a:solidFill>
              </a:rPr>
              <a:t>(12), 1493-1499.</a:t>
            </a:r>
            <a:br>
              <a:rPr lang="en-US" sz="1150" dirty="0">
                <a:solidFill>
                  <a:srgbClr val="000000"/>
                </a:solidFill>
              </a:rPr>
            </a:br>
            <a:r>
              <a:rPr lang="en-US" sz="1150" dirty="0">
                <a:solidFill>
                  <a:srgbClr val="000000"/>
                </a:solidFill>
              </a:rPr>
              <a:t>Houkes, I., Janssen, P. P. M., De </a:t>
            </a:r>
            <a:r>
              <a:rPr lang="en-US" sz="1150" dirty="0" err="1">
                <a:solidFill>
                  <a:srgbClr val="000000"/>
                </a:solidFill>
              </a:rPr>
              <a:t>Jonge</a:t>
            </a:r>
            <a:r>
              <a:rPr lang="en-US" sz="1150" dirty="0">
                <a:solidFill>
                  <a:srgbClr val="000000"/>
                </a:solidFill>
              </a:rPr>
              <a:t>, J., &amp; Bakker, A. B. (2003). Personality, work characteristics, and employee well-being: A </a:t>
            </a:r>
            <a:br>
              <a:rPr lang="en-US" sz="1150" dirty="0">
                <a:solidFill>
                  <a:srgbClr val="000000"/>
                </a:solidFill>
              </a:rPr>
            </a:br>
            <a:r>
              <a:rPr lang="en-US" sz="1150" dirty="0">
                <a:solidFill>
                  <a:srgbClr val="000000"/>
                </a:solidFill>
              </a:rPr>
              <a:t>     longitudinal analysis of additive and moderating effects. </a:t>
            </a:r>
            <a:r>
              <a:rPr lang="en-US" sz="1150" i="1" dirty="0">
                <a:solidFill>
                  <a:srgbClr val="000000"/>
                </a:solidFill>
              </a:rPr>
              <a:t>Journal of Occupational Health Psychology, 8</a:t>
            </a:r>
            <a:r>
              <a:rPr lang="en-US" sz="1150" dirty="0">
                <a:solidFill>
                  <a:srgbClr val="000000"/>
                </a:solidFill>
              </a:rPr>
              <a:t>, 20-38.</a:t>
            </a:r>
            <a:br>
              <a:rPr lang="en-US" sz="1150" dirty="0">
                <a:solidFill>
                  <a:srgbClr val="000000"/>
                </a:solidFill>
              </a:rPr>
            </a:br>
            <a:r>
              <a:rPr lang="en-US" sz="1100" dirty="0">
                <a:solidFill>
                  <a:srgbClr val="000000"/>
                </a:solidFill>
              </a:rPr>
              <a:t>Jackson, D., </a:t>
            </a:r>
            <a:r>
              <a:rPr lang="en-US" sz="1100" dirty="0" err="1">
                <a:solidFill>
                  <a:srgbClr val="000000"/>
                </a:solidFill>
              </a:rPr>
              <a:t>Firtko</a:t>
            </a:r>
            <a:r>
              <a:rPr lang="en-US" sz="1100" dirty="0">
                <a:solidFill>
                  <a:srgbClr val="000000"/>
                </a:solidFill>
              </a:rPr>
              <a:t>, A., &amp; </a:t>
            </a:r>
            <a:r>
              <a:rPr lang="en-US" sz="1100" dirty="0" err="1">
                <a:solidFill>
                  <a:srgbClr val="000000"/>
                </a:solidFill>
              </a:rPr>
              <a:t>Edenborough</a:t>
            </a:r>
            <a:r>
              <a:rPr lang="en-US" sz="1100" dirty="0">
                <a:solidFill>
                  <a:srgbClr val="000000"/>
                </a:solidFill>
              </a:rPr>
              <a:t>, M. (2007). Personal resilience as a strategy for surviving and thriving in the face of workplace </a:t>
            </a:r>
            <a:r>
              <a:rPr lang="en-US" sz="1100" dirty="0" smtClean="0">
                <a:solidFill>
                  <a:srgbClr val="000000"/>
                </a:solidFill>
              </a:rPr>
              <a:t/>
            </a:r>
            <a:br>
              <a:rPr lang="en-US" sz="1100" dirty="0" smtClean="0">
                <a:solidFill>
                  <a:srgbClr val="000000"/>
                </a:solidFill>
              </a:rPr>
            </a:br>
            <a:r>
              <a:rPr lang="en-US" sz="1100" dirty="0" smtClean="0">
                <a:solidFill>
                  <a:srgbClr val="000000"/>
                </a:solidFill>
              </a:rPr>
              <a:t>     adversity</a:t>
            </a:r>
            <a:r>
              <a:rPr lang="en-US" sz="1100" dirty="0">
                <a:solidFill>
                  <a:srgbClr val="000000"/>
                </a:solidFill>
              </a:rPr>
              <a:t>: a literature review. </a:t>
            </a:r>
            <a:r>
              <a:rPr lang="en-US" sz="1100" i="1" dirty="0">
                <a:solidFill>
                  <a:srgbClr val="000000"/>
                </a:solidFill>
              </a:rPr>
              <a:t>Journal of Advanced Nursing</a:t>
            </a:r>
            <a:r>
              <a:rPr lang="en-US" sz="1100" dirty="0">
                <a:solidFill>
                  <a:srgbClr val="000000"/>
                </a:solidFill>
              </a:rPr>
              <a:t>, </a:t>
            </a:r>
            <a:r>
              <a:rPr lang="en-US" sz="1100" i="1" dirty="0">
                <a:solidFill>
                  <a:srgbClr val="000000"/>
                </a:solidFill>
              </a:rPr>
              <a:t>60</a:t>
            </a:r>
            <a:r>
              <a:rPr lang="en-US" sz="1100" dirty="0">
                <a:solidFill>
                  <a:srgbClr val="000000"/>
                </a:solidFill>
              </a:rPr>
              <a:t>(1), 1-9.</a:t>
            </a:r>
            <a:br>
              <a:rPr lang="en-US" sz="1100" dirty="0">
                <a:solidFill>
                  <a:srgbClr val="000000"/>
                </a:solidFill>
              </a:rPr>
            </a:br>
            <a:endParaRPr lang="en-US" sz="1150" dirty="0">
              <a:solidFill>
                <a:srgbClr val="000000"/>
              </a:solidFill>
            </a:endParaRPr>
          </a:p>
          <a:p>
            <a:pPr marL="0" indent="0">
              <a:buNone/>
            </a:pPr>
            <a:endParaRPr lang="en-US" sz="1150" dirty="0" smtClean="0">
              <a:solidFill>
                <a:srgbClr val="000000"/>
              </a:solidFill>
            </a:endParaRPr>
          </a:p>
          <a:p>
            <a:pPr marL="0" indent="0">
              <a:buNone/>
            </a:pPr>
            <a:endParaRPr lang="en-US" sz="1150" dirty="0" smtClean="0">
              <a:solidFill>
                <a:srgbClr val="000000"/>
              </a:solidFill>
            </a:endParaRPr>
          </a:p>
          <a:p>
            <a:pPr marL="0" indent="0">
              <a:buNone/>
            </a:pPr>
            <a:endParaRPr lang="en-US" sz="1150" dirty="0" smtClean="0">
              <a:solidFill>
                <a:srgbClr val="000000"/>
              </a:solidFill>
            </a:endParaRPr>
          </a:p>
          <a:p>
            <a:pPr marL="0" indent="0">
              <a:lnSpc>
                <a:spcPct val="220000"/>
              </a:lnSpc>
              <a:buNone/>
            </a:pPr>
            <a:endParaRPr lang="en-US" sz="1150" dirty="0">
              <a:solidFill>
                <a:srgbClr val="000000"/>
              </a:solidFill>
            </a:endParaRPr>
          </a:p>
        </p:txBody>
      </p:sp>
    </p:spTree>
    <p:extLst>
      <p:ext uri="{BB962C8B-B14F-4D97-AF65-F5344CB8AC3E}">
        <p14:creationId xmlns:p14="http://schemas.microsoft.com/office/powerpoint/2010/main" val="31504430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a:t>
            </a:r>
            <a:r>
              <a:rPr lang="en-US" dirty="0" smtClean="0"/>
              <a:t>erminology to Describe </a:t>
            </a:r>
            <a:r>
              <a:rPr lang="en-US" dirty="0"/>
              <a:t>W</a:t>
            </a:r>
            <a:r>
              <a:rPr lang="en-US" dirty="0" smtClean="0"/>
              <a:t>ork-</a:t>
            </a:r>
            <a:r>
              <a:rPr lang="en-US" dirty="0"/>
              <a:t>R</a:t>
            </a:r>
            <a:r>
              <a:rPr lang="en-US" dirty="0" smtClean="0"/>
              <a:t>elated Stress</a:t>
            </a:r>
            <a:endParaRPr lang="en-US" dirty="0"/>
          </a:p>
        </p:txBody>
      </p:sp>
      <p:sp>
        <p:nvSpPr>
          <p:cNvPr id="2" name="Subtitle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5926217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84188"/>
            <a:ext cx="7556500" cy="1116012"/>
          </a:xfrm>
        </p:spPr>
        <p:txBody>
          <a:bodyPr/>
          <a:lstStyle/>
          <a:p>
            <a:r>
              <a:rPr lang="en-US" dirty="0" smtClean="0"/>
              <a:t>References (continued)</a:t>
            </a:r>
            <a:endParaRPr lang="en-US" dirty="0"/>
          </a:p>
        </p:txBody>
      </p:sp>
      <p:sp>
        <p:nvSpPr>
          <p:cNvPr id="3" name="Content Placeholder 2"/>
          <p:cNvSpPr>
            <a:spLocks noGrp="1"/>
          </p:cNvSpPr>
          <p:nvPr>
            <p:ph idx="4294967295"/>
          </p:nvPr>
        </p:nvSpPr>
        <p:spPr>
          <a:xfrm>
            <a:off x="1" y="1136385"/>
            <a:ext cx="9144000" cy="5721615"/>
          </a:xfrm>
        </p:spPr>
        <p:txBody>
          <a:bodyPr>
            <a:noAutofit/>
          </a:bodyPr>
          <a:lstStyle/>
          <a:p>
            <a:pPr marL="0" indent="0">
              <a:buNone/>
            </a:pPr>
            <a:r>
              <a:rPr lang="en-US" sz="1200" dirty="0" smtClean="0">
                <a:solidFill>
                  <a:srgbClr val="000000"/>
                </a:solidFill>
              </a:rPr>
              <a:t>Jenkins</a:t>
            </a:r>
            <a:r>
              <a:rPr lang="en-US" sz="1200" dirty="0">
                <a:solidFill>
                  <a:srgbClr val="000000"/>
                </a:solidFill>
              </a:rPr>
              <a:t>, S. R., &amp; Baird, S. (2002). Secondary traumatic stress and vicarious trauma: A </a:t>
            </a:r>
            <a:r>
              <a:rPr lang="en-US" sz="1200" dirty="0" smtClean="0">
                <a:solidFill>
                  <a:srgbClr val="000000"/>
                </a:solidFill>
              </a:rPr>
              <a:t>validation </a:t>
            </a:r>
            <a:r>
              <a:rPr lang="en-US" sz="1200" dirty="0">
                <a:solidFill>
                  <a:srgbClr val="000000"/>
                </a:solidFill>
              </a:rPr>
              <a:t>study. </a:t>
            </a:r>
            <a:r>
              <a:rPr lang="en-US" sz="1200" i="1" dirty="0">
                <a:solidFill>
                  <a:srgbClr val="000000"/>
                </a:solidFill>
              </a:rPr>
              <a:t>Journal of </a:t>
            </a:r>
            <a:r>
              <a:rPr lang="en-US" sz="1200" i="1" dirty="0" smtClean="0">
                <a:solidFill>
                  <a:srgbClr val="000000"/>
                </a:solidFill>
              </a:rPr>
              <a:t>Traumatic Stress</a:t>
            </a:r>
            <a:r>
              <a:rPr lang="en-US" sz="1200" i="1" dirty="0">
                <a:solidFill>
                  <a:srgbClr val="000000"/>
                </a:solidFill>
              </a:rPr>
              <a:t>, </a:t>
            </a:r>
            <a:r>
              <a:rPr lang="en-US" sz="1200" i="1" dirty="0" smtClean="0">
                <a:solidFill>
                  <a:srgbClr val="000000"/>
                </a:solidFill>
              </a:rPr>
              <a:t/>
            </a:r>
            <a:br>
              <a:rPr lang="en-US" sz="1200" i="1" dirty="0" smtClean="0">
                <a:solidFill>
                  <a:srgbClr val="000000"/>
                </a:solidFill>
              </a:rPr>
            </a:br>
            <a:r>
              <a:rPr lang="en-US" sz="1200" i="1" dirty="0" smtClean="0">
                <a:solidFill>
                  <a:srgbClr val="000000"/>
                </a:solidFill>
              </a:rPr>
              <a:t>     15</a:t>
            </a:r>
            <a:r>
              <a:rPr lang="en-US" sz="1200" dirty="0">
                <a:solidFill>
                  <a:srgbClr val="000000"/>
                </a:solidFill>
              </a:rPr>
              <a:t>(5), 423-432. </a:t>
            </a:r>
            <a:br>
              <a:rPr lang="en-US" sz="1200" dirty="0">
                <a:solidFill>
                  <a:srgbClr val="000000"/>
                </a:solidFill>
              </a:rPr>
            </a:br>
            <a:r>
              <a:rPr lang="en-US" sz="1150" dirty="0" smtClean="0">
                <a:solidFill>
                  <a:srgbClr val="000000"/>
                </a:solidFill>
              </a:rPr>
              <a:t>Kumar</a:t>
            </a:r>
            <a:r>
              <a:rPr lang="en-US" sz="1150" dirty="0">
                <a:solidFill>
                  <a:srgbClr val="000000"/>
                </a:solidFill>
              </a:rPr>
              <a:t>, S., Fischer, J., Robinson, E., Hatcher, S., &amp; Bhagat, R. N. (2007). Burnout and  satisfaction in New Zealand psychiatrists: A </a:t>
            </a:r>
            <a:r>
              <a:rPr lang="en-US" sz="1150" dirty="0" smtClean="0">
                <a:solidFill>
                  <a:srgbClr val="000000"/>
                </a:solidFill>
              </a:rPr>
              <a:t>national </a:t>
            </a:r>
            <a:br>
              <a:rPr lang="en-US" sz="1150" dirty="0" smtClean="0">
                <a:solidFill>
                  <a:srgbClr val="000000"/>
                </a:solidFill>
              </a:rPr>
            </a:br>
            <a:r>
              <a:rPr lang="en-US" sz="1150" dirty="0" smtClean="0">
                <a:solidFill>
                  <a:srgbClr val="000000"/>
                </a:solidFill>
              </a:rPr>
              <a:t>     study</a:t>
            </a:r>
            <a:r>
              <a:rPr lang="en-US" sz="1150" dirty="0">
                <a:solidFill>
                  <a:srgbClr val="000000"/>
                </a:solidFill>
              </a:rPr>
              <a:t>. </a:t>
            </a:r>
            <a:r>
              <a:rPr lang="en-US" sz="1150" i="1" dirty="0">
                <a:solidFill>
                  <a:srgbClr val="000000"/>
                </a:solidFill>
              </a:rPr>
              <a:t>International Journal of Social Psychiatry, 53</a:t>
            </a:r>
            <a:r>
              <a:rPr lang="en-US" sz="1150" dirty="0">
                <a:solidFill>
                  <a:srgbClr val="000000"/>
                </a:solidFill>
              </a:rPr>
              <a:t>, 306-316.</a:t>
            </a:r>
            <a:br>
              <a:rPr lang="en-US" sz="1150" dirty="0">
                <a:solidFill>
                  <a:srgbClr val="000000"/>
                </a:solidFill>
              </a:rPr>
            </a:br>
            <a:r>
              <a:rPr lang="en-US" sz="1150" dirty="0">
                <a:solidFill>
                  <a:srgbClr val="000000"/>
                </a:solidFill>
              </a:rPr>
              <a:t>Kraus, J. F., &amp; McArthur, D. L. (1996). Epidemiology of brain injury. </a:t>
            </a:r>
            <a:r>
              <a:rPr lang="en-US" sz="1150" i="1" dirty="0">
                <a:solidFill>
                  <a:srgbClr val="000000"/>
                </a:solidFill>
              </a:rPr>
              <a:t>Neurology and trauma</a:t>
            </a:r>
            <a:r>
              <a:rPr lang="en-US" sz="1150" dirty="0">
                <a:solidFill>
                  <a:srgbClr val="000000"/>
                </a:solidFill>
              </a:rPr>
              <a:t>, </a:t>
            </a:r>
            <a:r>
              <a:rPr lang="en-US" sz="1150" i="1" dirty="0">
                <a:solidFill>
                  <a:srgbClr val="000000"/>
                </a:solidFill>
              </a:rPr>
              <a:t>2</a:t>
            </a:r>
            <a:r>
              <a:rPr lang="en-US" sz="1150" dirty="0">
                <a:solidFill>
                  <a:srgbClr val="000000"/>
                </a:solidFill>
              </a:rPr>
              <a:t>, 3-18.</a:t>
            </a:r>
            <a:br>
              <a:rPr lang="en-US" sz="1150" dirty="0">
                <a:solidFill>
                  <a:srgbClr val="000000"/>
                </a:solidFill>
              </a:rPr>
            </a:br>
            <a:r>
              <a:rPr lang="en-US" sz="1150" dirty="0" smtClean="0">
                <a:solidFill>
                  <a:srgbClr val="000000"/>
                </a:solidFill>
              </a:rPr>
              <a:t>Maslach, C., Schaufeli, W. B., &amp; </a:t>
            </a:r>
            <a:r>
              <a:rPr lang="en-US" sz="1150" dirty="0" err="1" smtClean="0">
                <a:solidFill>
                  <a:srgbClr val="000000"/>
                </a:solidFill>
              </a:rPr>
              <a:t>Leiter</a:t>
            </a:r>
            <a:r>
              <a:rPr lang="en-US" sz="1150" dirty="0" smtClean="0">
                <a:solidFill>
                  <a:srgbClr val="000000"/>
                </a:solidFill>
              </a:rPr>
              <a:t>, M. P. (2001). Job burnout. </a:t>
            </a:r>
            <a:r>
              <a:rPr lang="en-US" sz="1150" i="1" dirty="0" smtClean="0">
                <a:solidFill>
                  <a:srgbClr val="000000"/>
                </a:solidFill>
              </a:rPr>
              <a:t>Annual Review of Psychology, 52</a:t>
            </a:r>
            <a:r>
              <a:rPr lang="en-US" sz="1150" dirty="0" smtClean="0">
                <a:solidFill>
                  <a:srgbClr val="000000"/>
                </a:solidFill>
              </a:rPr>
              <a:t>, 397-422.</a:t>
            </a:r>
            <a:br>
              <a:rPr lang="en-US" sz="1150" dirty="0" smtClean="0">
                <a:solidFill>
                  <a:srgbClr val="000000"/>
                </a:solidFill>
              </a:rPr>
            </a:br>
            <a:r>
              <a:rPr lang="en-US" sz="1200" dirty="0">
                <a:solidFill>
                  <a:srgbClr val="000000"/>
                </a:solidFill>
              </a:rPr>
              <a:t>McAllister, M., &amp; McKinnon, J. (2009). The importance of teaching and learning resilience in </a:t>
            </a:r>
            <a:r>
              <a:rPr lang="en-US" sz="1200" dirty="0" smtClean="0">
                <a:solidFill>
                  <a:srgbClr val="000000"/>
                </a:solidFill>
              </a:rPr>
              <a:t>the </a:t>
            </a:r>
            <a:r>
              <a:rPr lang="en-US" sz="1200" dirty="0">
                <a:solidFill>
                  <a:srgbClr val="000000"/>
                </a:solidFill>
              </a:rPr>
              <a:t>health disciplines: a critical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     review </a:t>
            </a:r>
            <a:r>
              <a:rPr lang="en-US" sz="1200" dirty="0">
                <a:solidFill>
                  <a:srgbClr val="000000"/>
                </a:solidFill>
              </a:rPr>
              <a:t>of the literature. </a:t>
            </a:r>
            <a:r>
              <a:rPr lang="en-US" sz="1200" i="1" dirty="0">
                <a:solidFill>
                  <a:srgbClr val="000000"/>
                </a:solidFill>
              </a:rPr>
              <a:t>Nurse Education Today</a:t>
            </a:r>
            <a:r>
              <a:rPr lang="en-US" sz="1200" dirty="0">
                <a:solidFill>
                  <a:srgbClr val="000000"/>
                </a:solidFill>
              </a:rPr>
              <a:t>, </a:t>
            </a:r>
            <a:r>
              <a:rPr lang="en-US" sz="1200" i="1" dirty="0">
                <a:solidFill>
                  <a:srgbClr val="000000"/>
                </a:solidFill>
              </a:rPr>
              <a:t>29</a:t>
            </a:r>
            <a:r>
              <a:rPr lang="en-US" sz="1200" dirty="0">
                <a:solidFill>
                  <a:srgbClr val="000000"/>
                </a:solidFill>
              </a:rPr>
              <a:t>(4), 371</a:t>
            </a:r>
            <a:r>
              <a:rPr lang="en-US" sz="1200" dirty="0" smtClean="0">
                <a:solidFill>
                  <a:srgbClr val="000000"/>
                </a:solidFill>
              </a:rPr>
              <a:t>-379.</a:t>
            </a:r>
            <a:br>
              <a:rPr lang="en-US" sz="1200" dirty="0" smtClean="0">
                <a:solidFill>
                  <a:srgbClr val="000000"/>
                </a:solidFill>
              </a:rPr>
            </a:br>
            <a:r>
              <a:rPr lang="en-US" sz="1150" dirty="0" err="1" smtClean="0">
                <a:solidFill>
                  <a:srgbClr val="000000"/>
                </a:solidFill>
              </a:rPr>
              <a:t>McHolm</a:t>
            </a:r>
            <a:r>
              <a:rPr lang="en-US" sz="1150" dirty="0" smtClean="0">
                <a:solidFill>
                  <a:srgbClr val="000000"/>
                </a:solidFill>
              </a:rPr>
              <a:t>, F. (2006). Rx for compassion fatigue. </a:t>
            </a:r>
            <a:r>
              <a:rPr lang="en-US" sz="1150" i="1" dirty="0" smtClean="0">
                <a:solidFill>
                  <a:srgbClr val="000000"/>
                </a:solidFill>
              </a:rPr>
              <a:t>Journal of Christian Nursing</a:t>
            </a:r>
            <a:r>
              <a:rPr lang="en-US" sz="1150" dirty="0" smtClean="0">
                <a:solidFill>
                  <a:srgbClr val="000000"/>
                </a:solidFill>
              </a:rPr>
              <a:t>, </a:t>
            </a:r>
            <a:r>
              <a:rPr lang="en-US" sz="1150" i="1" dirty="0" smtClean="0">
                <a:solidFill>
                  <a:srgbClr val="000000"/>
                </a:solidFill>
              </a:rPr>
              <a:t>23</a:t>
            </a:r>
            <a:r>
              <a:rPr lang="en-US" sz="1150" dirty="0" smtClean="0">
                <a:solidFill>
                  <a:srgbClr val="000000"/>
                </a:solidFill>
              </a:rPr>
              <a:t>, 12-19.</a:t>
            </a:r>
            <a:br>
              <a:rPr lang="en-US" sz="1150" dirty="0" smtClean="0">
                <a:solidFill>
                  <a:srgbClr val="000000"/>
                </a:solidFill>
              </a:rPr>
            </a:br>
            <a:r>
              <a:rPr lang="en-US" sz="1150" dirty="0" smtClean="0">
                <a:solidFill>
                  <a:srgbClr val="000000"/>
                </a:solidFill>
              </a:rPr>
              <a:t>Mooney, O., Doig, E., &amp; Fleming, J. (2009). Risk assessment and management for providers of community-based rehabilitation to people </a:t>
            </a:r>
            <a:br>
              <a:rPr lang="en-US" sz="1150" dirty="0" smtClean="0">
                <a:solidFill>
                  <a:srgbClr val="000000"/>
                </a:solidFill>
              </a:rPr>
            </a:br>
            <a:r>
              <a:rPr lang="en-US" sz="1150" dirty="0" smtClean="0">
                <a:solidFill>
                  <a:srgbClr val="000000"/>
                </a:solidFill>
              </a:rPr>
              <a:t>     with acquired brain injury: Health professionals' perspectives.</a:t>
            </a:r>
            <a:r>
              <a:rPr lang="en-US" sz="1150" i="1" dirty="0" smtClean="0">
                <a:solidFill>
                  <a:srgbClr val="000000"/>
                </a:solidFill>
              </a:rPr>
              <a:t> Disability &amp; Rehabilitation, 31</a:t>
            </a:r>
            <a:r>
              <a:rPr lang="en-US" sz="1150" dirty="0" smtClean="0">
                <a:solidFill>
                  <a:srgbClr val="000000"/>
                </a:solidFill>
              </a:rPr>
              <a:t>(6), 500-507.</a:t>
            </a:r>
            <a:br>
              <a:rPr lang="en-US" sz="1150" dirty="0" smtClean="0">
                <a:solidFill>
                  <a:srgbClr val="000000"/>
                </a:solidFill>
              </a:rPr>
            </a:br>
            <a:r>
              <a:rPr lang="en-US" sz="1150" dirty="0" smtClean="0">
                <a:solidFill>
                  <a:srgbClr val="000000"/>
                </a:solidFill>
              </a:rPr>
              <a:t>Mukherjee, D., </a:t>
            </a:r>
            <a:r>
              <a:rPr lang="en-US" sz="1150" dirty="0" err="1" smtClean="0">
                <a:solidFill>
                  <a:srgbClr val="000000"/>
                </a:solidFill>
              </a:rPr>
              <a:t>Brashler</a:t>
            </a:r>
            <a:r>
              <a:rPr lang="en-US" sz="1150" dirty="0" smtClean="0">
                <a:solidFill>
                  <a:srgbClr val="000000"/>
                </a:solidFill>
              </a:rPr>
              <a:t>, R., Savage, T. A., &amp; </a:t>
            </a:r>
            <a:r>
              <a:rPr lang="en-US" sz="1150" dirty="0" err="1" smtClean="0">
                <a:solidFill>
                  <a:srgbClr val="000000"/>
                </a:solidFill>
              </a:rPr>
              <a:t>Kirschner</a:t>
            </a:r>
            <a:r>
              <a:rPr lang="en-US" sz="1150" dirty="0" smtClean="0">
                <a:solidFill>
                  <a:srgbClr val="000000"/>
                </a:solidFill>
              </a:rPr>
              <a:t>, K. L. (2009). Moral distress in rehabilitation professionals: Results from a hospital </a:t>
            </a:r>
            <a:br>
              <a:rPr lang="en-US" sz="1150" dirty="0" smtClean="0">
                <a:solidFill>
                  <a:srgbClr val="000000"/>
                </a:solidFill>
              </a:rPr>
            </a:br>
            <a:r>
              <a:rPr lang="en-US" sz="1150" dirty="0" smtClean="0">
                <a:solidFill>
                  <a:srgbClr val="000000"/>
                </a:solidFill>
              </a:rPr>
              <a:t>     ethics survey. </a:t>
            </a:r>
            <a:r>
              <a:rPr lang="en-US" sz="1150" i="1" dirty="0" smtClean="0">
                <a:solidFill>
                  <a:srgbClr val="000000"/>
                </a:solidFill>
              </a:rPr>
              <a:t>PM&amp;R</a:t>
            </a:r>
            <a:r>
              <a:rPr lang="en-US" sz="1150" dirty="0" smtClean="0">
                <a:solidFill>
                  <a:srgbClr val="000000"/>
                </a:solidFill>
              </a:rPr>
              <a:t>, </a:t>
            </a:r>
            <a:r>
              <a:rPr lang="en-US" sz="1150" i="1" dirty="0" smtClean="0">
                <a:solidFill>
                  <a:srgbClr val="000000"/>
                </a:solidFill>
              </a:rPr>
              <a:t>1</a:t>
            </a:r>
            <a:r>
              <a:rPr lang="en-US" sz="1150" dirty="0" smtClean="0">
                <a:solidFill>
                  <a:srgbClr val="000000"/>
                </a:solidFill>
              </a:rPr>
              <a:t>(5), 450-458.</a:t>
            </a:r>
            <a:br>
              <a:rPr lang="en-US" sz="1150" dirty="0" smtClean="0">
                <a:solidFill>
                  <a:srgbClr val="000000"/>
                </a:solidFill>
              </a:rPr>
            </a:br>
            <a:r>
              <a:rPr lang="en-US" sz="1150" dirty="0" smtClean="0">
                <a:solidFill>
                  <a:srgbClr val="000000"/>
                </a:solidFill>
              </a:rPr>
              <a:t>Murray, G. (2016). </a:t>
            </a:r>
            <a:r>
              <a:rPr lang="en-US" sz="1150" i="1" dirty="0" smtClean="0">
                <a:solidFill>
                  <a:srgbClr val="000000"/>
                </a:solidFill>
              </a:rPr>
              <a:t>A Mental Minute: A Qualitative Exploration of Work-Related Stress in Brain Injury Rehabilitation Professionals</a:t>
            </a:r>
            <a:r>
              <a:rPr lang="en-US" sz="1150" dirty="0" smtClean="0">
                <a:solidFill>
                  <a:srgbClr val="000000"/>
                </a:solidFill>
              </a:rPr>
              <a:t> (Doctoral </a:t>
            </a:r>
            <a:br>
              <a:rPr lang="en-US" sz="1150" dirty="0" smtClean="0">
                <a:solidFill>
                  <a:srgbClr val="000000"/>
                </a:solidFill>
              </a:rPr>
            </a:br>
            <a:r>
              <a:rPr lang="en-US" sz="1150" dirty="0" smtClean="0">
                <a:solidFill>
                  <a:srgbClr val="000000"/>
                </a:solidFill>
              </a:rPr>
              <a:t>     Dissertation). Retrieved from University of Pennsylvania Scholarly Commons.</a:t>
            </a:r>
            <a:br>
              <a:rPr lang="en-US" sz="1150" dirty="0" smtClean="0">
                <a:solidFill>
                  <a:srgbClr val="000000"/>
                </a:solidFill>
              </a:rPr>
            </a:br>
            <a:r>
              <a:rPr lang="en-US" sz="1150" dirty="0" smtClean="0">
                <a:solidFill>
                  <a:srgbClr val="000000"/>
                </a:solidFill>
              </a:rPr>
              <a:t>Newell, J. M., &amp; MacNeil, G. A. (2005). Professional burnout, vicarious trauma, secondary traumatic stress, and compassion fatigue: A </a:t>
            </a:r>
            <a:br>
              <a:rPr lang="en-US" sz="1150" dirty="0" smtClean="0">
                <a:solidFill>
                  <a:srgbClr val="000000"/>
                </a:solidFill>
              </a:rPr>
            </a:br>
            <a:r>
              <a:rPr lang="en-US" sz="1150" dirty="0" smtClean="0">
                <a:solidFill>
                  <a:srgbClr val="000000"/>
                </a:solidFill>
              </a:rPr>
              <a:t>     review of theoretical terms, risk factors, and preventive methods for clinicians and researchers. </a:t>
            </a:r>
            <a:r>
              <a:rPr lang="en-US" sz="1150" i="1" dirty="0" smtClean="0">
                <a:solidFill>
                  <a:srgbClr val="000000"/>
                </a:solidFill>
              </a:rPr>
              <a:t>Best Practice in Mental Health, 6</a:t>
            </a:r>
            <a:r>
              <a:rPr lang="en-US" sz="1150" dirty="0" smtClean="0">
                <a:solidFill>
                  <a:srgbClr val="000000"/>
                </a:solidFill>
              </a:rPr>
              <a:t>(2), </a:t>
            </a:r>
            <a:br>
              <a:rPr lang="en-US" sz="1150" dirty="0" smtClean="0">
                <a:solidFill>
                  <a:srgbClr val="000000"/>
                </a:solidFill>
              </a:rPr>
            </a:br>
            <a:r>
              <a:rPr lang="en-US" sz="1150" dirty="0" smtClean="0">
                <a:solidFill>
                  <a:srgbClr val="000000"/>
                </a:solidFill>
              </a:rPr>
              <a:t>     57-68.</a:t>
            </a:r>
            <a:br>
              <a:rPr lang="en-US" sz="1150" dirty="0" smtClean="0">
                <a:solidFill>
                  <a:srgbClr val="000000"/>
                </a:solidFill>
              </a:rPr>
            </a:br>
            <a:r>
              <a:rPr lang="en-US" sz="1200" dirty="0">
                <a:solidFill>
                  <a:srgbClr val="000000"/>
                </a:solidFill>
              </a:rPr>
              <a:t>Padgett, D. K. (2008). </a:t>
            </a:r>
            <a:r>
              <a:rPr lang="en-US" sz="1200" i="1" dirty="0">
                <a:solidFill>
                  <a:srgbClr val="000000"/>
                </a:solidFill>
              </a:rPr>
              <a:t>Qualitative methods in social work research</a:t>
            </a:r>
            <a:r>
              <a:rPr lang="en-US" sz="1200" dirty="0">
                <a:solidFill>
                  <a:srgbClr val="000000"/>
                </a:solidFill>
              </a:rPr>
              <a:t> (2nd ed.). Thousand Oaks, CA: Sage.</a:t>
            </a:r>
            <a:br>
              <a:rPr lang="en-US" sz="1200" dirty="0">
                <a:solidFill>
                  <a:srgbClr val="000000"/>
                </a:solidFill>
              </a:rPr>
            </a:br>
            <a:r>
              <a:rPr lang="en-US" sz="1200" dirty="0" err="1">
                <a:solidFill>
                  <a:srgbClr val="000000"/>
                </a:solidFill>
              </a:rPr>
              <a:t>Prigatano</a:t>
            </a:r>
            <a:r>
              <a:rPr lang="en-US" sz="1200" dirty="0">
                <a:solidFill>
                  <a:srgbClr val="000000"/>
                </a:solidFill>
              </a:rPr>
              <a:t>, G. P. (1989). Bring it up in milieu: Toward effective traumatic brain </a:t>
            </a:r>
            <a:r>
              <a:rPr lang="en-US" sz="1200" dirty="0" smtClean="0">
                <a:solidFill>
                  <a:srgbClr val="000000"/>
                </a:solidFill>
              </a:rPr>
              <a:t>injury </a:t>
            </a:r>
            <a:r>
              <a:rPr lang="en-US" sz="1200" dirty="0">
                <a:solidFill>
                  <a:srgbClr val="000000"/>
                </a:solidFill>
              </a:rPr>
              <a:t>rehabilitation interaction.</a:t>
            </a:r>
            <a:r>
              <a:rPr lang="en-US" sz="1200" i="1" dirty="0">
                <a:solidFill>
                  <a:srgbClr val="000000"/>
                </a:solidFill>
              </a:rPr>
              <a:t> Rehabilitation </a:t>
            </a:r>
            <a:r>
              <a:rPr lang="en-US" sz="1200" i="1" dirty="0" smtClean="0">
                <a:solidFill>
                  <a:srgbClr val="000000"/>
                </a:solidFill>
              </a:rPr>
              <a:t/>
            </a:r>
            <a:br>
              <a:rPr lang="en-US" sz="1200" i="1" dirty="0" smtClean="0">
                <a:solidFill>
                  <a:srgbClr val="000000"/>
                </a:solidFill>
              </a:rPr>
            </a:br>
            <a:r>
              <a:rPr lang="en-US" sz="1200" i="1" dirty="0" smtClean="0">
                <a:solidFill>
                  <a:srgbClr val="000000"/>
                </a:solidFill>
              </a:rPr>
              <a:t>     Psychology</a:t>
            </a:r>
            <a:r>
              <a:rPr lang="en-US" sz="1200" i="1" dirty="0">
                <a:solidFill>
                  <a:srgbClr val="000000"/>
                </a:solidFill>
              </a:rPr>
              <a:t>, 34</a:t>
            </a:r>
            <a:r>
              <a:rPr lang="en-US" sz="1200" dirty="0">
                <a:solidFill>
                  <a:srgbClr val="000000"/>
                </a:solidFill>
              </a:rPr>
              <a:t>(2), 135-144.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Saban</a:t>
            </a:r>
            <a:r>
              <a:rPr lang="en-US" sz="1200" dirty="0">
                <a:solidFill>
                  <a:srgbClr val="000000"/>
                </a:solidFill>
              </a:rPr>
              <a:t>, K. L., Hogan, T. P., </a:t>
            </a:r>
            <a:r>
              <a:rPr lang="en-US" sz="1200" dirty="0" err="1">
                <a:solidFill>
                  <a:srgbClr val="000000"/>
                </a:solidFill>
              </a:rPr>
              <a:t>DeFrino</a:t>
            </a:r>
            <a:r>
              <a:rPr lang="en-US" sz="1200" dirty="0">
                <a:solidFill>
                  <a:srgbClr val="000000"/>
                </a:solidFill>
              </a:rPr>
              <a:t>, D., Evans, C. T., Bauer, E. D., Louise-Bender Paper, T., . . . Smith, B. M. (2013). Burnout and </a:t>
            </a:r>
            <a:r>
              <a:rPr lang="en-US" sz="1200" dirty="0" smtClean="0">
                <a:solidFill>
                  <a:srgbClr val="000000"/>
                </a:solidFill>
              </a:rPr>
              <a:t>coping </a:t>
            </a:r>
            <a:br>
              <a:rPr lang="en-US" sz="1200" dirty="0" smtClean="0">
                <a:solidFill>
                  <a:srgbClr val="000000"/>
                </a:solidFill>
              </a:rPr>
            </a:br>
            <a:r>
              <a:rPr lang="en-US" sz="1200" dirty="0" smtClean="0">
                <a:solidFill>
                  <a:srgbClr val="000000"/>
                </a:solidFill>
              </a:rPr>
              <a:t>     strategies </a:t>
            </a:r>
            <a:r>
              <a:rPr lang="en-US" sz="1200" dirty="0">
                <a:solidFill>
                  <a:srgbClr val="000000"/>
                </a:solidFill>
              </a:rPr>
              <a:t>of </a:t>
            </a:r>
            <a:r>
              <a:rPr lang="en-US" sz="1200" dirty="0" err="1">
                <a:solidFill>
                  <a:srgbClr val="000000"/>
                </a:solidFill>
              </a:rPr>
              <a:t>polytrauma</a:t>
            </a:r>
            <a:r>
              <a:rPr lang="en-US" sz="1200" dirty="0">
                <a:solidFill>
                  <a:srgbClr val="000000"/>
                </a:solidFill>
              </a:rPr>
              <a:t> team members caring for Veterans with traumatic brain injury. </a:t>
            </a:r>
            <a:r>
              <a:rPr lang="en-US" sz="1200" i="1" dirty="0">
                <a:solidFill>
                  <a:srgbClr val="000000"/>
                </a:solidFill>
              </a:rPr>
              <a:t>Brain Injury, 27</a:t>
            </a:r>
            <a:r>
              <a:rPr lang="en-US" sz="1200" dirty="0">
                <a:solidFill>
                  <a:srgbClr val="000000"/>
                </a:solidFill>
              </a:rPr>
              <a:t>(3), 301-309.</a:t>
            </a:r>
            <a:br>
              <a:rPr lang="en-US" sz="1200" dirty="0">
                <a:solidFill>
                  <a:srgbClr val="000000"/>
                </a:solidFill>
              </a:rPr>
            </a:br>
            <a:r>
              <a:rPr lang="en-US" sz="1200" dirty="0">
                <a:solidFill>
                  <a:srgbClr val="000000"/>
                </a:solidFill>
              </a:rPr>
              <a:t>Sahraian, A., </a:t>
            </a:r>
            <a:r>
              <a:rPr lang="en-US" sz="1200" dirty="0" err="1">
                <a:solidFill>
                  <a:srgbClr val="000000"/>
                </a:solidFill>
              </a:rPr>
              <a:t>Fazelzadeh</a:t>
            </a:r>
            <a:r>
              <a:rPr lang="en-US" sz="1200" dirty="0">
                <a:solidFill>
                  <a:srgbClr val="000000"/>
                </a:solidFill>
              </a:rPr>
              <a:t>, A., </a:t>
            </a:r>
            <a:r>
              <a:rPr lang="en-US" sz="1200" dirty="0" err="1">
                <a:solidFill>
                  <a:srgbClr val="000000"/>
                </a:solidFill>
              </a:rPr>
              <a:t>Mehdizadeh</a:t>
            </a:r>
            <a:r>
              <a:rPr lang="en-US" sz="1200" dirty="0">
                <a:solidFill>
                  <a:srgbClr val="000000"/>
                </a:solidFill>
              </a:rPr>
              <a:t>, A., &amp; </a:t>
            </a:r>
            <a:r>
              <a:rPr lang="en-US" sz="1200" dirty="0" err="1">
                <a:solidFill>
                  <a:srgbClr val="000000"/>
                </a:solidFill>
              </a:rPr>
              <a:t>Toobaee</a:t>
            </a:r>
            <a:r>
              <a:rPr lang="en-US" sz="1200" dirty="0">
                <a:solidFill>
                  <a:srgbClr val="000000"/>
                </a:solidFill>
              </a:rPr>
              <a:t>, S. (2008). Burnout in hospital nurses: A comparison of internal, </a:t>
            </a:r>
            <a:r>
              <a:rPr lang="en-US" sz="1200" dirty="0" smtClean="0">
                <a:solidFill>
                  <a:srgbClr val="000000"/>
                </a:solidFill>
              </a:rPr>
              <a:t>surgery</a:t>
            </a:r>
            <a:r>
              <a:rPr lang="en-US" sz="1200" dirty="0">
                <a:solidFill>
                  <a:srgbClr val="000000"/>
                </a:solidFill>
              </a:rPr>
              <a:t>,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     psychiatry</a:t>
            </a:r>
            <a:r>
              <a:rPr lang="en-US" sz="1200" dirty="0">
                <a:solidFill>
                  <a:srgbClr val="000000"/>
                </a:solidFill>
              </a:rPr>
              <a:t>, and burns wards. </a:t>
            </a:r>
            <a:r>
              <a:rPr lang="en-US" sz="1200" i="1" dirty="0">
                <a:solidFill>
                  <a:srgbClr val="000000"/>
                </a:solidFill>
              </a:rPr>
              <a:t>International Nursing Review, 55</a:t>
            </a:r>
            <a:r>
              <a:rPr lang="en-US" sz="1200" dirty="0">
                <a:solidFill>
                  <a:srgbClr val="000000"/>
                </a:solidFill>
              </a:rPr>
              <a:t>, 62-67. </a:t>
            </a:r>
            <a:br>
              <a:rPr lang="en-US" sz="1200" dirty="0">
                <a:solidFill>
                  <a:srgbClr val="000000"/>
                </a:solidFill>
              </a:rPr>
            </a:br>
            <a:r>
              <a:rPr lang="en-US" sz="1200" dirty="0">
                <a:solidFill>
                  <a:srgbClr val="000000"/>
                </a:solidFill>
              </a:rPr>
              <a:t>Schaufeli, W. B., &amp; Bakker, A. B. (2004). Job demands, job resources, and their relationship with burnout and </a:t>
            </a:r>
            <a:r>
              <a:rPr lang="en-US" sz="1200" dirty="0" smtClean="0">
                <a:solidFill>
                  <a:srgbClr val="000000"/>
                </a:solidFill>
              </a:rPr>
              <a:t>engagement</a:t>
            </a:r>
            <a:r>
              <a:rPr lang="en-US" sz="1200" dirty="0">
                <a:solidFill>
                  <a:srgbClr val="000000"/>
                </a:solidFill>
              </a:rPr>
              <a:t>: A multi</a:t>
            </a:r>
            <a:r>
              <a:rPr lang="en-US" sz="1200" dirty="0" smtClean="0">
                <a:solidFill>
                  <a:srgbClr val="000000"/>
                </a:solidFill>
              </a:rPr>
              <a:t>-</a:t>
            </a:r>
            <a:br>
              <a:rPr lang="en-US" sz="1200" dirty="0" smtClean="0">
                <a:solidFill>
                  <a:srgbClr val="000000"/>
                </a:solidFill>
              </a:rPr>
            </a:br>
            <a:r>
              <a:rPr lang="en-US" sz="1200" dirty="0" smtClean="0">
                <a:solidFill>
                  <a:srgbClr val="000000"/>
                </a:solidFill>
              </a:rPr>
              <a:t>     sample </a:t>
            </a:r>
            <a:r>
              <a:rPr lang="en-US" sz="1200" dirty="0">
                <a:solidFill>
                  <a:srgbClr val="000000"/>
                </a:solidFill>
              </a:rPr>
              <a:t>study. </a:t>
            </a:r>
            <a:r>
              <a:rPr lang="en-US" sz="1200" i="1" dirty="0">
                <a:solidFill>
                  <a:srgbClr val="000000"/>
                </a:solidFill>
              </a:rPr>
              <a:t>Journal of Occupational Behavior, 25</a:t>
            </a:r>
            <a:r>
              <a:rPr lang="en-US" sz="1200" dirty="0">
                <a:solidFill>
                  <a:srgbClr val="000000"/>
                </a:solidFill>
              </a:rPr>
              <a:t>, 293-315.</a:t>
            </a:r>
            <a:br>
              <a:rPr lang="en-US" sz="1200" dirty="0">
                <a:solidFill>
                  <a:srgbClr val="000000"/>
                </a:solidFill>
              </a:rPr>
            </a:br>
            <a:r>
              <a:rPr lang="en-US" sz="1200" dirty="0">
                <a:solidFill>
                  <a:srgbClr val="000000"/>
                </a:solidFill>
              </a:rPr>
              <a:t>Shakespeare-Finch, J., </a:t>
            </a:r>
            <a:r>
              <a:rPr lang="en-US" sz="1200" dirty="0" err="1">
                <a:solidFill>
                  <a:srgbClr val="000000"/>
                </a:solidFill>
              </a:rPr>
              <a:t>Gow</a:t>
            </a:r>
            <a:r>
              <a:rPr lang="en-US" sz="1200" dirty="0">
                <a:solidFill>
                  <a:srgbClr val="000000"/>
                </a:solidFill>
              </a:rPr>
              <a:t>, K., &amp; Smith, S. (2005). Personality, coping and posttraumatic growth in </a:t>
            </a:r>
            <a:r>
              <a:rPr lang="en-US" sz="1200" dirty="0" smtClean="0">
                <a:solidFill>
                  <a:srgbClr val="000000"/>
                </a:solidFill>
              </a:rPr>
              <a:t>emergency </a:t>
            </a:r>
            <a:r>
              <a:rPr lang="en-US" sz="1200" dirty="0">
                <a:solidFill>
                  <a:srgbClr val="000000"/>
                </a:solidFill>
              </a:rPr>
              <a:t>ambulance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     personnel</a:t>
            </a:r>
            <a:r>
              <a:rPr lang="en-US" sz="1200" dirty="0">
                <a:solidFill>
                  <a:srgbClr val="000000"/>
                </a:solidFill>
              </a:rPr>
              <a:t>. </a:t>
            </a:r>
            <a:r>
              <a:rPr lang="en-US" sz="1200" i="1" dirty="0">
                <a:solidFill>
                  <a:srgbClr val="000000"/>
                </a:solidFill>
              </a:rPr>
              <a:t>Traumatology</a:t>
            </a:r>
            <a:r>
              <a:rPr lang="en-US" sz="1200" dirty="0">
                <a:solidFill>
                  <a:srgbClr val="000000"/>
                </a:solidFill>
              </a:rPr>
              <a:t>, </a:t>
            </a:r>
            <a:r>
              <a:rPr lang="en-US" sz="1200" i="1" dirty="0">
                <a:solidFill>
                  <a:srgbClr val="000000"/>
                </a:solidFill>
              </a:rPr>
              <a:t>11</a:t>
            </a:r>
            <a:r>
              <a:rPr lang="en-US" sz="1200" dirty="0">
                <a:solidFill>
                  <a:srgbClr val="000000"/>
                </a:solidFill>
              </a:rPr>
              <a:t>(4), 325.</a:t>
            </a:r>
            <a:br>
              <a:rPr lang="en-US" sz="1200" dirty="0">
                <a:solidFill>
                  <a:srgbClr val="000000"/>
                </a:solidFill>
              </a:rPr>
            </a:br>
            <a:r>
              <a:rPr lang="en-US" sz="1200" dirty="0">
                <a:solidFill>
                  <a:srgbClr val="000000"/>
                </a:solidFill>
              </a:rPr>
              <a:t>Sprang, G., Clark, J. J., &amp; Whitt-</a:t>
            </a:r>
            <a:r>
              <a:rPr lang="en-US" sz="1200" dirty="0" err="1">
                <a:solidFill>
                  <a:srgbClr val="000000"/>
                </a:solidFill>
              </a:rPr>
              <a:t>Woosley</a:t>
            </a:r>
            <a:r>
              <a:rPr lang="en-US" sz="1200" dirty="0">
                <a:solidFill>
                  <a:srgbClr val="000000"/>
                </a:solidFill>
              </a:rPr>
              <a:t>, A. (2007). Compassion fatigue, compassion satisfaction, and </a:t>
            </a:r>
            <a:r>
              <a:rPr lang="en-US" sz="1200" dirty="0" smtClean="0">
                <a:solidFill>
                  <a:srgbClr val="000000"/>
                </a:solidFill>
              </a:rPr>
              <a:t>burnout</a:t>
            </a:r>
            <a:r>
              <a:rPr lang="en-US" sz="1200" dirty="0">
                <a:solidFill>
                  <a:srgbClr val="000000"/>
                </a:solidFill>
              </a:rPr>
              <a:t>: Factors impacting  a </a:t>
            </a:r>
            <a:r>
              <a:rPr lang="en-US" sz="1200" dirty="0" smtClean="0">
                <a:solidFill>
                  <a:srgbClr val="000000"/>
                </a:solidFill>
              </a:rPr>
              <a:t/>
            </a:r>
            <a:br>
              <a:rPr lang="en-US" sz="1200" dirty="0" smtClean="0">
                <a:solidFill>
                  <a:srgbClr val="000000"/>
                </a:solidFill>
              </a:rPr>
            </a:br>
            <a:r>
              <a:rPr lang="en-US" sz="1200" dirty="0" smtClean="0">
                <a:solidFill>
                  <a:srgbClr val="000000"/>
                </a:solidFill>
              </a:rPr>
              <a:t>     professional’s </a:t>
            </a:r>
            <a:r>
              <a:rPr lang="en-US" sz="1200" dirty="0">
                <a:solidFill>
                  <a:srgbClr val="000000"/>
                </a:solidFill>
              </a:rPr>
              <a:t>quality of life. </a:t>
            </a:r>
            <a:r>
              <a:rPr lang="en-US" sz="1200" i="1" dirty="0">
                <a:solidFill>
                  <a:srgbClr val="000000"/>
                </a:solidFill>
              </a:rPr>
              <a:t>Journal of Loss and Trauma</a:t>
            </a:r>
            <a:r>
              <a:rPr lang="en-US" sz="1200" dirty="0">
                <a:solidFill>
                  <a:srgbClr val="000000"/>
                </a:solidFill>
              </a:rPr>
              <a:t>, </a:t>
            </a:r>
            <a:r>
              <a:rPr lang="en-US" sz="1200" i="1" dirty="0">
                <a:solidFill>
                  <a:srgbClr val="000000"/>
                </a:solidFill>
              </a:rPr>
              <a:t>12</a:t>
            </a:r>
            <a:r>
              <a:rPr lang="en-US" sz="1200" dirty="0">
                <a:solidFill>
                  <a:srgbClr val="000000"/>
                </a:solidFill>
              </a:rPr>
              <a:t>, 259-280</a:t>
            </a:r>
            <a:r>
              <a:rPr lang="en-US" sz="1200" dirty="0" smtClean="0">
                <a:solidFill>
                  <a:srgbClr val="000000"/>
                </a:solidFill>
              </a:rPr>
              <a:t>.</a:t>
            </a:r>
            <a:br>
              <a:rPr lang="en-US" sz="1200" dirty="0" smtClean="0">
                <a:solidFill>
                  <a:srgbClr val="000000"/>
                </a:solidFill>
              </a:rPr>
            </a:br>
            <a:endParaRPr lang="en-US" sz="1200" dirty="0" smtClean="0">
              <a:solidFill>
                <a:srgbClr val="000000"/>
              </a:solidFill>
            </a:endParaRPr>
          </a:p>
          <a:p>
            <a:pPr marL="0" indent="0">
              <a:buNone/>
            </a:pPr>
            <a:endParaRPr lang="en-US" sz="1150" dirty="0">
              <a:solidFill>
                <a:srgbClr val="000000"/>
              </a:solidFill>
            </a:endParaRPr>
          </a:p>
        </p:txBody>
      </p:sp>
    </p:spTree>
    <p:extLst>
      <p:ext uri="{BB962C8B-B14F-4D97-AF65-F5344CB8AC3E}">
        <p14:creationId xmlns:p14="http://schemas.microsoft.com/office/powerpoint/2010/main" val="406648195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61795"/>
            <a:ext cx="8990013" cy="4144963"/>
          </a:xfrm>
        </p:spPr>
        <p:txBody>
          <a:bodyPr>
            <a:normAutofit/>
          </a:bodyPr>
          <a:lstStyle/>
          <a:p>
            <a:pPr marL="0" indent="0">
              <a:buNone/>
            </a:pPr>
            <a:r>
              <a:rPr lang="en-US" sz="1400" dirty="0">
                <a:solidFill>
                  <a:srgbClr val="000000"/>
                </a:solidFill>
              </a:rPr>
              <a:t>Stebnicki, M. A. (2000). Stress and grief reactions among rehabilitation professionals: Dealing </a:t>
            </a:r>
            <a:r>
              <a:rPr lang="en-US" sz="1400" dirty="0" smtClean="0">
                <a:solidFill>
                  <a:srgbClr val="000000"/>
                </a:solidFill>
              </a:rPr>
              <a:t>effectively </a:t>
            </a:r>
            <a:br>
              <a:rPr lang="en-US" sz="1400" dirty="0" smtClean="0">
                <a:solidFill>
                  <a:srgbClr val="000000"/>
                </a:solidFill>
              </a:rPr>
            </a:br>
            <a:r>
              <a:rPr lang="en-US" sz="1400" dirty="0" smtClean="0">
                <a:solidFill>
                  <a:srgbClr val="000000"/>
                </a:solidFill>
              </a:rPr>
              <a:t>     with </a:t>
            </a:r>
            <a:r>
              <a:rPr lang="en-US" sz="1400" dirty="0">
                <a:solidFill>
                  <a:srgbClr val="000000"/>
                </a:solidFill>
              </a:rPr>
              <a:t>empathy </a:t>
            </a:r>
            <a:r>
              <a:rPr lang="en-US" sz="1400" dirty="0" smtClean="0">
                <a:solidFill>
                  <a:srgbClr val="000000"/>
                </a:solidFill>
              </a:rPr>
              <a:t>fatigue.</a:t>
            </a:r>
            <a:r>
              <a:rPr lang="en-US" sz="1400" i="1" dirty="0">
                <a:solidFill>
                  <a:srgbClr val="000000"/>
                </a:solidFill>
              </a:rPr>
              <a:t> </a:t>
            </a:r>
            <a:r>
              <a:rPr lang="en-US" sz="1400" i="1" dirty="0" smtClean="0">
                <a:solidFill>
                  <a:srgbClr val="000000"/>
                </a:solidFill>
              </a:rPr>
              <a:t>Journal </a:t>
            </a:r>
            <a:r>
              <a:rPr lang="en-US" sz="1400" i="1" dirty="0">
                <a:solidFill>
                  <a:srgbClr val="000000"/>
                </a:solidFill>
              </a:rPr>
              <a:t>of Rehabilitation, 66</a:t>
            </a:r>
            <a:r>
              <a:rPr lang="en-US" sz="1400" dirty="0">
                <a:solidFill>
                  <a:srgbClr val="000000"/>
                </a:solidFill>
              </a:rPr>
              <a:t>(1), 23-29.</a:t>
            </a:r>
            <a:br>
              <a:rPr lang="en-US" sz="1400" dirty="0">
                <a:solidFill>
                  <a:srgbClr val="000000"/>
                </a:solidFill>
              </a:rPr>
            </a:br>
            <a:r>
              <a:rPr lang="en-US" sz="1400" dirty="0">
                <a:solidFill>
                  <a:srgbClr val="000000"/>
                </a:solidFill>
              </a:rPr>
              <a:t>Whyte</a:t>
            </a:r>
            <a:r>
              <a:rPr lang="en-US" sz="1400" dirty="0">
                <a:solidFill>
                  <a:srgbClr val="000000"/>
                </a:solidFill>
              </a:rPr>
              <a:t>, J., Ponsford, J., Watanabe, T., &amp; Hart, T,. (2010). Traumatic brain injury. In W.R. Frontera (Ed.), </a:t>
            </a:r>
            <a:r>
              <a:rPr lang="en-US" sz="1400" i="1" dirty="0" smtClean="0">
                <a:solidFill>
                  <a:srgbClr val="000000"/>
                </a:solidFill>
              </a:rPr>
              <a:t>Delisa’s </a:t>
            </a:r>
            <a:br>
              <a:rPr lang="en-US" sz="1400" i="1" dirty="0" smtClean="0">
                <a:solidFill>
                  <a:srgbClr val="000000"/>
                </a:solidFill>
              </a:rPr>
            </a:br>
            <a:r>
              <a:rPr lang="en-US" sz="1400" i="1" dirty="0" smtClean="0">
                <a:solidFill>
                  <a:srgbClr val="000000"/>
                </a:solidFill>
              </a:rPr>
              <a:t>     Physical </a:t>
            </a:r>
            <a:r>
              <a:rPr lang="en-US" sz="1400" i="1" dirty="0">
                <a:solidFill>
                  <a:srgbClr val="000000"/>
                </a:solidFill>
              </a:rPr>
              <a:t>Medicine </a:t>
            </a:r>
            <a:r>
              <a:rPr lang="en-US" sz="1400" i="1" dirty="0" smtClean="0">
                <a:solidFill>
                  <a:srgbClr val="000000"/>
                </a:solidFill>
              </a:rPr>
              <a:t>and </a:t>
            </a:r>
            <a:r>
              <a:rPr lang="en-US" sz="1400" i="1" dirty="0">
                <a:solidFill>
                  <a:srgbClr val="000000"/>
                </a:solidFill>
              </a:rPr>
              <a:t>Rehabilitation: Principles and Practice, </a:t>
            </a:r>
            <a:r>
              <a:rPr lang="en-US" sz="1400" dirty="0">
                <a:solidFill>
                  <a:srgbClr val="000000"/>
                </a:solidFill>
              </a:rPr>
              <a:t>(5</a:t>
            </a:r>
            <a:r>
              <a:rPr lang="en-US" sz="1400" baseline="30000" dirty="0">
                <a:solidFill>
                  <a:srgbClr val="000000"/>
                </a:solidFill>
              </a:rPr>
              <a:t>th </a:t>
            </a:r>
            <a:r>
              <a:rPr lang="en-US" sz="1400" dirty="0">
                <a:solidFill>
                  <a:srgbClr val="000000"/>
                </a:solidFill>
              </a:rPr>
              <a:t>ed.)</a:t>
            </a:r>
            <a:r>
              <a:rPr lang="en-US" sz="1400" i="1" dirty="0">
                <a:solidFill>
                  <a:srgbClr val="000000"/>
                </a:solidFill>
              </a:rPr>
              <a:t> </a:t>
            </a:r>
            <a:r>
              <a:rPr lang="en-US" sz="1400" dirty="0">
                <a:solidFill>
                  <a:srgbClr val="000000"/>
                </a:solidFill>
              </a:rPr>
              <a:t>(pp. 575-623). Philadelphia, PA: </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Wolters </a:t>
            </a:r>
            <a:r>
              <a:rPr lang="en-US" sz="1400" dirty="0">
                <a:solidFill>
                  <a:srgbClr val="000000"/>
                </a:solidFill>
              </a:rPr>
              <a:t>Kluwer, Lippincott Williams </a:t>
            </a:r>
            <a:r>
              <a:rPr lang="en-US" sz="1400" dirty="0" smtClean="0">
                <a:solidFill>
                  <a:srgbClr val="000000"/>
                </a:solidFill>
              </a:rPr>
              <a:t>&amp;  </a:t>
            </a:r>
            <a:r>
              <a:rPr lang="en-US" sz="1400" dirty="0">
                <a:solidFill>
                  <a:srgbClr val="000000"/>
                </a:solidFill>
              </a:rPr>
              <a:t>Wilkins. </a:t>
            </a:r>
            <a:br>
              <a:rPr lang="en-US" sz="1400" dirty="0">
                <a:solidFill>
                  <a:srgbClr val="000000"/>
                </a:solidFill>
              </a:rPr>
            </a:br>
            <a:r>
              <a:rPr lang="en-US" sz="1400" dirty="0">
                <a:solidFill>
                  <a:srgbClr val="000000"/>
                </a:solidFill>
              </a:rPr>
              <a:t>Winkens, I., Van Heugten, C. M., Visser-Meily, J. M., &amp; Boosman, H. (2014). Impaired self</a:t>
            </a:r>
            <a:r>
              <a:rPr lang="en-US" sz="1400" dirty="0" smtClean="0">
                <a:solidFill>
                  <a:srgbClr val="000000"/>
                </a:solidFill>
              </a:rPr>
              <a:t>-awareness </a:t>
            </a:r>
            <a:r>
              <a:rPr lang="en-US" sz="1400" dirty="0">
                <a:solidFill>
                  <a:srgbClr val="000000"/>
                </a:solidFill>
              </a:rPr>
              <a:t>after </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acquired </a:t>
            </a:r>
            <a:r>
              <a:rPr lang="en-US" sz="1400" dirty="0">
                <a:solidFill>
                  <a:srgbClr val="000000"/>
                </a:solidFill>
              </a:rPr>
              <a:t>brain injury: clinicians' ratings on its assessment and importance for </a:t>
            </a:r>
            <a:r>
              <a:rPr lang="en-US" sz="1400" dirty="0" smtClean="0">
                <a:solidFill>
                  <a:srgbClr val="000000"/>
                </a:solidFill>
              </a:rPr>
              <a:t>rehabilitation</a:t>
            </a:r>
            <a:r>
              <a:rPr lang="en-US" sz="1400" dirty="0">
                <a:solidFill>
                  <a:srgbClr val="000000"/>
                </a:solidFill>
              </a:rPr>
              <a:t>. </a:t>
            </a:r>
            <a:r>
              <a:rPr lang="en-US" sz="1400" i="1" dirty="0">
                <a:solidFill>
                  <a:srgbClr val="000000"/>
                </a:solidFill>
              </a:rPr>
              <a:t>The Journal </a:t>
            </a:r>
            <a:r>
              <a:rPr lang="en-US" sz="1400" i="1" dirty="0" smtClean="0">
                <a:solidFill>
                  <a:srgbClr val="000000"/>
                </a:solidFill>
              </a:rPr>
              <a:t/>
            </a:r>
            <a:br>
              <a:rPr lang="en-US" sz="1400" i="1" dirty="0" smtClean="0">
                <a:solidFill>
                  <a:srgbClr val="000000"/>
                </a:solidFill>
              </a:rPr>
            </a:br>
            <a:r>
              <a:rPr lang="en-US" sz="1400" i="1" dirty="0" smtClean="0">
                <a:solidFill>
                  <a:srgbClr val="000000"/>
                </a:solidFill>
              </a:rPr>
              <a:t>     of </a:t>
            </a:r>
            <a:r>
              <a:rPr lang="en-US" sz="1400" i="1" dirty="0">
                <a:solidFill>
                  <a:srgbClr val="000000"/>
                </a:solidFill>
              </a:rPr>
              <a:t>Head Trauma Rehabilitation</a:t>
            </a:r>
            <a:r>
              <a:rPr lang="en-US" sz="1400" dirty="0">
                <a:solidFill>
                  <a:srgbClr val="000000"/>
                </a:solidFill>
              </a:rPr>
              <a:t>, </a:t>
            </a:r>
            <a:r>
              <a:rPr lang="en-US" sz="1400" i="1" dirty="0">
                <a:solidFill>
                  <a:srgbClr val="000000"/>
                </a:solidFill>
              </a:rPr>
              <a:t>29</a:t>
            </a:r>
            <a:r>
              <a:rPr lang="en-US" sz="1400" dirty="0">
                <a:solidFill>
                  <a:srgbClr val="000000"/>
                </a:solidFill>
              </a:rPr>
              <a:t>(2), 153-156. </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Wittig</a:t>
            </a:r>
            <a:r>
              <a:rPr lang="en-US" sz="1400" dirty="0">
                <a:solidFill>
                  <a:srgbClr val="000000"/>
                </a:solidFill>
              </a:rPr>
              <a:t>, P., Tilton-Weaver, L., Patry, B., &amp; Mateer, C. (2003). Variables related to job satisfaction among  </a:t>
            </a:r>
            <a:r>
              <a:rPr lang="en-US" sz="1400" dirty="0" smtClean="0">
                <a:solidFill>
                  <a:srgbClr val="000000"/>
                </a:solidFill>
              </a:rPr>
              <a:t> </a:t>
            </a:r>
            <a:br>
              <a:rPr lang="en-US" sz="1400" dirty="0" smtClean="0">
                <a:solidFill>
                  <a:srgbClr val="000000"/>
                </a:solidFill>
              </a:rPr>
            </a:br>
            <a:r>
              <a:rPr lang="en-US" sz="1400" dirty="0" smtClean="0">
                <a:solidFill>
                  <a:srgbClr val="000000"/>
                </a:solidFill>
              </a:rPr>
              <a:t>     professional </a:t>
            </a:r>
            <a:r>
              <a:rPr lang="en-US" sz="1400" dirty="0">
                <a:solidFill>
                  <a:srgbClr val="000000"/>
                </a:solidFill>
              </a:rPr>
              <a:t>care </a:t>
            </a:r>
            <a:r>
              <a:rPr lang="en-US" sz="1400" dirty="0" smtClean="0">
                <a:solidFill>
                  <a:srgbClr val="000000"/>
                </a:solidFill>
              </a:rPr>
              <a:t>providers </a:t>
            </a:r>
            <a:r>
              <a:rPr lang="en-US" sz="1400" dirty="0">
                <a:solidFill>
                  <a:srgbClr val="000000"/>
                </a:solidFill>
              </a:rPr>
              <a:t>working in brain injury rehabilitation.</a:t>
            </a:r>
            <a:r>
              <a:rPr lang="en-US" sz="1400" i="1" dirty="0">
                <a:solidFill>
                  <a:srgbClr val="000000"/>
                </a:solidFill>
              </a:rPr>
              <a:t> Disability &amp; Rehabilitation, 25</a:t>
            </a:r>
            <a:r>
              <a:rPr lang="en-US" sz="1400" dirty="0">
                <a:solidFill>
                  <a:srgbClr val="000000"/>
                </a:solidFill>
              </a:rPr>
              <a:t>(2), </a:t>
            </a:r>
            <a:r>
              <a:rPr lang="en-US" sz="1400" dirty="0" smtClean="0">
                <a:solidFill>
                  <a:srgbClr val="000000"/>
                </a:solidFill>
              </a:rPr>
              <a:t/>
            </a:r>
            <a:br>
              <a:rPr lang="en-US" sz="1400" dirty="0" smtClean="0">
                <a:solidFill>
                  <a:srgbClr val="000000"/>
                </a:solidFill>
              </a:rPr>
            </a:br>
            <a:r>
              <a:rPr lang="en-US" sz="1400" dirty="0" smtClean="0">
                <a:solidFill>
                  <a:srgbClr val="000000"/>
                </a:solidFill>
              </a:rPr>
              <a:t>     97</a:t>
            </a:r>
            <a:r>
              <a:rPr lang="en-US" sz="1400" dirty="0">
                <a:solidFill>
                  <a:srgbClr val="000000"/>
                </a:solidFill>
              </a:rPr>
              <a:t>-106.</a:t>
            </a:r>
          </a:p>
          <a:p>
            <a:endParaRPr lang="en-US" dirty="0">
              <a:solidFill>
                <a:srgbClr val="000000"/>
              </a:solidFill>
            </a:endParaRPr>
          </a:p>
          <a:p>
            <a:pPr marL="0" indent="0">
              <a:buNone/>
            </a:pPr>
            <a:endParaRPr lang="en-US" dirty="0">
              <a:solidFill>
                <a:srgbClr val="000000"/>
              </a:solidFill>
            </a:endParaRPr>
          </a:p>
        </p:txBody>
      </p:sp>
      <p:sp>
        <p:nvSpPr>
          <p:cNvPr id="4" name="Title 3"/>
          <p:cNvSpPr>
            <a:spLocks noGrp="1"/>
          </p:cNvSpPr>
          <p:nvPr>
            <p:ph type="title" idx="4294967295"/>
          </p:nvPr>
        </p:nvSpPr>
        <p:spPr>
          <a:xfrm>
            <a:off x="0" y="134938"/>
            <a:ext cx="7556500" cy="995362"/>
          </a:xfrm>
        </p:spPr>
        <p:txBody>
          <a:bodyPr/>
          <a:lstStyle/>
          <a:p>
            <a:r>
              <a:rPr lang="en-US" dirty="0" smtClean="0"/>
              <a:t>References</a:t>
            </a:r>
            <a:endParaRPr lang="en-US" dirty="0"/>
          </a:p>
        </p:txBody>
      </p:sp>
    </p:spTree>
    <p:extLst>
      <p:ext uri="{BB962C8B-B14F-4D97-AF65-F5344CB8AC3E}">
        <p14:creationId xmlns:p14="http://schemas.microsoft.com/office/powerpoint/2010/main" val="97766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Burnout</a:t>
            </a:r>
            <a:endParaRPr lang="en-US" dirty="0"/>
          </a:p>
        </p:txBody>
      </p:sp>
      <p:sp>
        <p:nvSpPr>
          <p:cNvPr id="3" name="Content Placeholder 2"/>
          <p:cNvSpPr>
            <a:spLocks noGrp="1"/>
          </p:cNvSpPr>
          <p:nvPr>
            <p:ph idx="1"/>
          </p:nvPr>
        </p:nvSpPr>
        <p:spPr>
          <a:xfrm>
            <a:off x="276224" y="1295401"/>
            <a:ext cx="8591551" cy="5378354"/>
          </a:xfrm>
        </p:spPr>
        <p:txBody>
          <a:bodyPr>
            <a:normAutofit fontScale="92500" lnSpcReduction="10000"/>
          </a:bodyPr>
          <a:lstStyle/>
          <a:p>
            <a:pPr marL="170752" lvl="1" indent="0">
              <a:buNone/>
            </a:pPr>
            <a:endParaRPr lang="en-US" sz="2800" dirty="0" smtClean="0"/>
          </a:p>
          <a:p>
            <a:pPr marL="170752" lvl="1" indent="0">
              <a:buNone/>
            </a:pPr>
            <a:endParaRPr lang="en-US" sz="2800" dirty="0" smtClean="0"/>
          </a:p>
          <a:p>
            <a:pPr lvl="1"/>
            <a:r>
              <a:rPr lang="en-US" sz="2800" dirty="0" smtClean="0"/>
              <a:t>The </a:t>
            </a:r>
            <a:r>
              <a:rPr lang="en-US" sz="2800" dirty="0"/>
              <a:t>term burnout was originally used to describe engine failure in a jet or rocket in the </a:t>
            </a:r>
            <a:r>
              <a:rPr lang="en-US" sz="2800" dirty="0" smtClean="0"/>
              <a:t>1940s</a:t>
            </a:r>
          </a:p>
          <a:p>
            <a:pPr lvl="1"/>
            <a:endParaRPr lang="en-US" sz="2800" dirty="0"/>
          </a:p>
          <a:p>
            <a:pPr lvl="1"/>
            <a:r>
              <a:rPr lang="en-US" sz="2800" dirty="0"/>
              <a:t>A psychological sequence characterized as: emotional exhaustion, depersonalization of patient interactions to self-protect, and a decreased sense of job satisfaction </a:t>
            </a:r>
            <a:r>
              <a:rPr lang="en-US" sz="1900" dirty="0" smtClean="0"/>
              <a:t>(</a:t>
            </a:r>
            <a:r>
              <a:rPr lang="en-US" sz="1900" dirty="0"/>
              <a:t>Maslach, Schaufeli, &amp; Leiter, 2001</a:t>
            </a:r>
            <a:r>
              <a:rPr lang="en-US" sz="1900" dirty="0" smtClean="0"/>
              <a:t>)</a:t>
            </a:r>
            <a:br>
              <a:rPr lang="en-US" sz="1900" dirty="0" smtClean="0"/>
            </a:br>
            <a:endParaRPr lang="en-US" sz="1900" dirty="0"/>
          </a:p>
          <a:p>
            <a:pPr lvl="1"/>
            <a:r>
              <a:rPr lang="en-US" sz="2800" dirty="0"/>
              <a:t>Caused by external and environmental factors such as large caseloads and other bureaucratic </a:t>
            </a:r>
            <a:r>
              <a:rPr lang="en-US" sz="2800" dirty="0" smtClean="0"/>
              <a:t>issues </a:t>
            </a:r>
            <a:r>
              <a:rPr lang="en-US" sz="1900" dirty="0" smtClean="0"/>
              <a:t>(</a:t>
            </a:r>
            <a:r>
              <a:rPr lang="en-US" sz="1900" dirty="0"/>
              <a:t>Canfield, 2005</a:t>
            </a:r>
            <a:r>
              <a:rPr lang="en-US" sz="1900" dirty="0" smtClean="0"/>
              <a:t>)</a:t>
            </a:r>
          </a:p>
          <a:p>
            <a:pPr marL="170752" lvl="1" indent="0">
              <a:buNone/>
            </a:pPr>
            <a:endParaRPr lang="en-US" sz="2800" dirty="0" smtClean="0"/>
          </a:p>
          <a:p>
            <a:pPr lvl="1"/>
            <a:endParaRPr lang="en-US" dirty="0" smtClean="0"/>
          </a:p>
          <a:p>
            <a:pPr lvl="1"/>
            <a:endParaRPr lang="en-US" dirty="0" smtClean="0"/>
          </a:p>
          <a:p>
            <a:pPr lvl="1"/>
            <a:endParaRPr lang="en-US" dirty="0"/>
          </a:p>
          <a:p>
            <a:endParaRPr lang="en-US" dirty="0"/>
          </a:p>
        </p:txBody>
      </p:sp>
    </p:spTree>
    <p:extLst>
      <p:ext uri="{BB962C8B-B14F-4D97-AF65-F5344CB8AC3E}">
        <p14:creationId xmlns:p14="http://schemas.microsoft.com/office/powerpoint/2010/main" val="33275084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Compassion Fatigue</a:t>
            </a:r>
            <a:endParaRPr lang="en-US" dirty="0"/>
          </a:p>
        </p:txBody>
      </p:sp>
      <p:sp>
        <p:nvSpPr>
          <p:cNvPr id="3" name="Content Placeholder 2"/>
          <p:cNvSpPr>
            <a:spLocks noGrp="1"/>
          </p:cNvSpPr>
          <p:nvPr>
            <p:ph idx="1"/>
          </p:nvPr>
        </p:nvSpPr>
        <p:spPr>
          <a:xfrm>
            <a:off x="274320" y="1298448"/>
            <a:ext cx="8742680" cy="5559552"/>
          </a:xfrm>
        </p:spPr>
        <p:txBody>
          <a:bodyPr>
            <a:normAutofit/>
          </a:bodyPr>
          <a:lstStyle/>
          <a:p>
            <a:pPr lvl="1"/>
            <a:endParaRPr lang="en-US" sz="2800" dirty="0" smtClean="0"/>
          </a:p>
          <a:p>
            <a:pPr lvl="1"/>
            <a:r>
              <a:rPr lang="en-US" sz="2800" dirty="0" smtClean="0"/>
              <a:t>Natural </a:t>
            </a:r>
            <a:r>
              <a:rPr lang="en-US" sz="2800" dirty="0"/>
              <a:t>response to working with survivors </a:t>
            </a:r>
            <a:endParaRPr lang="en-US" sz="2800" dirty="0" smtClean="0"/>
          </a:p>
          <a:p>
            <a:pPr marL="228600" lvl="1" indent="0">
              <a:buNone/>
            </a:pPr>
            <a:r>
              <a:rPr lang="en-US" sz="2800" dirty="0"/>
              <a:t> </a:t>
            </a:r>
            <a:r>
              <a:rPr lang="en-US" sz="2800" dirty="0" smtClean="0"/>
              <a:t> of trauma </a:t>
            </a:r>
            <a:r>
              <a:rPr lang="en-US" dirty="0" smtClean="0"/>
              <a:t>(</a:t>
            </a:r>
            <a:r>
              <a:rPr lang="en-US" dirty="0"/>
              <a:t>McHolm, 2006</a:t>
            </a:r>
            <a:r>
              <a:rPr lang="en-US" dirty="0" smtClean="0"/>
              <a:t>)</a:t>
            </a:r>
            <a:br>
              <a:rPr lang="en-US" dirty="0" smtClean="0"/>
            </a:br>
            <a:r>
              <a:rPr lang="en-US" sz="2800" dirty="0" smtClean="0"/>
              <a:t/>
            </a:r>
            <a:br>
              <a:rPr lang="en-US" sz="2800" dirty="0" smtClean="0"/>
            </a:br>
            <a:endParaRPr lang="en-US" sz="700" dirty="0"/>
          </a:p>
          <a:p>
            <a:pPr lvl="1"/>
            <a:r>
              <a:rPr lang="en-US" sz="2800" dirty="0"/>
              <a:t>More prevalent in females than </a:t>
            </a:r>
            <a:r>
              <a:rPr lang="en-US" sz="2800" dirty="0" smtClean="0"/>
              <a:t>males </a:t>
            </a:r>
            <a:r>
              <a:rPr lang="en-US" dirty="0" smtClean="0"/>
              <a:t>(</a:t>
            </a:r>
            <a:r>
              <a:rPr lang="en-US" dirty="0"/>
              <a:t>Sprang, Clark, &amp; Whitt-Woosley, 2007</a:t>
            </a:r>
            <a:r>
              <a:rPr lang="en-US" dirty="0" smtClean="0"/>
              <a:t>)</a:t>
            </a:r>
            <a:br>
              <a:rPr lang="en-US" dirty="0" smtClean="0"/>
            </a:br>
            <a:r>
              <a:rPr lang="en-US" dirty="0" smtClean="0"/>
              <a:t/>
            </a:r>
            <a:br>
              <a:rPr lang="en-US" dirty="0" smtClean="0"/>
            </a:br>
            <a:r>
              <a:rPr lang="en-US" sz="2800" dirty="0" smtClean="0"/>
              <a:t> </a:t>
            </a:r>
            <a:endParaRPr lang="en-US" dirty="0"/>
          </a:p>
          <a:p>
            <a:pPr lvl="1"/>
            <a:r>
              <a:rPr lang="en-US" sz="2800" dirty="0"/>
              <a:t>Caused by external and bureaucratic factors and working with individuals who have experienced </a:t>
            </a:r>
            <a:r>
              <a:rPr lang="en-US" sz="2800" dirty="0" smtClean="0"/>
              <a:t>trauma </a:t>
            </a:r>
            <a:r>
              <a:rPr lang="en-US" dirty="0" smtClean="0"/>
              <a:t>(Newell &amp; MacNeil, 2005)</a:t>
            </a:r>
            <a:endParaRPr lang="en-US" dirty="0"/>
          </a:p>
          <a:p>
            <a:endParaRPr lang="en-US" dirty="0"/>
          </a:p>
        </p:txBody>
      </p:sp>
    </p:spTree>
    <p:extLst>
      <p:ext uri="{BB962C8B-B14F-4D97-AF65-F5344CB8AC3E}">
        <p14:creationId xmlns:p14="http://schemas.microsoft.com/office/powerpoint/2010/main" val="15267405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Secondary Traumatic Stress</a:t>
            </a:r>
            <a:endParaRPr lang="en-US" dirty="0"/>
          </a:p>
        </p:txBody>
      </p:sp>
      <p:sp>
        <p:nvSpPr>
          <p:cNvPr id="3" name="Content Placeholder 2"/>
          <p:cNvSpPr>
            <a:spLocks noGrp="1"/>
          </p:cNvSpPr>
          <p:nvPr>
            <p:ph idx="1"/>
          </p:nvPr>
        </p:nvSpPr>
        <p:spPr>
          <a:xfrm>
            <a:off x="258445" y="1298447"/>
            <a:ext cx="8595360" cy="5341343"/>
          </a:xfrm>
        </p:spPr>
        <p:txBody>
          <a:bodyPr>
            <a:normAutofit fontScale="92500" lnSpcReduction="20000"/>
          </a:bodyPr>
          <a:lstStyle/>
          <a:p>
            <a:pPr marL="170752" lvl="1" indent="0">
              <a:buNone/>
            </a:pPr>
            <a:r>
              <a:rPr lang="en-US" sz="2800" dirty="0" smtClean="0"/>
              <a:t/>
            </a:r>
            <a:br>
              <a:rPr lang="en-US" sz="2800" dirty="0" smtClean="0"/>
            </a:br>
            <a:endParaRPr lang="en-US" sz="2800" dirty="0" smtClean="0"/>
          </a:p>
          <a:p>
            <a:pPr lvl="1"/>
            <a:r>
              <a:rPr lang="en-US" sz="3100" dirty="0" smtClean="0"/>
              <a:t>Empathy </a:t>
            </a:r>
            <a:r>
              <a:rPr lang="en-US" sz="3100" dirty="0"/>
              <a:t>and exposure are the two main </a:t>
            </a:r>
            <a:r>
              <a:rPr lang="en-US" sz="3100" dirty="0" smtClean="0"/>
              <a:t>components</a:t>
            </a:r>
            <a:r>
              <a:rPr lang="en-US" sz="3100" dirty="0"/>
              <a:t> </a:t>
            </a:r>
            <a:r>
              <a:rPr lang="en-US" sz="2300" dirty="0" smtClean="0"/>
              <a:t>(Beck, 2011)</a:t>
            </a:r>
          </a:p>
          <a:p>
            <a:pPr marL="228600" lvl="1" indent="0">
              <a:buNone/>
            </a:pPr>
            <a:endParaRPr lang="en-US" sz="2400" dirty="0"/>
          </a:p>
          <a:p>
            <a:pPr lvl="1"/>
            <a:r>
              <a:rPr lang="en-US" sz="3100" dirty="0"/>
              <a:t>Negative emotional response when clinicians empathetically engage with clients and learn their traumatic </a:t>
            </a:r>
            <a:r>
              <a:rPr lang="en-US" sz="3100" dirty="0" smtClean="0"/>
              <a:t>experiences</a:t>
            </a:r>
            <a:r>
              <a:rPr lang="en-US" sz="2800" dirty="0" smtClean="0"/>
              <a:t> </a:t>
            </a:r>
            <a:r>
              <a:rPr lang="en-US" sz="2300" dirty="0" smtClean="0"/>
              <a:t>(Figley, 1995)</a:t>
            </a:r>
          </a:p>
          <a:p>
            <a:pPr marL="228600" lvl="1" indent="0">
              <a:buNone/>
            </a:pPr>
            <a:endParaRPr lang="en-US" sz="2400" dirty="0"/>
          </a:p>
          <a:p>
            <a:pPr lvl="1"/>
            <a:r>
              <a:rPr lang="en-US" sz="3100" dirty="0"/>
              <a:t>“Direct result of hearing emotionally shocking material from clients” </a:t>
            </a:r>
            <a:r>
              <a:rPr lang="en-US" sz="2300" dirty="0" smtClean="0"/>
              <a:t>(</a:t>
            </a:r>
            <a:r>
              <a:rPr lang="en-US" sz="2300" dirty="0"/>
              <a:t>Canfield, 2005, p. 84</a:t>
            </a:r>
            <a:r>
              <a:rPr lang="en-US" sz="2300" dirty="0" smtClean="0"/>
              <a:t>)</a:t>
            </a:r>
          </a:p>
          <a:p>
            <a:pPr marL="170752" lvl="1" indent="0">
              <a:buNone/>
            </a:pPr>
            <a:endParaRPr lang="en-US" sz="3100" dirty="0"/>
          </a:p>
          <a:p>
            <a:pPr lvl="1"/>
            <a:r>
              <a:rPr lang="en-US" sz="3100" dirty="0"/>
              <a:t>Does not result from bureaucratic </a:t>
            </a:r>
            <a:r>
              <a:rPr lang="en-US" sz="3100" dirty="0" smtClean="0"/>
              <a:t>stressors </a:t>
            </a:r>
            <a:r>
              <a:rPr lang="en-US" sz="2300" dirty="0" smtClean="0"/>
              <a:t>(Canfield, 2005)</a:t>
            </a:r>
            <a:endParaRPr lang="en-US" sz="2300" dirty="0"/>
          </a:p>
          <a:p>
            <a:pPr marL="170752" lvl="1" indent="0">
              <a:buNone/>
            </a:pPr>
            <a:endParaRPr lang="en-US" dirty="0"/>
          </a:p>
        </p:txBody>
      </p:sp>
    </p:spTree>
    <p:extLst>
      <p:ext uri="{BB962C8B-B14F-4D97-AF65-F5344CB8AC3E}">
        <p14:creationId xmlns:p14="http://schemas.microsoft.com/office/powerpoint/2010/main" val="31081339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Vicarious Traumatization</a:t>
            </a:r>
            <a:endParaRPr lang="en-US" dirty="0"/>
          </a:p>
        </p:txBody>
      </p:sp>
      <p:sp>
        <p:nvSpPr>
          <p:cNvPr id="3" name="Content Placeholder 2"/>
          <p:cNvSpPr>
            <a:spLocks noGrp="1"/>
          </p:cNvSpPr>
          <p:nvPr>
            <p:ph idx="1"/>
          </p:nvPr>
        </p:nvSpPr>
        <p:spPr>
          <a:xfrm>
            <a:off x="190500" y="1497479"/>
            <a:ext cx="8595360" cy="5341343"/>
          </a:xfrm>
        </p:spPr>
        <p:txBody>
          <a:bodyPr>
            <a:normAutofit/>
          </a:bodyPr>
          <a:lstStyle/>
          <a:p>
            <a:pPr lvl="1"/>
            <a:endParaRPr lang="en-US" dirty="0" smtClean="0"/>
          </a:p>
          <a:p>
            <a:pPr lvl="1"/>
            <a:r>
              <a:rPr lang="en-US" sz="2800" dirty="0" smtClean="0"/>
              <a:t>Cognitive</a:t>
            </a:r>
            <a:r>
              <a:rPr lang="en-US" sz="2800" dirty="0"/>
              <a:t>, schematic, and psychological </a:t>
            </a:r>
            <a:r>
              <a:rPr lang="en-US" sz="2800" dirty="0" smtClean="0"/>
              <a:t>reactions </a:t>
            </a:r>
            <a:r>
              <a:rPr lang="en-US" sz="2800" dirty="0"/>
              <a:t>when working with individuals who are </a:t>
            </a:r>
            <a:r>
              <a:rPr lang="en-US" sz="2800" dirty="0" smtClean="0"/>
              <a:t>traumatized </a:t>
            </a:r>
            <a:r>
              <a:rPr lang="en-US" dirty="0" smtClean="0"/>
              <a:t>(Canfield, 2005)</a:t>
            </a:r>
          </a:p>
          <a:p>
            <a:pPr marL="170752" lvl="1" indent="0">
              <a:buNone/>
            </a:pPr>
            <a:endParaRPr lang="en-US" sz="2800" dirty="0"/>
          </a:p>
          <a:p>
            <a:pPr lvl="1"/>
            <a:r>
              <a:rPr lang="en-US" sz="2800" dirty="0"/>
              <a:t>Clinician’s views of the world, their beliefs and cognitive schemas are affected </a:t>
            </a:r>
            <a:r>
              <a:rPr lang="en-US" dirty="0" smtClean="0"/>
              <a:t>(</a:t>
            </a:r>
            <a:r>
              <a:rPr lang="en-US" dirty="0"/>
              <a:t>Newell &amp; MacNeil, 2005</a:t>
            </a:r>
            <a:r>
              <a:rPr lang="en-US" dirty="0" smtClean="0"/>
              <a:t>)</a:t>
            </a:r>
          </a:p>
          <a:p>
            <a:pPr marL="170752" lvl="1" indent="0">
              <a:buNone/>
            </a:pPr>
            <a:endParaRPr lang="en-US" sz="2800" dirty="0"/>
          </a:p>
          <a:p>
            <a:pPr lvl="1"/>
            <a:r>
              <a:rPr lang="en-US" sz="2800" dirty="0"/>
              <a:t>Does not result from organizational or bureaucratic </a:t>
            </a:r>
            <a:r>
              <a:rPr lang="en-US" sz="2800" dirty="0" smtClean="0"/>
              <a:t>issues </a:t>
            </a:r>
            <a:r>
              <a:rPr lang="en-US" sz="2000" dirty="0" smtClean="0"/>
              <a:t>(Jenkins &amp; Baird, 2002)</a:t>
            </a:r>
            <a:endParaRPr lang="en-US" sz="2000" dirty="0"/>
          </a:p>
        </p:txBody>
      </p:sp>
    </p:spTree>
    <p:extLst>
      <p:ext uri="{BB962C8B-B14F-4D97-AF65-F5344CB8AC3E}">
        <p14:creationId xmlns:p14="http://schemas.microsoft.com/office/powerpoint/2010/main" val="4411634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4550</TotalTime>
  <Words>2892</Words>
  <Application>Microsoft Macintosh PowerPoint</Application>
  <PresentationFormat>On-screen Show (4:3)</PresentationFormat>
  <Paragraphs>587</Paragraphs>
  <Slides>51</Slides>
  <Notes>33</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Advantage</vt:lpstr>
      <vt:lpstr>         There’s No Cure for      Brain Injury: A   Qualitative   Exploration of   Contributing Factors   of Compassion Fatigue   in BI Rehabilitation   Professionals</vt:lpstr>
      <vt:lpstr>Background and Significance</vt:lpstr>
      <vt:lpstr>Background and Significance</vt:lpstr>
      <vt:lpstr>Background and Significance (continued)</vt:lpstr>
      <vt:lpstr>Terminology to Describe Work-Related Stress</vt:lpstr>
      <vt:lpstr>Burnout</vt:lpstr>
      <vt:lpstr>Compassion Fatigue</vt:lpstr>
      <vt:lpstr>Secondary Traumatic Stress</vt:lpstr>
      <vt:lpstr>Vicarious Traumatization</vt:lpstr>
      <vt:lpstr>Current Research</vt:lpstr>
      <vt:lpstr>Utilization of the Term Burnout</vt:lpstr>
      <vt:lpstr>Contributing Factors for Work-Related Stress in Brain Injury Rehabilitation Professionals</vt:lpstr>
      <vt:lpstr>Contributing Factors for Work-Related Stress in Brain Injury Rehabilitation Professionals</vt:lpstr>
      <vt:lpstr>Contributing Factors for Work-Related Stress in Brain Injury Rehabilitation Professionals</vt:lpstr>
      <vt:lpstr>  Current Research</vt:lpstr>
      <vt:lpstr>Current Research</vt:lpstr>
      <vt:lpstr>PowerPoint Presentation</vt:lpstr>
      <vt:lpstr>Methodology</vt:lpstr>
      <vt:lpstr>Research Questions</vt:lpstr>
      <vt:lpstr>Qualitative Research Design</vt:lpstr>
      <vt:lpstr>Recruitment</vt:lpstr>
      <vt:lpstr>   Participant Demographics</vt:lpstr>
      <vt:lpstr>Data Analysis</vt:lpstr>
      <vt:lpstr>Strategies for Ensuring Rigor</vt:lpstr>
      <vt:lpstr>Findings &amp; Discussion</vt:lpstr>
      <vt:lpstr>Nvivo11 Word Cloud</vt:lpstr>
      <vt:lpstr>Six Themes</vt:lpstr>
      <vt:lpstr>   Brain Injury Rehabilitation is  Difficult</vt:lpstr>
      <vt:lpstr>Quotations</vt:lpstr>
      <vt:lpstr>Emotional Experience Associated with Treating Survivors</vt:lpstr>
      <vt:lpstr>  Quotations</vt:lpstr>
      <vt:lpstr>Impact of Limited Funding and Resources</vt:lpstr>
      <vt:lpstr>Quotations</vt:lpstr>
      <vt:lpstr>Organizational Factors Contribute to Stress</vt:lpstr>
      <vt:lpstr>Quotations</vt:lpstr>
      <vt:lpstr>Support Provided in Work Environment</vt:lpstr>
      <vt:lpstr>Quotations</vt:lpstr>
      <vt:lpstr>Stress Management Used by Professionals</vt:lpstr>
      <vt:lpstr>Quotations</vt:lpstr>
      <vt:lpstr>Implications &amp; Limitations</vt:lpstr>
      <vt:lpstr> Direct Practice Implications</vt:lpstr>
      <vt:lpstr>  Direct Practice Implications </vt:lpstr>
      <vt:lpstr>Direct Practice Implications</vt:lpstr>
      <vt:lpstr>  Implications for Future Research</vt:lpstr>
      <vt:lpstr>Limitations</vt:lpstr>
      <vt:lpstr>Conclusion</vt:lpstr>
      <vt:lpstr>Terminology to Describe Work-Related  Stress in Brain Injury Rehabilitation Professionals</vt:lpstr>
      <vt:lpstr>Conclusion</vt:lpstr>
      <vt:lpstr>  References </vt:lpstr>
      <vt:lpstr>References (continued)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Related Stress in Brain Injury Professionals</dc:title>
  <dc:creator>Gillian Murray</dc:creator>
  <cp:lastModifiedBy>Gillian Murray</cp:lastModifiedBy>
  <cp:revision>200</cp:revision>
  <dcterms:created xsi:type="dcterms:W3CDTF">2015-07-05T14:58:28Z</dcterms:created>
  <dcterms:modified xsi:type="dcterms:W3CDTF">2017-03-12T23:49:09Z</dcterms:modified>
</cp:coreProperties>
</file>