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81" r:id="rId3"/>
    <p:sldId id="256" r:id="rId4"/>
    <p:sldId id="258" r:id="rId5"/>
    <p:sldId id="319" r:id="rId6"/>
    <p:sldId id="274" r:id="rId7"/>
    <p:sldId id="289" r:id="rId8"/>
    <p:sldId id="285" r:id="rId9"/>
    <p:sldId id="312" r:id="rId10"/>
    <p:sldId id="295" r:id="rId11"/>
    <p:sldId id="313" r:id="rId12"/>
    <p:sldId id="315" r:id="rId13"/>
    <p:sldId id="329" r:id="rId14"/>
    <p:sldId id="288" r:id="rId15"/>
    <p:sldId id="287" r:id="rId16"/>
    <p:sldId id="296" r:id="rId17"/>
    <p:sldId id="328" r:id="rId18"/>
    <p:sldId id="297" r:id="rId19"/>
    <p:sldId id="324" r:id="rId20"/>
    <p:sldId id="286" r:id="rId21"/>
    <p:sldId id="330" r:id="rId22"/>
    <p:sldId id="257" r:id="rId23"/>
    <p:sldId id="323" r:id="rId24"/>
    <p:sldId id="292" r:id="rId25"/>
    <p:sldId id="266" r:id="rId26"/>
    <p:sldId id="284" r:id="rId27"/>
    <p:sldId id="325" r:id="rId28"/>
    <p:sldId id="322" r:id="rId29"/>
    <p:sldId id="263" r:id="rId30"/>
    <p:sldId id="271" r:id="rId31"/>
    <p:sldId id="272" r:id="rId32"/>
    <p:sldId id="273" r:id="rId33"/>
    <p:sldId id="276" r:id="rId34"/>
    <p:sldId id="275" r:id="rId35"/>
    <p:sldId id="299" r:id="rId36"/>
    <p:sldId id="261" r:id="rId37"/>
    <p:sldId id="293" r:id="rId38"/>
    <p:sldId id="294"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057" autoAdjust="0"/>
    <p:restoredTop sz="97580" autoAdjust="0"/>
  </p:normalViewPr>
  <p:slideViewPr>
    <p:cSldViewPr snapToGrid="0" showGuides="1">
      <p:cViewPr varScale="1">
        <p:scale>
          <a:sx n="115" d="100"/>
          <a:sy n="115" d="100"/>
        </p:scale>
        <p:origin x="-78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9DD35-29A2-4D92-9CBC-4972126D2D1A}"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6FF83-44DF-4742-AA3C-90E8A5DACD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44588" y="684213"/>
            <a:ext cx="4570412" cy="3429000"/>
          </a:xfrm>
          <a:ln/>
        </p:spPr>
      </p:sp>
      <p:sp>
        <p:nvSpPr>
          <p:cNvPr id="123907" name="Notes Placeholder 2"/>
          <p:cNvSpPr>
            <a:spLocks noGrp="1"/>
          </p:cNvSpPr>
          <p:nvPr>
            <p:ph type="body" idx="1"/>
          </p:nvPr>
        </p:nvSpPr>
        <p:spPr>
          <a:noFill/>
        </p:spPr>
        <p:txBody>
          <a:bodyPr/>
          <a:lstStyle/>
          <a:p>
            <a:endParaRPr lang="en-US"/>
          </a:p>
        </p:txBody>
      </p:sp>
      <p:sp>
        <p:nvSpPr>
          <p:cNvPr id="123908" name="Slide Number Placeholder 3"/>
          <p:cNvSpPr>
            <a:spLocks noGrp="1"/>
          </p:cNvSpPr>
          <p:nvPr>
            <p:ph type="sldNum" sz="quarter" idx="5"/>
          </p:nvPr>
        </p:nvSpPr>
        <p:spPr>
          <a:noFill/>
          <a:ln>
            <a:miter lim="800000"/>
            <a:headEnd/>
            <a:tailEnd/>
          </a:ln>
        </p:spPr>
        <p:txBody>
          <a:bodyPr/>
          <a:lstStyle/>
          <a:p>
            <a:fld id="{1C8AE89B-1C4C-4458-A682-0788FAADD1EF}"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063ACA-4BD2-4C66-A69D-65FDE4C4D9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63ACA-4BD2-4C66-A69D-65FDE4C4D9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63ACA-4BD2-4C66-A69D-65FDE4C4D9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1594" y="2551437"/>
            <a:ext cx="7772400" cy="1362075"/>
          </a:xfrm>
        </p:spPr>
        <p:txBody>
          <a:bodyPr anchor="t"/>
          <a:lstStyle>
            <a:lvl1pPr algn="ctr">
              <a:defRPr sz="4000" b="1" cap="all" baseline="0"/>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4646623-788E-DD41-A095-7AF0F2F19F4B}" type="datetimeFigureOut">
              <a:rPr lang="en-US"/>
              <a:pPr>
                <a:defRPr/>
              </a:pPr>
              <a:t>3/20/2017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30EB94-7B2D-8149-8495-A7DFDD5ACB35}" type="slidenum">
              <a:rPr lang="en-US"/>
              <a:pPr>
                <a:defRPr/>
              </a:pPr>
              <a:t>‹#›</a:t>
            </a:fld>
            <a:endParaRPr lang="en-US"/>
          </a:p>
        </p:txBody>
      </p:sp>
    </p:spTree>
    <p:extLst>
      <p:ext uri="{BB962C8B-B14F-4D97-AF65-F5344CB8AC3E}">
        <p14:creationId xmlns:p14="http://schemas.microsoft.com/office/powerpoint/2010/main" val="754734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2"/>
          <p:cNvSpPr>
            <a:spLocks noChangeArrowheads="1"/>
          </p:cNvSpPr>
          <p:nvPr/>
        </p:nvSpPr>
        <p:spPr bwMode="auto">
          <a:xfrm>
            <a:off x="1589" y="6618288"/>
            <a:ext cx="1503616" cy="22826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sz="900">
                <a:solidFill>
                  <a:srgbClr val="FFFFFF"/>
                </a:solidFill>
                <a:ea typeface="ヒラギノ角ゴ Pro W3" charset="-128"/>
              </a:rPr>
              <a:t>Temp-A.ppt </a:t>
            </a:r>
            <a:fld id="{E1A64485-9809-40DD-BEEB-171FA26EF2A0}" type="datetime1">
              <a:rPr lang="en-US" sz="900">
                <a:solidFill>
                  <a:srgbClr val="FFFFFF"/>
                </a:solidFill>
                <a:ea typeface="ヒラギノ角ゴ Pro W3" charset="-128"/>
              </a:rPr>
              <a:pPr eaLnBrk="0" fontAlgn="base" hangingPunct="0">
                <a:spcBef>
                  <a:spcPct val="0"/>
                </a:spcBef>
                <a:spcAft>
                  <a:spcPct val="0"/>
                </a:spcAft>
              </a:pPr>
              <a:t>3/20/2017</a:t>
            </a:fld>
            <a:r>
              <a:rPr lang="en-US" sz="900">
                <a:solidFill>
                  <a:srgbClr val="FFFFFF"/>
                </a:solidFill>
                <a:ea typeface="ヒラギノ角ゴ Pro W3" charset="-128"/>
              </a:rPr>
              <a:t> </a:t>
            </a:r>
            <a:fld id="{AE199DEF-123C-4E7E-926B-8DB67A866D0A}" type="slidenum">
              <a:rPr lang="en-US" sz="900">
                <a:solidFill>
                  <a:srgbClr val="FFFFFF"/>
                </a:solidFill>
                <a:ea typeface="ヒラギノ角ゴ Pro W3" charset="-128"/>
              </a:rPr>
              <a:pPr eaLnBrk="0" fontAlgn="base" hangingPunct="0">
                <a:spcBef>
                  <a:spcPct val="0"/>
                </a:spcBef>
                <a:spcAft>
                  <a:spcPct val="0"/>
                </a:spcAft>
              </a:pPr>
              <a:t>‹#›</a:t>
            </a:fld>
            <a:endParaRPr lang="en-US" sz="900">
              <a:solidFill>
                <a:srgbClr val="FFFFFF"/>
              </a:solidFill>
              <a:ea typeface="ヒラギノ角ゴ Pro W3" charset="-128"/>
            </a:endParaRPr>
          </a:p>
        </p:txBody>
      </p:sp>
      <p:sp>
        <p:nvSpPr>
          <p:cNvPr id="4" name="Title 3"/>
          <p:cNvSpPr>
            <a:spLocks noGrp="1"/>
          </p:cNvSpPr>
          <p:nvPr>
            <p:ph type="ctrTitle"/>
          </p:nvPr>
        </p:nvSpPr>
        <p:spPr>
          <a:xfrm>
            <a:off x="0" y="533400"/>
            <a:ext cx="9144000" cy="1828800"/>
          </a:xfrm>
        </p:spPr>
        <p:txBody>
          <a:bodyPr/>
          <a:lstStyle>
            <a:lvl1pPr algn="ctr">
              <a:defRPr sz="4400">
                <a:solidFill>
                  <a:srgbClr val="063B64"/>
                </a:solidFill>
              </a:defRPr>
            </a:lvl1pPr>
          </a:lstStyle>
          <a:p>
            <a:r>
              <a:rPr lang="en-US" dirty="0"/>
              <a:t>Click to edit Master title style</a:t>
            </a:r>
          </a:p>
        </p:txBody>
      </p:sp>
      <p:sp>
        <p:nvSpPr>
          <p:cNvPr id="8" name="Text Placeholder 7"/>
          <p:cNvSpPr>
            <a:spLocks noGrp="1"/>
          </p:cNvSpPr>
          <p:nvPr>
            <p:ph type="body" sz="quarter" idx="10"/>
          </p:nvPr>
        </p:nvSpPr>
        <p:spPr>
          <a:xfrm>
            <a:off x="0" y="2362200"/>
            <a:ext cx="9144000" cy="685800"/>
          </a:xfrm>
        </p:spPr>
        <p:txBody>
          <a:bodyPr/>
          <a:lstStyle>
            <a:lvl1pPr algn="ctr">
              <a:buNone/>
              <a:defRPr sz="2400" i="1">
                <a:latin typeface="Times"/>
                <a:cs typeface="Times"/>
              </a:defRPr>
            </a:lvl1pPr>
            <a:lvl2pPr>
              <a:buNone/>
              <a:defRPr/>
            </a:lvl2pPr>
            <a:lvl3pPr>
              <a:buNone/>
              <a:defRPr/>
            </a:lvl3pPr>
            <a:lvl4pPr>
              <a:buNone/>
              <a:defRPr/>
            </a:lvl4pPr>
            <a:lvl5pPr>
              <a:buNone/>
              <a:defRPr/>
            </a:lvl5pPr>
          </a:lstStyle>
          <a:p>
            <a:pPr lvl="0"/>
            <a:r>
              <a:rPr lang="en-US"/>
              <a:t>Click to edit Master text styles</a:t>
            </a:r>
          </a:p>
        </p:txBody>
      </p:sp>
      <p:pic>
        <p:nvPicPr>
          <p:cNvPr id="1027" name="Picture 3" descr="E:\My Documents\Brain Health Foundation\Images\BHERI Logo for Presentation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593"/>
          <a:stretch/>
        </p:blipFill>
        <p:spPr bwMode="auto">
          <a:xfrm>
            <a:off x="-1" y="3276600"/>
            <a:ext cx="9144001"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589" y="6618288"/>
            <a:ext cx="1503616" cy="22826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sz="900">
                <a:solidFill>
                  <a:srgbClr val="FFFFFF"/>
                </a:solidFill>
                <a:ea typeface="ヒラギノ角ゴ Pro W3" charset="-128"/>
              </a:rPr>
              <a:t>Temp-A.ppt </a:t>
            </a:r>
            <a:fld id="{3E4A5504-EE4D-4D87-A9AC-DBDEDBA606A9}" type="datetime1">
              <a:rPr lang="en-US" sz="900">
                <a:solidFill>
                  <a:srgbClr val="FFFFFF"/>
                </a:solidFill>
                <a:ea typeface="ヒラギノ角ゴ Pro W3" charset="-128"/>
              </a:rPr>
              <a:pPr eaLnBrk="0" fontAlgn="base" hangingPunct="0">
                <a:spcBef>
                  <a:spcPct val="0"/>
                </a:spcBef>
                <a:spcAft>
                  <a:spcPct val="0"/>
                </a:spcAft>
              </a:pPr>
              <a:t>3/20/2017</a:t>
            </a:fld>
            <a:r>
              <a:rPr lang="en-US" sz="900">
                <a:solidFill>
                  <a:srgbClr val="FFFFFF"/>
                </a:solidFill>
                <a:ea typeface="ヒラギノ角ゴ Pro W3" charset="-128"/>
              </a:rPr>
              <a:t> </a:t>
            </a:r>
            <a:fld id="{C2DE2326-DA06-4F15-AFD0-2198980EFF13}" type="slidenum">
              <a:rPr lang="en-US" sz="900">
                <a:solidFill>
                  <a:srgbClr val="FFFFFF"/>
                </a:solidFill>
                <a:ea typeface="ヒラギノ角ゴ Pro W3" charset="-128"/>
              </a:rPr>
              <a:pPr eaLnBrk="0" fontAlgn="base" hangingPunct="0">
                <a:spcBef>
                  <a:spcPct val="0"/>
                </a:spcBef>
                <a:spcAft>
                  <a:spcPct val="0"/>
                </a:spcAft>
              </a:pPr>
              <a:t>‹#›</a:t>
            </a:fld>
            <a:endParaRPr lang="en-US" sz="900">
              <a:solidFill>
                <a:srgbClr val="FFFFFF"/>
              </a:solidFill>
              <a:ea typeface="ヒラギノ角ゴ Pro W3" charset="-128"/>
            </a:endParaRPr>
          </a:p>
        </p:txBody>
      </p:sp>
      <p:pic>
        <p:nvPicPr>
          <p:cNvPr id="5" name="Picture 13" descr="FISHANDBRAIN.psd"/>
          <p:cNvPicPr>
            <a:picLocks noChangeAspect="1"/>
          </p:cNvPicPr>
          <p:nvPr userDrawn="1"/>
        </p:nvPicPr>
        <p:blipFill>
          <a:blip r:embed="rId2" cstate="print"/>
          <a:srcRect/>
          <a:stretch>
            <a:fillRect/>
          </a:stretch>
        </p:blipFill>
        <p:spPr bwMode="auto">
          <a:xfrm>
            <a:off x="0" y="0"/>
            <a:ext cx="9144000" cy="1828800"/>
          </a:xfrm>
          <a:prstGeom prst="rect">
            <a:avLst/>
          </a:prstGeom>
          <a:noFill/>
          <a:ln w="9525">
            <a:noFill/>
            <a:miter lim="800000"/>
            <a:headEnd/>
            <a:tailEnd/>
          </a:ln>
        </p:spPr>
      </p:pic>
      <p:sp>
        <p:nvSpPr>
          <p:cNvPr id="7" name="Text Box 18"/>
          <p:cNvSpPr txBox="1">
            <a:spLocks noChangeArrowheads="1"/>
          </p:cNvSpPr>
          <p:nvPr userDrawn="1"/>
        </p:nvSpPr>
        <p:spPr bwMode="auto">
          <a:xfrm>
            <a:off x="0" y="6415088"/>
            <a:ext cx="9144000" cy="215444"/>
          </a:xfrm>
          <a:prstGeom prst="rect">
            <a:avLst/>
          </a:prstGeom>
          <a:noFill/>
          <a:ln w="19050">
            <a:noFill/>
            <a:miter lim="800000"/>
            <a:headEnd/>
            <a:tailEnd/>
          </a:ln>
          <a:effectLst/>
        </p:spPr>
        <p:txBody>
          <a:bodyPr>
            <a:spAutoFit/>
          </a:bodyPr>
          <a:lstStyle/>
          <a:p>
            <a:pPr algn="ctr" eaLnBrk="0" fontAlgn="base" hangingPunct="0">
              <a:spcBef>
                <a:spcPct val="50000"/>
              </a:spcBef>
              <a:spcAft>
                <a:spcPct val="0"/>
              </a:spcAft>
            </a:pPr>
            <a:fld id="{84BEB186-817A-4F55-BB54-42D877FBEA8A}" type="slidenum">
              <a:rPr lang="en-US" sz="800">
                <a:solidFill>
                  <a:srgbClr val="000000"/>
                </a:solidFill>
                <a:ea typeface="ヒラギノ角ゴ Pro W3" charset="-128"/>
              </a:rPr>
              <a:pPr algn="ctr" eaLnBrk="0" fontAlgn="base" hangingPunct="0">
                <a:spcBef>
                  <a:spcPct val="50000"/>
                </a:spcBef>
                <a:spcAft>
                  <a:spcPct val="0"/>
                </a:spcAft>
              </a:pPr>
              <a:t>‹#›</a:t>
            </a:fld>
            <a:endParaRPr lang="en-US" sz="800">
              <a:solidFill>
                <a:srgbClr val="000000"/>
              </a:solidFill>
              <a:ea typeface="ヒラギノ角ゴ Pro W3" charset="-128"/>
            </a:endParaRPr>
          </a:p>
        </p:txBody>
      </p:sp>
      <p:sp>
        <p:nvSpPr>
          <p:cNvPr id="4" name="Title 3"/>
          <p:cNvSpPr>
            <a:spLocks noGrp="1"/>
          </p:cNvSpPr>
          <p:nvPr>
            <p:ph type="ctrTitle"/>
          </p:nvPr>
        </p:nvSpPr>
        <p:spPr>
          <a:xfrm>
            <a:off x="0" y="2130429"/>
            <a:ext cx="9144000" cy="1470025"/>
          </a:xfrm>
        </p:spPr>
        <p:txBody>
          <a:bodyPr/>
          <a:lstStyle>
            <a:lvl1pPr algn="ctr">
              <a:defRPr sz="4400">
                <a:solidFill>
                  <a:srgbClr val="063B64"/>
                </a:solidFill>
              </a:defRPr>
            </a:lvl1pPr>
          </a:lstStyle>
          <a:p>
            <a:r>
              <a:rPr lang="en-US" dirty="0"/>
              <a:t>Click to edit Master title style</a:t>
            </a:r>
          </a:p>
        </p:txBody>
      </p:sp>
      <p:pic>
        <p:nvPicPr>
          <p:cNvPr id="8" name="Picture 4" descr="E:\My Documents\Brain Health Foundation\Images\BHERI Logo-centered.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136"/>
          <a:stretch/>
        </p:blipFill>
        <p:spPr bwMode="auto">
          <a:xfrm>
            <a:off x="0" y="4473530"/>
            <a:ext cx="9144000" cy="166589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a:extLst/>
        </p:spPr>
      </p:pic>
    </p:spTree>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1589" y="6618288"/>
            <a:ext cx="1503616" cy="22826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sz="900">
                <a:solidFill>
                  <a:srgbClr val="FFFFFF"/>
                </a:solidFill>
                <a:ea typeface="ヒラギノ角ゴ Pro W3" charset="-128"/>
              </a:rPr>
              <a:t>Temp-A.ppt </a:t>
            </a:r>
            <a:fld id="{ACACBBCD-3A16-4269-9243-8DD39211CC9E}" type="datetime1">
              <a:rPr lang="en-US" sz="900">
                <a:solidFill>
                  <a:srgbClr val="FFFFFF"/>
                </a:solidFill>
                <a:ea typeface="ヒラギノ角ゴ Pro W3" charset="-128"/>
              </a:rPr>
              <a:pPr eaLnBrk="0" fontAlgn="base" hangingPunct="0">
                <a:spcBef>
                  <a:spcPct val="0"/>
                </a:spcBef>
                <a:spcAft>
                  <a:spcPct val="0"/>
                </a:spcAft>
              </a:pPr>
              <a:t>3/20/2017</a:t>
            </a:fld>
            <a:r>
              <a:rPr lang="en-US" sz="900">
                <a:solidFill>
                  <a:srgbClr val="FFFFFF"/>
                </a:solidFill>
                <a:ea typeface="ヒラギノ角ゴ Pro W3" charset="-128"/>
              </a:rPr>
              <a:t> </a:t>
            </a:r>
            <a:fld id="{D4484DEF-838E-4D71-A517-1DA32CC102CD}" type="slidenum">
              <a:rPr lang="en-US" sz="900">
                <a:solidFill>
                  <a:srgbClr val="FFFFFF"/>
                </a:solidFill>
                <a:ea typeface="ヒラギノ角ゴ Pro W3" charset="-128"/>
              </a:rPr>
              <a:pPr eaLnBrk="0" fontAlgn="base" hangingPunct="0">
                <a:spcBef>
                  <a:spcPct val="0"/>
                </a:spcBef>
                <a:spcAft>
                  <a:spcPct val="0"/>
                </a:spcAft>
              </a:pPr>
              <a:t>‹#›</a:t>
            </a:fld>
            <a:endParaRPr lang="en-US" sz="900">
              <a:solidFill>
                <a:srgbClr val="FFFFFF"/>
              </a:solidFill>
              <a:ea typeface="ヒラギノ角ゴ Pro W3" charset="-128"/>
            </a:endParaRPr>
          </a:p>
        </p:txBody>
      </p:sp>
      <p:sp>
        <p:nvSpPr>
          <p:cNvPr id="3" name="Text Box 18"/>
          <p:cNvSpPr txBox="1">
            <a:spLocks noChangeArrowheads="1"/>
          </p:cNvSpPr>
          <p:nvPr userDrawn="1"/>
        </p:nvSpPr>
        <p:spPr bwMode="auto">
          <a:xfrm>
            <a:off x="0" y="6415088"/>
            <a:ext cx="9144000" cy="215444"/>
          </a:xfrm>
          <a:prstGeom prst="rect">
            <a:avLst/>
          </a:prstGeom>
          <a:noFill/>
          <a:ln w="19050">
            <a:noFill/>
            <a:miter lim="800000"/>
            <a:headEnd/>
            <a:tailEnd/>
          </a:ln>
          <a:effectLst/>
        </p:spPr>
        <p:txBody>
          <a:bodyPr>
            <a:spAutoFit/>
          </a:bodyPr>
          <a:lstStyle/>
          <a:p>
            <a:pPr algn="ctr" eaLnBrk="0" fontAlgn="base" hangingPunct="0">
              <a:spcBef>
                <a:spcPct val="50000"/>
              </a:spcBef>
              <a:spcAft>
                <a:spcPct val="0"/>
              </a:spcAft>
            </a:pPr>
            <a:fld id="{57BC6429-9057-4DF9-AB25-64DF578DADCA}" type="slidenum">
              <a:rPr lang="en-US" sz="800">
                <a:solidFill>
                  <a:srgbClr val="000000"/>
                </a:solidFill>
                <a:ea typeface="ヒラギノ角ゴ Pro W3" charset="-128"/>
              </a:rPr>
              <a:pPr algn="ctr" eaLnBrk="0" fontAlgn="base" hangingPunct="0">
                <a:spcBef>
                  <a:spcPct val="50000"/>
                </a:spcBef>
                <a:spcAft>
                  <a:spcPct val="0"/>
                </a:spcAft>
              </a:pPr>
              <a:t>‹#›</a:t>
            </a:fld>
            <a:endParaRPr lang="en-US" sz="800">
              <a:solidFill>
                <a:srgbClr val="000000"/>
              </a:solidFill>
              <a:ea typeface="ヒラギノ角ゴ Pro W3" charset="-128"/>
            </a:endParaRPr>
          </a:p>
        </p:txBody>
      </p:sp>
    </p:spTree>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500"/>
              </a:spcBef>
              <a:defRPr sz="2200"/>
            </a:lvl1pPr>
            <a:lvl2pPr marL="568325" indent="-225425">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Mis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500"/>
              </a:spcBef>
              <a:defRPr sz="2200"/>
            </a:lvl1pPr>
            <a:lvl2pPr marL="568325" indent="-225425">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bwMode="auto">
          <a:xfrm>
            <a:off x="0" y="5791200"/>
            <a:ext cx="9144000" cy="10668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solidFill>
                <a:srgbClr val="074889"/>
              </a:solidFill>
              <a:ea typeface="ヒラギノ角ゴ Pro W3" charset="-128"/>
            </a:endParaRPr>
          </a:p>
        </p:txBody>
      </p:sp>
    </p:spTree>
    <p:extLst>
      <p:ext uri="{BB962C8B-B14F-4D97-AF65-F5344CB8AC3E}">
        <p14:creationId xmlns:p14="http://schemas.microsoft.com/office/powerpoint/2010/main" val="249963102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95401"/>
            <a:ext cx="4044950" cy="4283075"/>
          </a:xfrm>
        </p:spPr>
        <p:txBody>
          <a:bodyPr/>
          <a:lstStyle>
            <a:lvl1pPr>
              <a:defRPr sz="19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52963" y="1295401"/>
            <a:ext cx="4044950" cy="4283075"/>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63ACA-4BD2-4C66-A69D-65FDE4C4D9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a:t>Click to edit Master title style</a:t>
            </a:r>
          </a:p>
        </p:txBody>
      </p:sp>
      <p:sp>
        <p:nvSpPr>
          <p:cNvPr id="3" name="Text Placeholder 2"/>
          <p:cNvSpPr>
            <a:spLocks noGrp="1"/>
          </p:cNvSpPr>
          <p:nvPr>
            <p:ph type="body" sz="half" idx="1"/>
          </p:nvPr>
        </p:nvSpPr>
        <p:spPr>
          <a:xfrm>
            <a:off x="455613" y="1295401"/>
            <a:ext cx="4044950" cy="428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295401"/>
            <a:ext cx="4044950" cy="428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a:t>Click to edit Master title style</a:t>
            </a:r>
          </a:p>
        </p:txBody>
      </p:sp>
      <p:sp>
        <p:nvSpPr>
          <p:cNvPr id="3" name="Content Placeholder 2"/>
          <p:cNvSpPr>
            <a:spLocks noGrp="1"/>
          </p:cNvSpPr>
          <p:nvPr>
            <p:ph sz="half" idx="1"/>
          </p:nvPr>
        </p:nvSpPr>
        <p:spPr>
          <a:xfrm>
            <a:off x="455613" y="1295401"/>
            <a:ext cx="8242300" cy="2065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5613" y="3513142"/>
            <a:ext cx="8242300"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a:t>Click to edit Master title style</a:t>
            </a:r>
          </a:p>
        </p:txBody>
      </p:sp>
      <p:sp>
        <p:nvSpPr>
          <p:cNvPr id="3" name="Table Placeholder 2"/>
          <p:cNvSpPr>
            <a:spLocks noGrp="1"/>
          </p:cNvSpPr>
          <p:nvPr>
            <p:ph type="tbl" idx="1"/>
          </p:nvPr>
        </p:nvSpPr>
        <p:spPr>
          <a:xfrm>
            <a:off x="455613" y="1295401"/>
            <a:ext cx="8242300" cy="4283075"/>
          </a:xfrm>
        </p:spPr>
        <p:txBody>
          <a:bodyPr/>
          <a:lstStyle/>
          <a:p>
            <a:pPr lvl="0"/>
            <a:r>
              <a:rPr lang="en-US" noProof="0"/>
              <a:t>Click icon to add table</a:t>
            </a:r>
          </a:p>
        </p:txBody>
      </p:sp>
    </p:spTree>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6538DBF-2BCD-4692-BAE9-2751052C6FD0}" type="datetime1">
              <a:rPr lang="en-US" sz="1200">
                <a:solidFill>
                  <a:srgbClr val="000000"/>
                </a:solidFill>
                <a:ea typeface="ヒラギノ角ゴ Pro W3" charset="-128"/>
              </a:rPr>
              <a:pPr fontAlgn="base">
                <a:spcBef>
                  <a:spcPct val="0"/>
                </a:spcBef>
                <a:spcAft>
                  <a:spcPct val="0"/>
                </a:spcAft>
              </a:pPr>
              <a:t>3/20/2017</a:t>
            </a:fld>
            <a:endParaRPr lang="en-US" sz="1200">
              <a:solidFill>
                <a:srgbClr val="000000"/>
              </a:solidFill>
              <a:ea typeface="ヒラギノ角ゴ Pro W3" charset="-128"/>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en-US" sz="1200">
              <a:solidFill>
                <a:srgbClr val="000000"/>
              </a:solidFill>
            </a:endParaRPr>
          </a:p>
        </p:txBody>
      </p:sp>
      <p:sp>
        <p:nvSpPr>
          <p:cNvPr id="9" name="Slide Number Placeholder 5"/>
          <p:cNvSpPr>
            <a:spLocks noGrp="1"/>
          </p:cNvSpPr>
          <p:nvPr>
            <p:ph type="sldNum" sz="quarter" idx="12"/>
          </p:nvPr>
        </p:nvSpPr>
        <p:spPr>
          <a:xfrm>
            <a:off x="-76200" y="6534149"/>
            <a:ext cx="457200" cy="32385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FF7C1F9F-97CF-4B19-BDB3-17B6FBB25B0A}" type="slidenum">
              <a:rPr lang="en-US" sz="1200">
                <a:solidFill>
                  <a:srgbClr val="000000"/>
                </a:solidFill>
                <a:ea typeface="ヒラギノ角ゴ Pro W3" charset="-128"/>
              </a:rPr>
              <a:pPr fontAlgn="base">
                <a:spcBef>
                  <a:spcPct val="0"/>
                </a:spcBef>
                <a:spcAft>
                  <a:spcPct val="0"/>
                </a:spcAft>
              </a:pPr>
              <a:t>‹#›</a:t>
            </a:fld>
            <a:endParaRPr lang="en-US" sz="1200">
              <a:solidFill>
                <a:srgbClr val="000000"/>
              </a:solidFill>
              <a:ea typeface="ヒラギノ角ゴ Pro W3" charset="-128"/>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6200" y="6534149"/>
            <a:ext cx="457200" cy="323851"/>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2C0184E2-0434-47C5-AA2E-B231E7404C2F}" type="slidenum">
              <a:rPr lang="en-US" sz="1200">
                <a:ea typeface="ヒラギノ角ゴ Pro W3" charset="-128"/>
              </a:rPr>
              <a:pPr fontAlgn="base">
                <a:spcBef>
                  <a:spcPct val="0"/>
                </a:spcBef>
                <a:spcAft>
                  <a:spcPct val="0"/>
                </a:spcAft>
              </a:pPr>
              <a:t>‹#›</a:t>
            </a:fld>
            <a:endParaRPr lang="en-US" sz="1200">
              <a:ea typeface="ヒラギノ角ゴ Pro W3" charset="-128"/>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6200" y="6534149"/>
            <a:ext cx="457200" cy="323851"/>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49F1463D-278F-4BC6-8009-57ACCCECB908}" type="slidenum">
              <a:rPr lang="en-US" sz="1200">
                <a:ea typeface="ヒラギノ角ゴ Pro W3" charset="-128"/>
              </a:rPr>
              <a:pPr fontAlgn="base">
                <a:spcBef>
                  <a:spcPct val="0"/>
                </a:spcBef>
                <a:spcAft>
                  <a:spcPct val="0"/>
                </a:spcAft>
              </a:pPr>
              <a:t>‹#›</a:t>
            </a:fld>
            <a:endParaRPr lang="en-US" sz="1200">
              <a:ea typeface="ヒラギノ角ゴ Pro W3" charset="-128"/>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063ACA-4BD2-4C66-A69D-65FDE4C4D94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063ACA-4BD2-4C66-A69D-65FDE4C4D94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063ACA-4BD2-4C66-A69D-65FDE4C4D94E}"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063ACA-4BD2-4C66-A69D-65FDE4C4D94E}"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63ACA-4BD2-4C66-A69D-65FDE4C4D94E}"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063ACA-4BD2-4C66-A69D-65FDE4C4D94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063ACA-4BD2-4C66-A69D-65FDE4C4D94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AB151-52F8-4F8D-B0BE-92A1852072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63ACA-4BD2-4C66-A69D-65FDE4C4D94E}"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AB151-52F8-4F8D-B0BE-92A1852072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descr="E:\My Documents\Brain Health Foundation\Images\BHERI Logo-presentation fade lef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800" y="6127532"/>
            <a:ext cx="8458200" cy="6674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7" descr="line.jpg"/>
          <p:cNvPicPr>
            <a:picLocks noChangeAspect="1"/>
          </p:cNvPicPr>
          <p:nvPr/>
        </p:nvPicPr>
        <p:blipFill>
          <a:blip r:embed="rId17" cstate="print"/>
          <a:srcRect/>
          <a:stretch>
            <a:fillRect/>
          </a:stretch>
        </p:blipFill>
        <p:spPr bwMode="auto">
          <a:xfrm>
            <a:off x="0" y="990603"/>
            <a:ext cx="9139238" cy="77788"/>
          </a:xfrm>
          <a:prstGeom prst="rect">
            <a:avLst/>
          </a:prstGeom>
          <a:noFill/>
          <a:ln w="9525">
            <a:noFill/>
            <a:miter lim="800000"/>
            <a:headEnd/>
            <a:tailEnd/>
          </a:ln>
        </p:spPr>
      </p:pic>
      <p:sp>
        <p:nvSpPr>
          <p:cNvPr id="1028" name="Rectangle 2"/>
          <p:cNvSpPr>
            <a:spLocks noGrp="1" noChangeArrowheads="1"/>
          </p:cNvSpPr>
          <p:nvPr>
            <p:ph type="body" idx="1"/>
          </p:nvPr>
        </p:nvSpPr>
        <p:spPr bwMode="auto">
          <a:xfrm>
            <a:off x="455613" y="1219201"/>
            <a:ext cx="8242300" cy="428307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85224" name="Rectangle 8"/>
          <p:cNvSpPr>
            <a:spLocks noChangeArrowheads="1"/>
          </p:cNvSpPr>
          <p:nvPr/>
        </p:nvSpPr>
        <p:spPr bwMode="auto">
          <a:xfrm>
            <a:off x="304806" y="76203"/>
            <a:ext cx="8772525" cy="915988"/>
          </a:xfrm>
          <a:prstGeom prst="rect">
            <a:avLst/>
          </a:prstGeom>
          <a:noFill/>
          <a:ln w="12700">
            <a:noFill/>
            <a:miter lim="800000"/>
            <a:headEnd/>
            <a:tailEnd/>
          </a:ln>
          <a:effectLst/>
        </p:spPr>
        <p:txBody>
          <a:bodyPr lIns="90487" tIns="46037" rIns="90487" bIns="46037" anchor="ctr"/>
          <a:lstStyle/>
          <a:p>
            <a:pPr eaLnBrk="0" fontAlgn="base" hangingPunct="0">
              <a:spcBef>
                <a:spcPct val="0"/>
              </a:spcBef>
              <a:spcAft>
                <a:spcPct val="0"/>
              </a:spcAft>
              <a:defRPr/>
            </a:pPr>
            <a:r>
              <a:rPr lang="en-US" sz="3400">
                <a:solidFill>
                  <a:srgbClr val="000000"/>
                </a:solidFill>
                <a:latin typeface="Optima" charset="0"/>
                <a:ea typeface="ヒラギノ角ゴ Pro W3" charset="-128"/>
              </a:rPr>
              <a:t> </a:t>
            </a:r>
          </a:p>
        </p:txBody>
      </p:sp>
      <p:sp>
        <p:nvSpPr>
          <p:cNvPr id="2185225" name="Rectangle 9"/>
          <p:cNvSpPr>
            <a:spLocks noChangeArrowheads="1"/>
          </p:cNvSpPr>
          <p:nvPr/>
        </p:nvSpPr>
        <p:spPr bwMode="auto">
          <a:xfrm>
            <a:off x="4317711" y="147642"/>
            <a:ext cx="184730" cy="615553"/>
          </a:xfrm>
          <a:prstGeom prst="rect">
            <a:avLst/>
          </a:prstGeom>
          <a:noFill/>
          <a:ln w="19050">
            <a:noFill/>
            <a:miter lim="800000"/>
            <a:headEnd/>
            <a:tailEnd/>
          </a:ln>
          <a:effectLst/>
        </p:spPr>
        <p:txBody>
          <a:bodyPr wrap="none">
            <a:spAutoFit/>
          </a:bodyPr>
          <a:lstStyle/>
          <a:p>
            <a:pPr algn="ctr" eaLnBrk="0" fontAlgn="base" hangingPunct="0">
              <a:spcBef>
                <a:spcPct val="0"/>
              </a:spcBef>
              <a:spcAft>
                <a:spcPct val="0"/>
              </a:spcAft>
              <a:defRPr/>
            </a:pPr>
            <a:endParaRPr lang="en-US" sz="3400">
              <a:solidFill>
                <a:srgbClr val="000000"/>
              </a:solidFill>
              <a:ea typeface="ヒラギノ角ゴ Pro W3" charset="-128"/>
            </a:endParaRPr>
          </a:p>
        </p:txBody>
      </p:sp>
      <p:sp>
        <p:nvSpPr>
          <p:cNvPr id="2185228" name="Text Box 12"/>
          <p:cNvSpPr txBox="1">
            <a:spLocks noChangeArrowheads="1"/>
          </p:cNvSpPr>
          <p:nvPr/>
        </p:nvSpPr>
        <p:spPr bwMode="auto">
          <a:xfrm>
            <a:off x="227013" y="227013"/>
            <a:ext cx="8153400" cy="914400"/>
          </a:xfrm>
          <a:prstGeom prst="rect">
            <a:avLst/>
          </a:prstGeom>
          <a:noFill/>
          <a:ln w="19050">
            <a:noFill/>
            <a:miter lim="800000"/>
            <a:headEnd/>
            <a:tailEnd/>
          </a:ln>
          <a:effectLst/>
        </p:spPr>
        <p:txBody>
          <a:bodyPr anchor="ctr"/>
          <a:lstStyle/>
          <a:p>
            <a:pPr eaLnBrk="0" fontAlgn="base" hangingPunct="0">
              <a:spcBef>
                <a:spcPct val="50000"/>
              </a:spcBef>
              <a:spcAft>
                <a:spcPct val="0"/>
              </a:spcAft>
              <a:defRPr/>
            </a:pPr>
            <a:endParaRPr lang="en-US" sz="3400">
              <a:solidFill>
                <a:srgbClr val="000000"/>
              </a:solidFill>
              <a:ea typeface="ヒラギノ角ゴ Pro W3" charset="-128"/>
            </a:endParaRPr>
          </a:p>
        </p:txBody>
      </p:sp>
      <p:sp>
        <p:nvSpPr>
          <p:cNvPr id="2185229" name="Rectangle 13"/>
          <p:cNvSpPr>
            <a:spLocks noGrp="1" noChangeArrowheads="1"/>
          </p:cNvSpPr>
          <p:nvPr>
            <p:ph type="title"/>
          </p:nvPr>
        </p:nvSpPr>
        <p:spPr bwMode="auto">
          <a:xfrm>
            <a:off x="228600" y="0"/>
            <a:ext cx="8686800" cy="1219200"/>
          </a:xfrm>
          <a:prstGeom prst="rect">
            <a:avLst/>
          </a:prstGeom>
          <a:noFill/>
          <a:ln w="19050">
            <a:noFill/>
            <a:miter lim="800000"/>
            <a:headEnd/>
            <a:tailEnd/>
          </a:ln>
          <a:effectLst>
            <a:outerShdw dist="12700" dir="2700000" algn="ctr" rotWithShape="0">
              <a:schemeClr val="tx1">
                <a:alpha val="87999"/>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85230" name="Rectangle 14"/>
          <p:cNvSpPr>
            <a:spLocks noChangeArrowheads="1"/>
          </p:cNvSpPr>
          <p:nvPr/>
        </p:nvSpPr>
        <p:spPr bwMode="auto">
          <a:xfrm>
            <a:off x="304806" y="76203"/>
            <a:ext cx="8772525" cy="915988"/>
          </a:xfrm>
          <a:prstGeom prst="rect">
            <a:avLst/>
          </a:prstGeom>
          <a:noFill/>
          <a:ln w="12700">
            <a:noFill/>
            <a:miter lim="800000"/>
            <a:headEnd/>
            <a:tailEnd/>
          </a:ln>
          <a:effectLst/>
        </p:spPr>
        <p:txBody>
          <a:bodyPr lIns="90487" tIns="46037" rIns="90487" bIns="46037" anchor="ctr"/>
          <a:lstStyle/>
          <a:p>
            <a:pPr eaLnBrk="0" fontAlgn="base" hangingPunct="0">
              <a:spcBef>
                <a:spcPct val="0"/>
              </a:spcBef>
              <a:spcAft>
                <a:spcPct val="0"/>
              </a:spcAft>
              <a:defRPr/>
            </a:pPr>
            <a:r>
              <a:rPr lang="en-US" sz="3400">
                <a:solidFill>
                  <a:srgbClr val="000000"/>
                </a:solidFill>
                <a:latin typeface="Optima" charset="0"/>
                <a:ea typeface="ヒラギノ角ゴ Pro W3" charset="-128"/>
              </a:rPr>
              <a:t> </a:t>
            </a:r>
          </a:p>
        </p:txBody>
      </p:sp>
      <p:sp>
        <p:nvSpPr>
          <p:cNvPr id="2185231" name="Rectangle 15"/>
          <p:cNvSpPr>
            <a:spLocks noChangeArrowheads="1"/>
          </p:cNvSpPr>
          <p:nvPr/>
        </p:nvSpPr>
        <p:spPr bwMode="auto">
          <a:xfrm>
            <a:off x="4317711" y="147642"/>
            <a:ext cx="184730" cy="615553"/>
          </a:xfrm>
          <a:prstGeom prst="rect">
            <a:avLst/>
          </a:prstGeom>
          <a:noFill/>
          <a:ln w="19050">
            <a:noFill/>
            <a:miter lim="800000"/>
            <a:headEnd/>
            <a:tailEnd/>
          </a:ln>
          <a:effectLst/>
        </p:spPr>
        <p:txBody>
          <a:bodyPr wrap="none">
            <a:spAutoFit/>
          </a:bodyPr>
          <a:lstStyle/>
          <a:p>
            <a:pPr algn="ctr" eaLnBrk="0" fontAlgn="base" hangingPunct="0">
              <a:spcBef>
                <a:spcPct val="0"/>
              </a:spcBef>
              <a:spcAft>
                <a:spcPct val="0"/>
              </a:spcAft>
              <a:defRPr/>
            </a:pPr>
            <a:endParaRPr lang="en-US" sz="3400">
              <a:solidFill>
                <a:srgbClr val="000000"/>
              </a:solidFill>
              <a:ea typeface="ヒラギノ角ゴ Pro W3" charset="-128"/>
            </a:endParaRPr>
          </a:p>
        </p:txBody>
      </p:sp>
      <p:sp>
        <p:nvSpPr>
          <p:cNvPr id="2185233" name="Text Box 17"/>
          <p:cNvSpPr txBox="1">
            <a:spLocks noChangeArrowheads="1"/>
          </p:cNvSpPr>
          <p:nvPr/>
        </p:nvSpPr>
        <p:spPr bwMode="auto">
          <a:xfrm>
            <a:off x="304800" y="304804"/>
            <a:ext cx="6019800" cy="615553"/>
          </a:xfrm>
          <a:prstGeom prst="rect">
            <a:avLst/>
          </a:prstGeom>
          <a:noFill/>
          <a:ln w="19050">
            <a:noFill/>
            <a:miter lim="800000"/>
            <a:headEnd/>
            <a:tailEnd/>
          </a:ln>
          <a:effectLst/>
        </p:spPr>
        <p:txBody>
          <a:bodyPr>
            <a:spAutoFit/>
          </a:bodyPr>
          <a:lstStyle/>
          <a:p>
            <a:pPr eaLnBrk="0" fontAlgn="base" hangingPunct="0">
              <a:spcBef>
                <a:spcPct val="0"/>
              </a:spcBef>
              <a:spcAft>
                <a:spcPct val="0"/>
              </a:spcAft>
              <a:defRPr/>
            </a:pPr>
            <a:endParaRPr lang="en-US" sz="3400">
              <a:solidFill>
                <a:srgbClr val="000000"/>
              </a:solidFill>
              <a:ea typeface="ヒラギノ角ゴ Pro W3" charset="-128"/>
            </a:endParaRPr>
          </a:p>
        </p:txBody>
      </p:sp>
      <p:sp>
        <p:nvSpPr>
          <p:cNvPr id="2185234" name="Text Box 18"/>
          <p:cNvSpPr txBox="1">
            <a:spLocks noChangeArrowheads="1"/>
          </p:cNvSpPr>
          <p:nvPr/>
        </p:nvSpPr>
        <p:spPr bwMode="auto">
          <a:xfrm>
            <a:off x="0" y="6415088"/>
            <a:ext cx="9144000" cy="215444"/>
          </a:xfrm>
          <a:prstGeom prst="rect">
            <a:avLst/>
          </a:prstGeom>
          <a:noFill/>
          <a:ln w="19050">
            <a:noFill/>
            <a:miter lim="800000"/>
            <a:headEnd/>
            <a:tailEnd/>
          </a:ln>
          <a:effectLst/>
        </p:spPr>
        <p:txBody>
          <a:bodyPr>
            <a:spAutoFit/>
          </a:bodyPr>
          <a:lstStyle/>
          <a:p>
            <a:pPr algn="ctr" eaLnBrk="0" fontAlgn="base" hangingPunct="0">
              <a:spcBef>
                <a:spcPct val="50000"/>
              </a:spcBef>
              <a:spcAft>
                <a:spcPct val="0"/>
              </a:spcAft>
            </a:pPr>
            <a:fld id="{AFD028F8-BF87-4B9E-8BBE-2A815E64BB8D}" type="slidenum">
              <a:rPr lang="en-US" sz="800">
                <a:solidFill>
                  <a:srgbClr val="FFFFFF"/>
                </a:solidFill>
                <a:ea typeface="ヒラギノ角ゴ Pro W3" charset="-128"/>
              </a:rPr>
              <a:pPr algn="ctr" eaLnBrk="0" fontAlgn="base" hangingPunct="0">
                <a:spcBef>
                  <a:spcPct val="50000"/>
                </a:spcBef>
                <a:spcAft>
                  <a:spcPct val="0"/>
                </a:spcAft>
              </a:pPr>
              <a:t>‹#›</a:t>
            </a:fld>
            <a:endParaRPr lang="en-US" sz="800">
              <a:solidFill>
                <a:srgbClr val="FFFFFF"/>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hdr="0" ftr="0" dt="0"/>
  <p:txStyles>
    <p:titleStyle>
      <a:lvl1pPr algn="l" rtl="0" fontAlgn="base">
        <a:spcBef>
          <a:spcPct val="0"/>
        </a:spcBef>
        <a:spcAft>
          <a:spcPct val="0"/>
        </a:spcAft>
        <a:defRPr sz="3600">
          <a:solidFill>
            <a:srgbClr val="336699"/>
          </a:solidFill>
          <a:latin typeface="+mj-lt"/>
          <a:ea typeface="ＭＳ Ｐゴシック" pitchFamily="-28" charset="-128"/>
          <a:cs typeface="ＭＳ Ｐゴシック" pitchFamily="-28" charset="-128"/>
        </a:defRPr>
      </a:lvl1pPr>
      <a:lvl2pPr algn="l" rtl="0" fontAlgn="base">
        <a:spcBef>
          <a:spcPct val="0"/>
        </a:spcBef>
        <a:spcAft>
          <a:spcPct val="0"/>
        </a:spcAft>
        <a:defRPr sz="3600">
          <a:solidFill>
            <a:srgbClr val="336699"/>
          </a:solidFill>
          <a:latin typeface="Optima" pitchFamily="-65" charset="0"/>
          <a:ea typeface="ＭＳ Ｐゴシック" pitchFamily="-28" charset="-128"/>
          <a:cs typeface="ＭＳ Ｐゴシック" pitchFamily="-28" charset="-128"/>
        </a:defRPr>
      </a:lvl2pPr>
      <a:lvl3pPr algn="l" rtl="0" fontAlgn="base">
        <a:spcBef>
          <a:spcPct val="0"/>
        </a:spcBef>
        <a:spcAft>
          <a:spcPct val="0"/>
        </a:spcAft>
        <a:defRPr sz="3600">
          <a:solidFill>
            <a:srgbClr val="336699"/>
          </a:solidFill>
          <a:latin typeface="Optima" pitchFamily="-65" charset="0"/>
          <a:ea typeface="ＭＳ Ｐゴシック" pitchFamily="-28" charset="-128"/>
          <a:cs typeface="ＭＳ Ｐゴシック" pitchFamily="-28" charset="-128"/>
        </a:defRPr>
      </a:lvl3pPr>
      <a:lvl4pPr algn="l" rtl="0" fontAlgn="base">
        <a:spcBef>
          <a:spcPct val="0"/>
        </a:spcBef>
        <a:spcAft>
          <a:spcPct val="0"/>
        </a:spcAft>
        <a:defRPr sz="3600">
          <a:solidFill>
            <a:srgbClr val="336699"/>
          </a:solidFill>
          <a:latin typeface="Optima" pitchFamily="-65" charset="0"/>
          <a:ea typeface="ＭＳ Ｐゴシック" pitchFamily="-28" charset="-128"/>
          <a:cs typeface="ＭＳ Ｐゴシック" pitchFamily="-28" charset="-128"/>
        </a:defRPr>
      </a:lvl4pPr>
      <a:lvl5pPr algn="l" rtl="0" fontAlgn="base">
        <a:spcBef>
          <a:spcPct val="0"/>
        </a:spcBef>
        <a:spcAft>
          <a:spcPct val="0"/>
        </a:spcAft>
        <a:defRPr sz="3600">
          <a:solidFill>
            <a:srgbClr val="336699"/>
          </a:solidFill>
          <a:latin typeface="Optima" pitchFamily="-65"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400">
          <a:solidFill>
            <a:srgbClr val="074889"/>
          </a:solidFill>
          <a:latin typeface="Optima" pitchFamily="-65" charset="0"/>
        </a:defRPr>
      </a:lvl6pPr>
      <a:lvl7pPr marL="914400" algn="l" rtl="0" eaLnBrk="1" fontAlgn="base" hangingPunct="1">
        <a:spcBef>
          <a:spcPct val="0"/>
        </a:spcBef>
        <a:spcAft>
          <a:spcPct val="0"/>
        </a:spcAft>
        <a:defRPr sz="3400">
          <a:solidFill>
            <a:srgbClr val="074889"/>
          </a:solidFill>
          <a:latin typeface="Optima" pitchFamily="-65" charset="0"/>
        </a:defRPr>
      </a:lvl7pPr>
      <a:lvl8pPr marL="1371600" algn="l" rtl="0" eaLnBrk="1" fontAlgn="base" hangingPunct="1">
        <a:spcBef>
          <a:spcPct val="0"/>
        </a:spcBef>
        <a:spcAft>
          <a:spcPct val="0"/>
        </a:spcAft>
        <a:defRPr sz="3400">
          <a:solidFill>
            <a:srgbClr val="074889"/>
          </a:solidFill>
          <a:latin typeface="Optima" pitchFamily="-65" charset="0"/>
        </a:defRPr>
      </a:lvl8pPr>
      <a:lvl9pPr marL="1828800" algn="l" rtl="0" eaLnBrk="1" fontAlgn="base" hangingPunct="1">
        <a:spcBef>
          <a:spcPct val="0"/>
        </a:spcBef>
        <a:spcAft>
          <a:spcPct val="0"/>
        </a:spcAft>
        <a:defRPr sz="3400">
          <a:solidFill>
            <a:srgbClr val="074889"/>
          </a:solidFill>
          <a:latin typeface="Optima" pitchFamily="-65" charset="0"/>
        </a:defRPr>
      </a:lvl9pPr>
    </p:titleStyle>
    <p:bodyStyle>
      <a:lvl1pPr marL="292100" indent="-292100" algn="l" rtl="0" fontAlgn="base">
        <a:spcBef>
          <a:spcPts val="1600"/>
        </a:spcBef>
        <a:spcAft>
          <a:spcPct val="0"/>
        </a:spcAft>
        <a:buClr>
          <a:srgbClr val="336699"/>
        </a:buClr>
        <a:buFont typeface="Wingdings" pitchFamily="2" charset="2"/>
        <a:buChar char="w"/>
        <a:defRPr sz="2100">
          <a:solidFill>
            <a:srgbClr val="063B64"/>
          </a:solidFill>
          <a:latin typeface="Optima" pitchFamily="-28" charset="0"/>
          <a:ea typeface="ＭＳ Ｐゴシック" pitchFamily="-28" charset="-128"/>
          <a:cs typeface="ＭＳ Ｐゴシック" pitchFamily="-28" charset="-128"/>
        </a:defRPr>
      </a:lvl1pPr>
      <a:lvl2pPr marL="568325" indent="-171450" algn="l" rtl="0" fontAlgn="base">
        <a:spcBef>
          <a:spcPct val="30000"/>
        </a:spcBef>
        <a:spcAft>
          <a:spcPct val="0"/>
        </a:spcAft>
        <a:buClr>
          <a:schemeClr val="accent1"/>
        </a:buClr>
        <a:buSzPct val="80000"/>
        <a:buFont typeface="Wingdings" pitchFamily="2" charset="2"/>
        <a:buChar char="w"/>
        <a:defRPr>
          <a:solidFill>
            <a:schemeClr val="tx1"/>
          </a:solidFill>
          <a:latin typeface="Optima" pitchFamily="-28" charset="0"/>
          <a:ea typeface="ＭＳ Ｐゴシック" pitchFamily="-65" charset="-128"/>
        </a:defRPr>
      </a:lvl2pPr>
      <a:lvl3pPr marL="914400" indent="-173038" algn="l" rtl="0" fontAlgn="base">
        <a:spcBef>
          <a:spcPct val="30000"/>
        </a:spcBef>
        <a:spcAft>
          <a:spcPct val="0"/>
        </a:spcAft>
        <a:buClr>
          <a:schemeClr val="accent1"/>
        </a:buClr>
        <a:buSzPct val="80000"/>
        <a:buFont typeface="Wingdings" pitchFamily="2" charset="2"/>
        <a:buChar char="w"/>
        <a:defRPr sz="1400" i="1">
          <a:solidFill>
            <a:schemeClr val="tx1"/>
          </a:solidFill>
          <a:latin typeface="Optima" pitchFamily="-28" charset="0"/>
          <a:ea typeface="ヒラギノ角ゴ Pro W3" charset="-128"/>
          <a:cs typeface="ヒラギノ角ゴ Pro W3" charset="-128"/>
        </a:defRPr>
      </a:lvl3pPr>
      <a:lvl4pPr marL="1260475" indent="-112713" algn="l" rtl="0" fontAlgn="base">
        <a:spcBef>
          <a:spcPct val="30000"/>
        </a:spcBef>
        <a:spcAft>
          <a:spcPct val="0"/>
        </a:spcAft>
        <a:buClr>
          <a:schemeClr val="accent1"/>
        </a:buClr>
        <a:buSzPct val="80000"/>
        <a:buFont typeface="Wingdings" pitchFamily="2" charset="2"/>
        <a:buChar char="w"/>
        <a:defRPr sz="1200">
          <a:solidFill>
            <a:schemeClr val="tx1"/>
          </a:solidFill>
          <a:latin typeface="Optima" pitchFamily="-28" charset="0"/>
          <a:ea typeface="ヒラギノ角ゴ Pro W3" charset="-128"/>
        </a:defRPr>
      </a:lvl4pPr>
      <a:lvl5pPr marL="1604963" indent="-122238" algn="l" rtl="0" fontAlgn="base">
        <a:spcBef>
          <a:spcPct val="20000"/>
        </a:spcBef>
        <a:spcAft>
          <a:spcPct val="0"/>
        </a:spcAft>
        <a:buClr>
          <a:schemeClr val="accent1"/>
        </a:buClr>
        <a:buSzPct val="80000"/>
        <a:buFont typeface="Wingdings" pitchFamily="2" charset="2"/>
        <a:buChar char="w"/>
        <a:defRPr sz="1200" i="1">
          <a:solidFill>
            <a:schemeClr val="tx1"/>
          </a:solidFill>
          <a:latin typeface="Optima" pitchFamily="-28" charset="0"/>
          <a:ea typeface="ヒラギノ角ゴ Pro W3" charset="-128"/>
        </a:defRPr>
      </a:lvl5pPr>
      <a:lvl6pPr marL="2062163" indent="-122238" algn="l" rtl="0" eaLnBrk="1" fontAlgn="base" hangingPunct="1">
        <a:spcBef>
          <a:spcPct val="20000"/>
        </a:spcBef>
        <a:spcAft>
          <a:spcPct val="0"/>
        </a:spcAft>
        <a:buClr>
          <a:schemeClr val="accent1"/>
        </a:buClr>
        <a:buSzPct val="80000"/>
        <a:buFont typeface="Wingdings" pitchFamily="-65" charset="2"/>
        <a:buChar char="w"/>
        <a:defRPr sz="1200" i="1">
          <a:solidFill>
            <a:schemeClr val="tx1"/>
          </a:solidFill>
          <a:latin typeface="+mn-lt"/>
          <a:ea typeface="ＭＳ Ｐゴシック" pitchFamily="-65" charset="-128"/>
        </a:defRPr>
      </a:lvl6pPr>
      <a:lvl7pPr marL="2519363" indent="-122238" algn="l" rtl="0" eaLnBrk="1" fontAlgn="base" hangingPunct="1">
        <a:spcBef>
          <a:spcPct val="20000"/>
        </a:spcBef>
        <a:spcAft>
          <a:spcPct val="0"/>
        </a:spcAft>
        <a:buClr>
          <a:schemeClr val="accent1"/>
        </a:buClr>
        <a:buSzPct val="80000"/>
        <a:buFont typeface="Wingdings" pitchFamily="-65" charset="2"/>
        <a:buChar char="w"/>
        <a:defRPr sz="1200" i="1">
          <a:solidFill>
            <a:schemeClr val="tx1"/>
          </a:solidFill>
          <a:latin typeface="+mn-lt"/>
          <a:ea typeface="ＭＳ Ｐゴシック" pitchFamily="-65" charset="-128"/>
        </a:defRPr>
      </a:lvl7pPr>
      <a:lvl8pPr marL="2976563" indent="-122238" algn="l" rtl="0" eaLnBrk="1" fontAlgn="base" hangingPunct="1">
        <a:spcBef>
          <a:spcPct val="20000"/>
        </a:spcBef>
        <a:spcAft>
          <a:spcPct val="0"/>
        </a:spcAft>
        <a:buClr>
          <a:schemeClr val="accent1"/>
        </a:buClr>
        <a:buSzPct val="80000"/>
        <a:buFont typeface="Wingdings" pitchFamily="-65" charset="2"/>
        <a:buChar char="w"/>
        <a:defRPr sz="1200" i="1">
          <a:solidFill>
            <a:schemeClr val="tx1"/>
          </a:solidFill>
          <a:latin typeface="+mn-lt"/>
          <a:ea typeface="ＭＳ Ｐゴシック" pitchFamily="-65" charset="-128"/>
        </a:defRPr>
      </a:lvl8pPr>
      <a:lvl9pPr marL="3433763" indent="-122238" algn="l" rtl="0" eaLnBrk="1" fontAlgn="base" hangingPunct="1">
        <a:spcBef>
          <a:spcPct val="20000"/>
        </a:spcBef>
        <a:spcAft>
          <a:spcPct val="0"/>
        </a:spcAft>
        <a:buClr>
          <a:schemeClr val="accent1"/>
        </a:buClr>
        <a:buSzPct val="80000"/>
        <a:buFont typeface="Wingdings" pitchFamily="-65" charset="2"/>
        <a:buChar char="w"/>
        <a:defRPr sz="1200" i="1">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mc/articles/PMC2096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295400"/>
          </a:xfrm>
        </p:spPr>
        <p:txBody>
          <a:bodyPr/>
          <a:lstStyle/>
          <a:p>
            <a:r>
              <a:rPr lang="en-US" sz="6600" b="1" dirty="0"/>
              <a:t>CBD and the Brain</a:t>
            </a:r>
          </a:p>
        </p:txBody>
      </p:sp>
      <p:sp>
        <p:nvSpPr>
          <p:cNvPr id="33795" name="Subtitle 2"/>
          <p:cNvSpPr>
            <a:spLocks noGrp="1"/>
          </p:cNvSpPr>
          <p:nvPr>
            <p:ph type="body" sz="quarter" idx="10"/>
          </p:nvPr>
        </p:nvSpPr>
        <p:spPr>
          <a:xfrm>
            <a:off x="0" y="1828800"/>
            <a:ext cx="9144000" cy="1066800"/>
          </a:xfrm>
        </p:spPr>
        <p:txBody>
          <a:bodyPr/>
          <a:lstStyle/>
          <a:p>
            <a:pPr>
              <a:spcBef>
                <a:spcPts val="0"/>
              </a:spcBef>
            </a:pPr>
            <a:r>
              <a:rPr lang="en-US" sz="2800" b="1" dirty="0">
                <a:latin typeface="+mn-lt"/>
              </a:rPr>
              <a:t>Michael Lewis, MD, MPH, MBA, FACPM, FACN</a:t>
            </a:r>
          </a:p>
          <a:p>
            <a:pPr>
              <a:spcBef>
                <a:spcPts val="0"/>
              </a:spcBef>
            </a:pPr>
            <a:r>
              <a:rPr lang="en-US" sz="2800" b="1" dirty="0">
                <a:latin typeface="+mn-lt"/>
              </a:rPr>
              <a:t>Colonel (Retired), U.S. Army</a:t>
            </a:r>
          </a:p>
        </p:txBody>
      </p:sp>
      <p:sp>
        <p:nvSpPr>
          <p:cNvPr id="5" name="Rectangle 4"/>
          <p:cNvSpPr/>
          <p:nvPr/>
        </p:nvSpPr>
        <p:spPr>
          <a:xfrm>
            <a:off x="2667000" y="5638800"/>
            <a:ext cx="5257800" cy="400110"/>
          </a:xfrm>
          <a:prstGeom prst="rect">
            <a:avLst/>
          </a:prstGeom>
        </p:spPr>
        <p:txBody>
          <a:bodyPr wrap="square">
            <a:spAutoFit/>
          </a:bodyPr>
          <a:lstStyle/>
          <a:p>
            <a:pPr algn="ctr"/>
            <a:r>
              <a:rPr lang="en-US" sz="2000" b="1" dirty="0">
                <a:solidFill>
                  <a:prstClr val="white"/>
                </a:solidFill>
                <a:latin typeface="Eras Medium ITC" pitchFamily="34" charset="0"/>
                <a:ea typeface="ヒラギノ角ゴ Pro W3" charset="-128"/>
              </a:rPr>
              <a:t>a 501(c)(3) nonprofit organization</a:t>
            </a:r>
            <a:endParaRPr lang="en-US" sz="2000" dirty="0">
              <a:solidFill>
                <a:prstClr val="black"/>
              </a:solidFill>
              <a:latin typeface="Calibri"/>
              <a:ea typeface="ヒラギノ角ゴ Pro W3" charset="-128"/>
            </a:endParaRPr>
          </a:p>
        </p:txBody>
      </p:sp>
      <p:sp>
        <p:nvSpPr>
          <p:cNvPr id="6" name="TextBox 5"/>
          <p:cNvSpPr txBox="1"/>
          <p:nvPr/>
        </p:nvSpPr>
        <p:spPr>
          <a:xfrm>
            <a:off x="0" y="6306589"/>
            <a:ext cx="9144000" cy="400110"/>
          </a:xfrm>
          <a:prstGeom prst="rect">
            <a:avLst/>
          </a:prstGeom>
          <a:noFill/>
        </p:spPr>
        <p:txBody>
          <a:bodyPr wrap="square" rtlCol="0">
            <a:spAutoFit/>
          </a:bodyPr>
          <a:lstStyle/>
          <a:p>
            <a:pPr algn="ctr" fontAlgn="base">
              <a:spcBef>
                <a:spcPct val="0"/>
              </a:spcBef>
              <a:spcAft>
                <a:spcPct val="0"/>
              </a:spcAft>
            </a:pPr>
            <a:r>
              <a:rPr lang="en-US" sz="2000" b="1" dirty="0">
                <a:ea typeface="ヒラギノ角ゴ Pro W3" charset="-128"/>
              </a:rPr>
              <a:t>BIAMD – March 2017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err="1">
                <a:solidFill>
                  <a:srgbClr val="0000FF"/>
                </a:solidFill>
                <a:latin typeface="Calibri" pitchFamily="34" charset="0"/>
              </a:rPr>
              <a:t>Endocannabinoid</a:t>
            </a:r>
            <a:r>
              <a:rPr lang="en-US" sz="4000" b="1" dirty="0">
                <a:solidFill>
                  <a:srgbClr val="0000FF"/>
                </a:solidFill>
                <a:latin typeface="Calibri" pitchFamily="34" charset="0"/>
              </a:rPr>
              <a:t> System (ECS) Triad</a:t>
            </a:r>
          </a:p>
        </p:txBody>
      </p:sp>
      <p:sp>
        <p:nvSpPr>
          <p:cNvPr id="5" name="Rectangle 4"/>
          <p:cNvSpPr/>
          <p:nvPr/>
        </p:nvSpPr>
        <p:spPr>
          <a:xfrm>
            <a:off x="2875361" y="1545271"/>
            <a:ext cx="3379580" cy="830997"/>
          </a:xfrm>
          <a:prstGeom prst="rect">
            <a:avLst/>
          </a:prstGeom>
        </p:spPr>
        <p:txBody>
          <a:bodyPr wrap="none">
            <a:spAutoFit/>
          </a:bodyPr>
          <a:lstStyle/>
          <a:p>
            <a:pPr algn="ctr"/>
            <a:r>
              <a:rPr lang="en-US" sz="2400" b="1" dirty="0" err="1">
                <a:solidFill>
                  <a:srgbClr val="000000"/>
                </a:solidFill>
              </a:rPr>
              <a:t>Cannabinoid</a:t>
            </a:r>
            <a:r>
              <a:rPr lang="en-US" sz="2400" b="1" dirty="0">
                <a:solidFill>
                  <a:srgbClr val="000000"/>
                </a:solidFill>
              </a:rPr>
              <a:t> Receptors</a:t>
            </a:r>
          </a:p>
          <a:p>
            <a:pPr algn="ctr"/>
            <a:r>
              <a:rPr lang="en-US" sz="2400" b="1" dirty="0"/>
              <a:t>CB1, CB2, TRPV1, 5-HT1A</a:t>
            </a:r>
          </a:p>
        </p:txBody>
      </p:sp>
      <p:sp>
        <p:nvSpPr>
          <p:cNvPr id="6" name="Rectangle 5"/>
          <p:cNvSpPr/>
          <p:nvPr/>
        </p:nvSpPr>
        <p:spPr>
          <a:xfrm>
            <a:off x="1" y="4289383"/>
            <a:ext cx="4572000" cy="1569660"/>
          </a:xfrm>
          <a:prstGeom prst="rect">
            <a:avLst/>
          </a:prstGeom>
        </p:spPr>
        <p:txBody>
          <a:bodyPr wrap="square">
            <a:spAutoFit/>
          </a:bodyPr>
          <a:lstStyle/>
          <a:p>
            <a:pPr algn="ctr"/>
            <a:r>
              <a:rPr lang="en-US" sz="2400" b="1" dirty="0">
                <a:solidFill>
                  <a:srgbClr val="000000"/>
                </a:solidFill>
              </a:rPr>
              <a:t>Endogenous</a:t>
            </a:r>
          </a:p>
          <a:p>
            <a:pPr algn="ctr"/>
            <a:r>
              <a:rPr lang="en-US" sz="2400" b="1" dirty="0" err="1">
                <a:solidFill>
                  <a:srgbClr val="000000"/>
                </a:solidFill>
              </a:rPr>
              <a:t>Cannabinoids</a:t>
            </a:r>
            <a:endParaRPr lang="en-US" sz="2400" b="1" dirty="0">
              <a:solidFill>
                <a:srgbClr val="000000"/>
              </a:solidFill>
            </a:endParaRPr>
          </a:p>
          <a:p>
            <a:pPr algn="ctr"/>
            <a:r>
              <a:rPr lang="en-US" sz="2400" b="1" dirty="0">
                <a:solidFill>
                  <a:srgbClr val="000000"/>
                </a:solidFill>
              </a:rPr>
              <a:t>[</a:t>
            </a:r>
            <a:r>
              <a:rPr lang="en-US" sz="2400" b="1" dirty="0" err="1">
                <a:solidFill>
                  <a:srgbClr val="000000"/>
                </a:solidFill>
              </a:rPr>
              <a:t>Anandamide</a:t>
            </a:r>
            <a:r>
              <a:rPr lang="en-US" sz="2400" b="1" dirty="0">
                <a:solidFill>
                  <a:srgbClr val="000000"/>
                </a:solidFill>
              </a:rPr>
              <a:t> (AEA)</a:t>
            </a:r>
          </a:p>
          <a:p>
            <a:pPr algn="ctr"/>
            <a:r>
              <a:rPr lang="en-US" sz="2400" b="1" dirty="0">
                <a:solidFill>
                  <a:srgbClr val="000000"/>
                </a:solidFill>
              </a:rPr>
              <a:t>2-arachidonoylglycerol (2-AG)] </a:t>
            </a:r>
            <a:endParaRPr lang="en-US" sz="2400" b="1" dirty="0"/>
          </a:p>
        </p:txBody>
      </p:sp>
      <p:sp>
        <p:nvSpPr>
          <p:cNvPr id="7" name="Rectangle 6"/>
          <p:cNvSpPr/>
          <p:nvPr/>
        </p:nvSpPr>
        <p:spPr>
          <a:xfrm>
            <a:off x="4572001" y="4289383"/>
            <a:ext cx="4572000" cy="1938992"/>
          </a:xfrm>
          <a:prstGeom prst="rect">
            <a:avLst/>
          </a:prstGeom>
        </p:spPr>
        <p:txBody>
          <a:bodyPr wrap="square">
            <a:spAutoFit/>
          </a:bodyPr>
          <a:lstStyle/>
          <a:p>
            <a:pPr algn="ctr"/>
            <a:r>
              <a:rPr lang="en-US" sz="2400" b="1" dirty="0">
                <a:solidFill>
                  <a:srgbClr val="000000"/>
                </a:solidFill>
              </a:rPr>
              <a:t>Regulatory Metabolic/</a:t>
            </a:r>
          </a:p>
          <a:p>
            <a:pPr algn="ctr"/>
            <a:r>
              <a:rPr lang="en-US" sz="2400" b="1" dirty="0">
                <a:solidFill>
                  <a:srgbClr val="000000"/>
                </a:solidFill>
              </a:rPr>
              <a:t>Catabolic Enzymes </a:t>
            </a:r>
          </a:p>
          <a:p>
            <a:pPr algn="ctr"/>
            <a:r>
              <a:rPr lang="en-US" sz="2400" b="1" dirty="0">
                <a:solidFill>
                  <a:srgbClr val="000000"/>
                </a:solidFill>
              </a:rPr>
              <a:t>[fatty acid amide </a:t>
            </a:r>
            <a:r>
              <a:rPr lang="en-US" sz="2400" b="1" dirty="0" err="1">
                <a:solidFill>
                  <a:srgbClr val="000000"/>
                </a:solidFill>
              </a:rPr>
              <a:t>hydrolase</a:t>
            </a:r>
            <a:r>
              <a:rPr lang="en-US" sz="2400" b="1" dirty="0">
                <a:solidFill>
                  <a:srgbClr val="000000"/>
                </a:solidFill>
              </a:rPr>
              <a:t> (FAAH), </a:t>
            </a:r>
            <a:r>
              <a:rPr lang="en-US" sz="2400" b="1" dirty="0" err="1">
                <a:solidFill>
                  <a:srgbClr val="000000"/>
                </a:solidFill>
              </a:rPr>
              <a:t>monoacylglycerol</a:t>
            </a:r>
            <a:r>
              <a:rPr lang="en-US" sz="2400" b="1" dirty="0">
                <a:solidFill>
                  <a:srgbClr val="000000"/>
                </a:solidFill>
              </a:rPr>
              <a:t> lipase (MAGL), and others]</a:t>
            </a:r>
            <a:endParaRPr lang="en-US" sz="2400" b="1" dirty="0"/>
          </a:p>
        </p:txBody>
      </p:sp>
      <p:cxnSp>
        <p:nvCxnSpPr>
          <p:cNvPr id="9" name="Straight Connector 8"/>
          <p:cNvCxnSpPr>
            <a:stCxn id="6" idx="0"/>
            <a:endCxn id="5" idx="2"/>
          </p:cNvCxnSpPr>
          <p:nvPr/>
        </p:nvCxnSpPr>
        <p:spPr bwMode="auto">
          <a:xfrm flipV="1">
            <a:off x="2286001" y="2376268"/>
            <a:ext cx="2279150" cy="1913115"/>
          </a:xfrm>
          <a:prstGeom prst="line">
            <a:avLst/>
          </a:prstGeom>
          <a:solidFill>
            <a:schemeClr val="accent1"/>
          </a:solidFill>
          <a:ln w="76200" cap="flat" cmpd="sng" algn="ctr">
            <a:solidFill>
              <a:srgbClr val="0000FF"/>
            </a:solidFill>
            <a:prstDash val="solid"/>
            <a:round/>
            <a:headEnd type="none" w="med" len="med"/>
            <a:tailEnd type="none" w="med" len="med"/>
          </a:ln>
          <a:effectLst/>
        </p:spPr>
      </p:cxnSp>
      <p:cxnSp>
        <p:nvCxnSpPr>
          <p:cNvPr id="11" name="Straight Connector 10"/>
          <p:cNvCxnSpPr>
            <a:stCxn id="6" idx="0"/>
            <a:endCxn id="7" idx="0"/>
          </p:cNvCxnSpPr>
          <p:nvPr/>
        </p:nvCxnSpPr>
        <p:spPr bwMode="auto">
          <a:xfrm>
            <a:off x="2286001" y="4289383"/>
            <a:ext cx="4572000" cy="0"/>
          </a:xfrm>
          <a:prstGeom prst="line">
            <a:avLst/>
          </a:prstGeom>
          <a:solidFill>
            <a:schemeClr val="accent1"/>
          </a:solidFill>
          <a:ln w="76200" cap="flat" cmpd="sng" algn="ctr">
            <a:solidFill>
              <a:srgbClr val="0000FF"/>
            </a:solidFill>
            <a:prstDash val="solid"/>
            <a:round/>
            <a:headEnd type="none" w="med" len="med"/>
            <a:tailEnd type="none" w="med" len="med"/>
          </a:ln>
          <a:effectLst/>
        </p:spPr>
      </p:cxnSp>
      <p:cxnSp>
        <p:nvCxnSpPr>
          <p:cNvPr id="12" name="Straight Connector 11"/>
          <p:cNvCxnSpPr>
            <a:stCxn id="7" idx="0"/>
            <a:endCxn id="5" idx="2"/>
          </p:cNvCxnSpPr>
          <p:nvPr/>
        </p:nvCxnSpPr>
        <p:spPr bwMode="auto">
          <a:xfrm flipH="1" flipV="1">
            <a:off x="4565151" y="2376268"/>
            <a:ext cx="2292850" cy="1913115"/>
          </a:xfrm>
          <a:prstGeom prst="line">
            <a:avLst/>
          </a:prstGeom>
          <a:solidFill>
            <a:schemeClr val="accent1"/>
          </a:solidFill>
          <a:ln w="76200" cap="flat" cmpd="sng" algn="ctr">
            <a:solidFill>
              <a:srgbClr val="0000FF"/>
            </a:solidFill>
            <a:prstDash val="solid"/>
            <a:round/>
            <a:headEnd type="none" w="med" len="med"/>
            <a:tailEnd type="none" w="med" len="med"/>
          </a:ln>
          <a:effectLst/>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solidFill>
                  <a:srgbClr val="0000FF"/>
                </a:solidFill>
                <a:latin typeface="Calibri" pitchFamily="34" charset="0"/>
              </a:rPr>
              <a:t>Endocannabinoid</a:t>
            </a:r>
            <a:r>
              <a:rPr lang="en-US" b="1" dirty="0">
                <a:solidFill>
                  <a:srgbClr val="0000FF"/>
                </a:solidFill>
                <a:latin typeface="Calibri" pitchFamily="34" charset="0"/>
              </a:rPr>
              <a:t> Tone</a:t>
            </a:r>
          </a:p>
        </p:txBody>
      </p:sp>
      <p:sp>
        <p:nvSpPr>
          <p:cNvPr id="3" name="Content Placeholder 2"/>
          <p:cNvSpPr>
            <a:spLocks noGrp="1"/>
          </p:cNvSpPr>
          <p:nvPr>
            <p:ph idx="1"/>
          </p:nvPr>
        </p:nvSpPr>
        <p:spPr>
          <a:xfrm>
            <a:off x="331109" y="1454727"/>
            <a:ext cx="8481782" cy="4921135"/>
          </a:xfrm>
        </p:spPr>
        <p:txBody>
          <a:bodyPr>
            <a:normAutofit fontScale="92500" lnSpcReduction="10000"/>
          </a:bodyPr>
          <a:lstStyle/>
          <a:p>
            <a:pPr>
              <a:buClr>
                <a:srgbClr val="0000FF"/>
              </a:buClr>
            </a:pPr>
            <a:r>
              <a:rPr lang="en-US" b="1" dirty="0">
                <a:latin typeface="Calibri" pitchFamily="34" charset="0"/>
              </a:rPr>
              <a:t>Most important physiologic system involved in establishing and maintaining human health </a:t>
            </a:r>
          </a:p>
          <a:p>
            <a:pPr>
              <a:buClr>
                <a:srgbClr val="0000FF"/>
              </a:buClr>
            </a:pPr>
            <a:r>
              <a:rPr lang="en-US" sz="3200" b="1" dirty="0">
                <a:solidFill>
                  <a:schemeClr val="tx1"/>
                </a:solidFill>
                <a:latin typeface="Calibri" pitchFamily="34" charset="0"/>
              </a:rPr>
              <a:t>Various lifestyle factors including diet and aerobic activity affect the overall ECS function or </a:t>
            </a:r>
            <a:r>
              <a:rPr lang="en-US" sz="3200" b="1" i="1" dirty="0">
                <a:solidFill>
                  <a:schemeClr val="tx1"/>
                </a:solidFill>
                <a:latin typeface="Calibri" pitchFamily="34" charset="0"/>
              </a:rPr>
              <a:t>‘</a:t>
            </a:r>
            <a:r>
              <a:rPr lang="en-US" sz="3200" b="1" i="1" dirty="0" err="1">
                <a:solidFill>
                  <a:schemeClr val="tx1"/>
                </a:solidFill>
                <a:latin typeface="Calibri" pitchFamily="34" charset="0"/>
              </a:rPr>
              <a:t>endocannabinoid</a:t>
            </a:r>
            <a:r>
              <a:rPr lang="en-US" sz="3200" b="1" i="1" dirty="0">
                <a:solidFill>
                  <a:schemeClr val="tx1"/>
                </a:solidFill>
                <a:latin typeface="Calibri" pitchFamily="34" charset="0"/>
              </a:rPr>
              <a:t> tone’ </a:t>
            </a:r>
          </a:p>
          <a:p>
            <a:pPr>
              <a:buClr>
                <a:srgbClr val="0000FF"/>
              </a:buClr>
            </a:pPr>
            <a:r>
              <a:rPr lang="en-US" sz="3200" b="1" dirty="0" err="1">
                <a:solidFill>
                  <a:schemeClr val="tx1"/>
                </a:solidFill>
                <a:latin typeface="Calibri" pitchFamily="34" charset="0"/>
              </a:rPr>
              <a:t>Endocannabinoid</a:t>
            </a:r>
            <a:r>
              <a:rPr lang="en-US" sz="3200" b="1" dirty="0">
                <a:solidFill>
                  <a:schemeClr val="tx1"/>
                </a:solidFill>
                <a:latin typeface="Calibri" pitchFamily="34" charset="0"/>
              </a:rPr>
              <a:t> tone is a function of:</a:t>
            </a:r>
          </a:p>
          <a:p>
            <a:pPr lvl="1">
              <a:buClr>
                <a:srgbClr val="0000FF"/>
              </a:buClr>
              <a:buSzPct val="100000"/>
            </a:pPr>
            <a:r>
              <a:rPr lang="en-US" sz="3200" b="1" dirty="0">
                <a:latin typeface="Calibri" pitchFamily="34" charset="0"/>
              </a:rPr>
              <a:t>D</a:t>
            </a:r>
            <a:r>
              <a:rPr lang="en-US" sz="3200" b="1" dirty="0">
                <a:solidFill>
                  <a:schemeClr val="tx1"/>
                </a:solidFill>
                <a:latin typeface="Calibri" pitchFamily="34" charset="0"/>
              </a:rPr>
              <a:t>ensity of </a:t>
            </a:r>
            <a:r>
              <a:rPr lang="en-US" sz="3200" b="1" dirty="0" err="1">
                <a:solidFill>
                  <a:schemeClr val="tx1"/>
                </a:solidFill>
                <a:latin typeface="Calibri" pitchFamily="34" charset="0"/>
              </a:rPr>
              <a:t>cannabinoid</a:t>
            </a:r>
            <a:r>
              <a:rPr lang="en-US" sz="3200" b="1" dirty="0">
                <a:solidFill>
                  <a:schemeClr val="tx1"/>
                </a:solidFill>
                <a:latin typeface="Calibri" pitchFamily="34" charset="0"/>
              </a:rPr>
              <a:t> receptors, </a:t>
            </a:r>
            <a:endParaRPr lang="en-US" sz="3200" b="1" dirty="0">
              <a:latin typeface="Calibri" pitchFamily="34" charset="0"/>
            </a:endParaRPr>
          </a:p>
          <a:p>
            <a:pPr lvl="1">
              <a:buClr>
                <a:srgbClr val="0000FF"/>
              </a:buClr>
              <a:buSzPct val="100000"/>
            </a:pPr>
            <a:r>
              <a:rPr lang="en-US" sz="3200" b="1" dirty="0">
                <a:solidFill>
                  <a:schemeClr val="tx1"/>
                </a:solidFill>
                <a:latin typeface="Calibri" pitchFamily="34" charset="0"/>
              </a:rPr>
              <a:t>Their functional status (up/down-regulated) </a:t>
            </a:r>
          </a:p>
          <a:p>
            <a:pPr lvl="1">
              <a:buClr>
                <a:srgbClr val="0000FF"/>
              </a:buClr>
              <a:buSzPct val="100000"/>
            </a:pPr>
            <a:r>
              <a:rPr lang="en-US" sz="3200" b="1" dirty="0">
                <a:latin typeface="Calibri" pitchFamily="34" charset="0"/>
              </a:rPr>
              <a:t>R</a:t>
            </a:r>
            <a:r>
              <a:rPr lang="en-US" sz="3200" b="1" dirty="0">
                <a:solidFill>
                  <a:schemeClr val="tx1"/>
                </a:solidFill>
                <a:latin typeface="Calibri" pitchFamily="34" charset="0"/>
              </a:rPr>
              <a:t>elative abundance or dearth of </a:t>
            </a:r>
            <a:r>
              <a:rPr lang="en-US" sz="3200" b="1" dirty="0" err="1">
                <a:solidFill>
                  <a:schemeClr val="tx1"/>
                </a:solidFill>
                <a:latin typeface="Calibri" pitchFamily="34" charset="0"/>
              </a:rPr>
              <a:t>endocannabinoids</a:t>
            </a:r>
            <a:endParaRPr lang="en-US" sz="3200" b="1" dirty="0">
              <a:solidFill>
                <a:schemeClr val="tx1"/>
              </a:solidFill>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latin typeface="Calibri" pitchFamily="34" charset="0"/>
              </a:rPr>
              <a:t>Balanced Effects of </a:t>
            </a:r>
            <a:r>
              <a:rPr lang="en-US" b="1" dirty="0" err="1">
                <a:latin typeface="Calibri" pitchFamily="34" charset="0"/>
              </a:rPr>
              <a:t>Endocannabinoids</a:t>
            </a:r>
            <a:endParaRPr lang="en-US" b="1" dirty="0">
              <a:latin typeface="Calibri" pitchFamily="34" charset="0"/>
            </a:endParaRPr>
          </a:p>
        </p:txBody>
      </p:sp>
      <p:sp>
        <p:nvSpPr>
          <p:cNvPr id="3" name="Content Placeholder 2"/>
          <p:cNvSpPr>
            <a:spLocks noGrp="1"/>
          </p:cNvSpPr>
          <p:nvPr>
            <p:ph idx="1"/>
          </p:nvPr>
        </p:nvSpPr>
        <p:spPr>
          <a:xfrm>
            <a:off x="0" y="3707027"/>
            <a:ext cx="4967416" cy="2999904"/>
          </a:xfrm>
        </p:spPr>
        <p:txBody>
          <a:bodyPr>
            <a:normAutofit/>
          </a:bodyPr>
          <a:lstStyle/>
          <a:p>
            <a:pPr marL="231775" indent="-231775">
              <a:buClr>
                <a:schemeClr val="tx1"/>
              </a:buClr>
            </a:pPr>
            <a:r>
              <a:rPr lang="en-US" b="1" dirty="0">
                <a:solidFill>
                  <a:srgbClr val="FF0000"/>
                </a:solidFill>
                <a:latin typeface="Calibri" pitchFamily="34" charset="0"/>
              </a:rPr>
              <a:t>Metabolic syndrome</a:t>
            </a:r>
          </a:p>
          <a:p>
            <a:pPr marL="231775" indent="-231775">
              <a:buClr>
                <a:schemeClr val="tx1"/>
              </a:buClr>
            </a:pPr>
            <a:r>
              <a:rPr lang="en-US" b="1" dirty="0">
                <a:solidFill>
                  <a:srgbClr val="FF0000"/>
                </a:solidFill>
                <a:latin typeface="Calibri" pitchFamily="34" charset="0"/>
              </a:rPr>
              <a:t>Obesity &amp; over-eating</a:t>
            </a:r>
          </a:p>
          <a:p>
            <a:pPr marL="231775" indent="-231775">
              <a:buClr>
                <a:schemeClr val="tx1"/>
              </a:buClr>
            </a:pPr>
            <a:r>
              <a:rPr lang="en-US" b="1" dirty="0">
                <a:solidFill>
                  <a:srgbClr val="FF0000"/>
                </a:solidFill>
                <a:latin typeface="Calibri" pitchFamily="34" charset="0"/>
              </a:rPr>
              <a:t>Increased inflammation</a:t>
            </a:r>
          </a:p>
          <a:p>
            <a:pPr marL="231775" indent="-231775">
              <a:buClr>
                <a:schemeClr val="tx1"/>
              </a:buClr>
            </a:pPr>
            <a:r>
              <a:rPr lang="en-US" b="1" dirty="0">
                <a:solidFill>
                  <a:srgbClr val="FF0000"/>
                </a:solidFill>
                <a:latin typeface="Calibri" pitchFamily="34" charset="0"/>
              </a:rPr>
              <a:t>Insulin resistance/diabetes</a:t>
            </a:r>
          </a:p>
          <a:p>
            <a:pPr marL="231775" indent="-231775">
              <a:buClr>
                <a:schemeClr val="tx1"/>
              </a:buClr>
            </a:pPr>
            <a:r>
              <a:rPr lang="en-US" b="1" dirty="0">
                <a:solidFill>
                  <a:srgbClr val="FF0000"/>
                </a:solidFill>
                <a:latin typeface="Calibri" pitchFamily="34" charset="0"/>
              </a:rPr>
              <a:t>Mental health instability</a:t>
            </a:r>
          </a:p>
          <a:p>
            <a:pPr marL="231775" indent="-231775">
              <a:buClr>
                <a:schemeClr val="tx1"/>
              </a:buClr>
            </a:pPr>
            <a:endParaRPr lang="en-US" b="1" dirty="0">
              <a:solidFill>
                <a:srgbClr val="FF0000"/>
              </a:solidFill>
              <a:latin typeface="Calibri" pitchFamily="34" charset="0"/>
            </a:endParaRPr>
          </a:p>
          <a:p>
            <a:pPr marL="231775" indent="-231775">
              <a:buClr>
                <a:schemeClr val="tx1"/>
              </a:buClr>
            </a:pPr>
            <a:endParaRPr lang="en-US" b="1" dirty="0">
              <a:solidFill>
                <a:srgbClr val="FF0000"/>
              </a:solidFill>
              <a:latin typeface="Calibri" pitchFamily="34" charset="0"/>
            </a:endParaRPr>
          </a:p>
        </p:txBody>
      </p:sp>
      <p:sp>
        <p:nvSpPr>
          <p:cNvPr id="4" name="Isosceles Triangle 3"/>
          <p:cNvSpPr/>
          <p:nvPr/>
        </p:nvSpPr>
        <p:spPr>
          <a:xfrm>
            <a:off x="4170405" y="3954161"/>
            <a:ext cx="803189" cy="7661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3929337"/>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865596">
            <a:off x="118075" y="2195626"/>
            <a:ext cx="4330353" cy="1200329"/>
          </a:xfrm>
          <a:prstGeom prst="rect">
            <a:avLst/>
          </a:prstGeom>
          <a:noFill/>
        </p:spPr>
        <p:txBody>
          <a:bodyPr wrap="none" rtlCol="0">
            <a:spAutoFit/>
          </a:bodyPr>
          <a:lstStyle/>
          <a:p>
            <a:pPr algn="ctr"/>
            <a:r>
              <a:rPr lang="en-US" sz="3600" b="1" dirty="0">
                <a:solidFill>
                  <a:srgbClr val="FF0000"/>
                </a:solidFill>
              </a:rPr>
              <a:t>Hyperactive/</a:t>
            </a:r>
          </a:p>
          <a:p>
            <a:pPr algn="ctr"/>
            <a:r>
              <a:rPr lang="en-US" sz="3600" b="1" dirty="0">
                <a:solidFill>
                  <a:srgbClr val="FF0000"/>
                </a:solidFill>
              </a:rPr>
              <a:t>Too much stimulation</a:t>
            </a:r>
          </a:p>
        </p:txBody>
      </p:sp>
      <p:sp>
        <p:nvSpPr>
          <p:cNvPr id="9" name="TextBox 8"/>
          <p:cNvSpPr txBox="1"/>
          <p:nvPr/>
        </p:nvSpPr>
        <p:spPr>
          <a:xfrm rot="861493">
            <a:off x="5462019" y="4558766"/>
            <a:ext cx="3519425" cy="1754326"/>
          </a:xfrm>
          <a:prstGeom prst="rect">
            <a:avLst/>
          </a:prstGeom>
          <a:noFill/>
        </p:spPr>
        <p:txBody>
          <a:bodyPr wrap="none" rtlCol="0">
            <a:spAutoFit/>
          </a:bodyPr>
          <a:lstStyle/>
          <a:p>
            <a:pPr algn="ctr"/>
            <a:r>
              <a:rPr lang="en-US" sz="3600" b="1" dirty="0">
                <a:solidFill>
                  <a:srgbClr val="0000FF"/>
                </a:solidFill>
              </a:rPr>
              <a:t>Clinical</a:t>
            </a:r>
          </a:p>
          <a:p>
            <a:pPr algn="ctr"/>
            <a:r>
              <a:rPr lang="en-US" sz="3600" b="1" dirty="0" err="1">
                <a:solidFill>
                  <a:srgbClr val="0000FF"/>
                </a:solidFill>
              </a:rPr>
              <a:t>Endocannabinoid</a:t>
            </a:r>
            <a:endParaRPr lang="en-US" sz="3600" b="1" dirty="0">
              <a:solidFill>
                <a:srgbClr val="0000FF"/>
              </a:solidFill>
            </a:endParaRPr>
          </a:p>
          <a:p>
            <a:pPr algn="ctr"/>
            <a:r>
              <a:rPr lang="en-US" sz="3600" b="1" dirty="0">
                <a:solidFill>
                  <a:srgbClr val="0000FF"/>
                </a:solidFill>
              </a:rPr>
              <a:t>Deficiency</a:t>
            </a:r>
          </a:p>
        </p:txBody>
      </p:sp>
      <p:sp>
        <p:nvSpPr>
          <p:cNvPr id="10" name="Content Placeholder 2"/>
          <p:cNvSpPr txBox="1">
            <a:spLocks/>
          </p:cNvSpPr>
          <p:nvPr/>
        </p:nvSpPr>
        <p:spPr>
          <a:xfrm>
            <a:off x="5836512" y="893805"/>
            <a:ext cx="3060354" cy="3628768"/>
          </a:xfrm>
          <a:prstGeom prst="rect">
            <a:avLst/>
          </a:prstGeom>
        </p:spPr>
        <p:txBody>
          <a:bodyPr vert="horz" lIns="91440" tIns="45720" rIns="91440" bIns="45720" rtlCol="0">
            <a:normAutofit/>
          </a:bodyPr>
          <a:lstStyle/>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1" i="0" u="none" strike="noStrike" kern="1200" cap="none" spc="0" normalizeH="0" baseline="0" noProof="0" dirty="0">
                <a:ln>
                  <a:noFill/>
                </a:ln>
                <a:solidFill>
                  <a:srgbClr val="0000FF"/>
                </a:solidFill>
                <a:effectLst/>
                <a:uLnTx/>
                <a:uFillTx/>
                <a:latin typeface="Calibri" pitchFamily="34" charset="0"/>
                <a:ea typeface="+mn-ea"/>
                <a:cs typeface="+mn-cs"/>
              </a:rPr>
              <a:t>Migraines</a:t>
            </a: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lang="en-US" sz="3200" b="1" dirty="0">
                <a:solidFill>
                  <a:srgbClr val="0000FF"/>
                </a:solidFill>
                <a:latin typeface="Calibri" pitchFamily="34" charset="0"/>
              </a:rPr>
              <a:t>Chronic pain</a:t>
            </a: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1" i="0" u="none" strike="noStrike" kern="1200" cap="none" spc="0" normalizeH="0" baseline="0" noProof="0" dirty="0">
                <a:ln>
                  <a:noFill/>
                </a:ln>
                <a:solidFill>
                  <a:srgbClr val="0000FF"/>
                </a:solidFill>
                <a:effectLst/>
                <a:uLnTx/>
                <a:uFillTx/>
                <a:latin typeface="Calibri" pitchFamily="34" charset="0"/>
                <a:ea typeface="+mn-ea"/>
                <a:cs typeface="+mn-cs"/>
              </a:rPr>
              <a:t>Fibromyalgia</a:t>
            </a: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lang="en-US" sz="3200" b="1" dirty="0">
                <a:solidFill>
                  <a:srgbClr val="0000FF"/>
                </a:solidFill>
                <a:latin typeface="Calibri" pitchFamily="34" charset="0"/>
              </a:rPr>
              <a:t>IBS</a:t>
            </a: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1" i="0" u="none" strike="noStrike" kern="1200" cap="none" spc="0" normalizeH="0" baseline="0" noProof="0" dirty="0">
                <a:ln>
                  <a:noFill/>
                </a:ln>
                <a:solidFill>
                  <a:srgbClr val="0000FF"/>
                </a:solidFill>
                <a:effectLst/>
                <a:uLnTx/>
                <a:uFillTx/>
                <a:latin typeface="Calibri" pitchFamily="34" charset="0"/>
                <a:ea typeface="+mn-ea"/>
                <a:cs typeface="+mn-cs"/>
              </a:rPr>
              <a:t>Depression</a:t>
            </a: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lang="en-US" sz="3200" b="1" dirty="0">
                <a:solidFill>
                  <a:srgbClr val="0000FF"/>
                </a:solidFill>
                <a:latin typeface="Calibri" pitchFamily="34" charset="0"/>
              </a:rPr>
              <a:t>PTSD</a:t>
            </a:r>
            <a:endParaRPr kumimoji="0" lang="en-US" sz="3200" b="1" i="0" u="none" strike="noStrike" kern="1200" cap="none" spc="0" normalizeH="0" baseline="0" noProof="0" dirty="0">
              <a:ln>
                <a:noFill/>
              </a:ln>
              <a:solidFill>
                <a:srgbClr val="FF0000"/>
              </a:solidFill>
              <a:effectLst/>
              <a:uLnTx/>
              <a:uFillTx/>
              <a:latin typeface="Calibri" pitchFamily="34" charset="0"/>
              <a:ea typeface="+mn-ea"/>
              <a:cs typeface="+mn-cs"/>
            </a:endParaRPr>
          </a:p>
          <a:p>
            <a:pPr marL="231775" marR="0" lvl="0" indent="-231775"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en-US" sz="3200" b="1"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13" name="Rectangle 12"/>
          <p:cNvSpPr/>
          <p:nvPr/>
        </p:nvSpPr>
        <p:spPr>
          <a:xfrm>
            <a:off x="0" y="2345757"/>
            <a:ext cx="9144000" cy="1661993"/>
          </a:xfrm>
          <a:prstGeom prst="rect">
            <a:avLst/>
          </a:prstGeom>
        </p:spPr>
        <p:txBody>
          <a:bodyPr wrap="square">
            <a:spAutoFit/>
          </a:bodyPr>
          <a:lstStyle/>
          <a:p>
            <a:pPr algn="ctr"/>
            <a:r>
              <a:rPr lang="en-US" sz="3400" b="1" dirty="0"/>
              <a:t>Ideally, if the ECS is functioning normally, a person might enjoy a normal mental state, without pain, have good digestive function,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8" presetClass="emph" presetSubtype="0" fill="hold" nodeType="withEffect">
                                  <p:stCondLst>
                                    <p:cond delay="0"/>
                                  </p:stCondLst>
                                  <p:childTnLst>
                                    <p:animRot by="900000">
                                      <p:cBhvr>
                                        <p:cTn id="9" dur="1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7422" y="1675431"/>
            <a:ext cx="188138" cy="383000"/>
          </a:xfrm>
          <a:prstGeom prst="rect">
            <a:avLst/>
          </a:prstGeom>
          <a:noFill/>
        </p:spPr>
        <p:txBody>
          <a:bodyPr wrap="square" rtlCol="0">
            <a:spAutoFit/>
          </a:bodyPr>
          <a:lstStyle/>
          <a:p>
            <a:endParaRPr lang="en-US" b="1" dirty="0"/>
          </a:p>
        </p:txBody>
      </p:sp>
      <p:pic>
        <p:nvPicPr>
          <p:cNvPr id="4" name="Picture 3"/>
          <p:cNvPicPr>
            <a:picLocks noChangeAspect="1"/>
          </p:cNvPicPr>
          <p:nvPr/>
        </p:nvPicPr>
        <p:blipFill>
          <a:blip r:embed="rId2" cstate="print"/>
          <a:srcRect l="5335" t="2632" r="13750" b="3947"/>
          <a:stretch>
            <a:fillRect/>
          </a:stretch>
        </p:blipFill>
        <p:spPr>
          <a:xfrm>
            <a:off x="186265" y="0"/>
            <a:ext cx="8763000" cy="6837066"/>
          </a:xfrm>
          <a:prstGeom prst="rect">
            <a:avLst/>
          </a:prstGeom>
        </p:spPr>
      </p:pic>
      <p:cxnSp>
        <p:nvCxnSpPr>
          <p:cNvPr id="7" name="Straight Connector 6"/>
          <p:cNvCxnSpPr/>
          <p:nvPr/>
        </p:nvCxnSpPr>
        <p:spPr>
          <a:xfrm>
            <a:off x="1464272" y="5215465"/>
            <a:ext cx="6553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64272" y="5427442"/>
            <a:ext cx="6640638" cy="76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64272" y="5633837"/>
            <a:ext cx="6634518" cy="9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5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04800"/>
            <a:ext cx="8407400" cy="752062"/>
          </a:xfrm>
        </p:spPr>
        <p:txBody>
          <a:bodyPr>
            <a:noAutofit/>
          </a:bodyPr>
          <a:lstStyle/>
          <a:p>
            <a:r>
              <a:rPr lang="en-US" sz="4300" b="1" dirty="0"/>
              <a:t>We All Have Cannabinoid Receptors</a:t>
            </a:r>
          </a:p>
        </p:txBody>
      </p:sp>
      <p:pic>
        <p:nvPicPr>
          <p:cNvPr id="4" name="Content Placeholder 3" descr="FZtAQa0yR4LgEdJEhBOt_cannabinoid-receptors.jpg"/>
          <p:cNvPicPr>
            <a:picLocks noGrp="1" noChangeAspect="1"/>
          </p:cNvPicPr>
          <p:nvPr>
            <p:ph idx="1"/>
          </p:nvPr>
        </p:nvPicPr>
        <p:blipFill>
          <a:blip r:embed="rId2" cstate="print">
            <a:extLst>
              <a:ext uri="{28A0092B-C50C-407E-A947-70E740481C1C}">
                <a14:useLocalDpi xmlns:a14="http://schemas.microsoft.com/office/drawing/2010/main" val="0"/>
              </a:ext>
            </a:extLst>
          </a:blip>
          <a:srcRect t="2292" b="2292"/>
          <a:stretch>
            <a:fillRect/>
          </a:stretch>
        </p:blipFill>
        <p:spPr>
          <a:xfrm>
            <a:off x="110812" y="1303337"/>
            <a:ext cx="8853098" cy="4868863"/>
          </a:xfrm>
        </p:spPr>
      </p:pic>
    </p:spTree>
    <p:extLst>
      <p:ext uri="{BB962C8B-B14F-4D97-AF65-F5344CB8AC3E}">
        <p14:creationId xmlns:p14="http://schemas.microsoft.com/office/powerpoint/2010/main" val="162672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3.amazonaws.com/classconnection/617/flashcards/4517617/png/funtions1328988965116-152336B0F4F3827B0FD.png"/>
          <p:cNvPicPr>
            <a:picLocks noChangeAspect="1" noChangeArrowheads="1"/>
          </p:cNvPicPr>
          <p:nvPr/>
        </p:nvPicPr>
        <p:blipFill>
          <a:blip r:embed="rId2" cstate="print"/>
          <a:srcRect l="15715" t="5096" r="1458" b="1569"/>
          <a:stretch>
            <a:fillRect/>
          </a:stretch>
        </p:blipFill>
        <p:spPr bwMode="auto">
          <a:xfrm>
            <a:off x="241070" y="-1"/>
            <a:ext cx="8118192" cy="6858001"/>
          </a:xfrm>
          <a:prstGeom prst="rect">
            <a:avLst/>
          </a:prstGeom>
          <a:noFill/>
        </p:spPr>
      </p:pic>
      <p:cxnSp>
        <p:nvCxnSpPr>
          <p:cNvPr id="7" name="Straight Connector 6"/>
          <p:cNvCxnSpPr>
            <a:endCxn id="8" idx="1"/>
          </p:cNvCxnSpPr>
          <p:nvPr/>
        </p:nvCxnSpPr>
        <p:spPr>
          <a:xfrm>
            <a:off x="4098175" y="5710844"/>
            <a:ext cx="2078181" cy="29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6356" y="5685904"/>
            <a:ext cx="2028305" cy="646331"/>
          </a:xfrm>
          <a:prstGeom prst="rect">
            <a:avLst/>
          </a:prstGeom>
          <a:noFill/>
        </p:spPr>
        <p:txBody>
          <a:bodyPr wrap="square" rtlCol="0">
            <a:spAutoFit/>
          </a:bodyPr>
          <a:lstStyle/>
          <a:p>
            <a:pPr algn="ctr"/>
            <a:r>
              <a:rPr lang="en-US" dirty="0"/>
              <a:t>Medulla oblongata</a:t>
            </a:r>
          </a:p>
          <a:p>
            <a:pPr algn="ctr"/>
            <a:r>
              <a:rPr lang="en-US" dirty="0"/>
              <a:t>(cardio-</a:t>
            </a:r>
            <a:r>
              <a:rPr lang="en-US" dirty="0" err="1"/>
              <a:t>resp</a:t>
            </a:r>
            <a:r>
              <a:rPr lang="en-US" dirty="0"/>
              <a:t>  </a:t>
            </a:r>
            <a:r>
              <a:rPr lang="en-US" dirty="0" err="1"/>
              <a:t>fxn</a:t>
            </a:r>
            <a:r>
              <a:rPr lang="en-US" dirty="0"/>
              <a:t>)</a:t>
            </a:r>
          </a:p>
        </p:txBody>
      </p:sp>
      <p:sp>
        <p:nvSpPr>
          <p:cNvPr id="12" name="TextBox 11"/>
          <p:cNvSpPr txBox="1"/>
          <p:nvPr/>
        </p:nvSpPr>
        <p:spPr>
          <a:xfrm>
            <a:off x="3164377" y="2283246"/>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cxnSp>
        <p:nvCxnSpPr>
          <p:cNvPr id="15" name="Straight Connector 14"/>
          <p:cNvCxnSpPr>
            <a:endCxn id="16" idx="1"/>
          </p:cNvCxnSpPr>
          <p:nvPr/>
        </p:nvCxnSpPr>
        <p:spPr>
          <a:xfrm flipV="1">
            <a:off x="5469775" y="4346478"/>
            <a:ext cx="1471353" cy="499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41128" y="3884813"/>
            <a:ext cx="1695796" cy="923330"/>
          </a:xfrm>
          <a:prstGeom prst="rect">
            <a:avLst/>
          </a:prstGeom>
          <a:noFill/>
        </p:spPr>
        <p:txBody>
          <a:bodyPr wrap="square" rtlCol="0">
            <a:spAutoFit/>
          </a:bodyPr>
          <a:lstStyle/>
          <a:p>
            <a:pPr algn="ctr"/>
            <a:r>
              <a:rPr lang="en-US" dirty="0"/>
              <a:t>Cerebellum</a:t>
            </a:r>
          </a:p>
          <a:p>
            <a:pPr algn="ctr"/>
            <a:r>
              <a:rPr lang="en-US" dirty="0"/>
              <a:t>(coordination &amp; balance)</a:t>
            </a:r>
          </a:p>
        </p:txBody>
      </p:sp>
      <p:sp>
        <p:nvSpPr>
          <p:cNvPr id="23" name="Rectangle 22"/>
          <p:cNvSpPr/>
          <p:nvPr/>
        </p:nvSpPr>
        <p:spPr>
          <a:xfrm>
            <a:off x="5960225" y="6517178"/>
            <a:ext cx="2427317" cy="34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ot;No&quot; Symbol 24"/>
          <p:cNvSpPr/>
          <p:nvPr/>
        </p:nvSpPr>
        <p:spPr>
          <a:xfrm>
            <a:off x="3744884" y="5295209"/>
            <a:ext cx="648392" cy="59851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3541222" y="5409801"/>
            <a:ext cx="1055717" cy="369332"/>
          </a:xfrm>
          <a:prstGeom prst="rect">
            <a:avLst/>
          </a:prstGeom>
          <a:noFill/>
          <a:ln>
            <a:noFill/>
          </a:ln>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CB1</a:t>
            </a:r>
          </a:p>
        </p:txBody>
      </p:sp>
      <p:sp>
        <p:nvSpPr>
          <p:cNvPr id="26" name="TextBox 25"/>
          <p:cNvSpPr txBox="1"/>
          <p:nvPr/>
        </p:nvSpPr>
        <p:spPr>
          <a:xfrm>
            <a:off x="3557846" y="3807246"/>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27" name="TextBox 26"/>
          <p:cNvSpPr txBox="1"/>
          <p:nvPr/>
        </p:nvSpPr>
        <p:spPr>
          <a:xfrm>
            <a:off x="3009206" y="3832184"/>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28" name="TextBox 27"/>
          <p:cNvSpPr txBox="1"/>
          <p:nvPr/>
        </p:nvSpPr>
        <p:spPr>
          <a:xfrm>
            <a:off x="3707477" y="2835217"/>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29" name="TextBox 28"/>
          <p:cNvSpPr txBox="1"/>
          <p:nvPr/>
        </p:nvSpPr>
        <p:spPr>
          <a:xfrm>
            <a:off x="1521228" y="1072359"/>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0" name="TextBox 29"/>
          <p:cNvSpPr txBox="1"/>
          <p:nvPr/>
        </p:nvSpPr>
        <p:spPr>
          <a:xfrm>
            <a:off x="701039" y="3059668"/>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1" name="TextBox 30"/>
          <p:cNvSpPr txBox="1"/>
          <p:nvPr/>
        </p:nvSpPr>
        <p:spPr>
          <a:xfrm>
            <a:off x="850668" y="2031094"/>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2" name="TextBox 31"/>
          <p:cNvSpPr txBox="1"/>
          <p:nvPr/>
        </p:nvSpPr>
        <p:spPr>
          <a:xfrm>
            <a:off x="4879570" y="4680082"/>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6" name="TextBox 35"/>
          <p:cNvSpPr txBox="1"/>
          <p:nvPr/>
        </p:nvSpPr>
        <p:spPr>
          <a:xfrm>
            <a:off x="4023358" y="1313428"/>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7" name="TextBox 36"/>
          <p:cNvSpPr txBox="1"/>
          <p:nvPr/>
        </p:nvSpPr>
        <p:spPr>
          <a:xfrm>
            <a:off x="5921431" y="3560635"/>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8" name="TextBox 37"/>
          <p:cNvSpPr txBox="1"/>
          <p:nvPr/>
        </p:nvSpPr>
        <p:spPr>
          <a:xfrm>
            <a:off x="5198223" y="2263850"/>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
        <p:nvSpPr>
          <p:cNvPr id="39" name="TextBox 38"/>
          <p:cNvSpPr txBox="1"/>
          <p:nvPr/>
        </p:nvSpPr>
        <p:spPr>
          <a:xfrm>
            <a:off x="6741623" y="1238596"/>
            <a:ext cx="2053242" cy="1569660"/>
          </a:xfrm>
          <a:prstGeom prst="rect">
            <a:avLst/>
          </a:prstGeom>
          <a:noFill/>
        </p:spPr>
        <p:txBody>
          <a:bodyPr wrap="square" rtlCol="0">
            <a:spAutoFit/>
          </a:bodyPr>
          <a:lstStyle/>
          <a:p>
            <a:r>
              <a:rPr lang="en-US" sz="2400" b="1" u="sng" dirty="0"/>
              <a:t>CB2 Receptors </a:t>
            </a:r>
            <a:r>
              <a:rPr lang="en-US" sz="2400" b="1" dirty="0"/>
              <a:t>CB2A in brain</a:t>
            </a:r>
          </a:p>
          <a:p>
            <a:r>
              <a:rPr lang="en-US" sz="2400" b="1" dirty="0"/>
              <a:t>     (Microglia)</a:t>
            </a:r>
          </a:p>
          <a:p>
            <a:r>
              <a:rPr lang="en-US" sz="2400" b="1" dirty="0"/>
              <a:t>CB2B in </a:t>
            </a:r>
            <a:r>
              <a:rPr lang="en-US" sz="2400" b="1" dirty="0" err="1"/>
              <a:t>periph</a:t>
            </a:r>
            <a:endParaRPr lang="en-US" sz="2400" b="1" dirty="0"/>
          </a:p>
        </p:txBody>
      </p:sp>
      <p:sp>
        <p:nvSpPr>
          <p:cNvPr id="22" name="TextBox 21"/>
          <p:cNvSpPr txBox="1"/>
          <p:nvPr/>
        </p:nvSpPr>
        <p:spPr>
          <a:xfrm>
            <a:off x="2978725" y="3541222"/>
            <a:ext cx="701041" cy="369332"/>
          </a:xfrm>
          <a:prstGeom prst="rect">
            <a:avLst/>
          </a:prstGeom>
          <a:noFill/>
          <a:ln>
            <a:noFill/>
          </a:ln>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alibri"/>
              </a:rPr>
              <a:t>C</a:t>
            </a:r>
            <a:r>
              <a:rPr lang="en-US" b="1" dirty="0">
                <a:solidFill>
                  <a:schemeClr val="bg1"/>
                </a:solidFill>
                <a:effectLst>
                  <a:outerShdw blurRad="38100" dist="38100" dir="2700000" algn="tl">
                    <a:srgbClr val="000000">
                      <a:alpha val="43137"/>
                    </a:srgbClr>
                  </a:outerShdw>
                </a:effectLst>
              </a:rPr>
              <a:t>B1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dissolv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strVal val="#ppt_w*0.70"/>
                                          </p:val>
                                        </p:tav>
                                        <p:tav tm="100000">
                                          <p:val>
                                            <p:strVal val="#ppt_w"/>
                                          </p:val>
                                        </p:tav>
                                      </p:tavLst>
                                    </p:anim>
                                    <p:anim calcmode="lin" valueType="num">
                                      <p:cBhvr>
                                        <p:cTn id="55" dur="1000" fill="hold"/>
                                        <p:tgtEl>
                                          <p:spTgt spid="25"/>
                                        </p:tgtEl>
                                        <p:attrNameLst>
                                          <p:attrName>ppt_h</p:attrName>
                                        </p:attrNameLst>
                                      </p:cBhvr>
                                      <p:tavLst>
                                        <p:tav tm="0">
                                          <p:val>
                                            <p:strVal val="#ppt_h"/>
                                          </p:val>
                                        </p:tav>
                                        <p:tav tm="100000">
                                          <p:val>
                                            <p:strVal val="#ppt_h"/>
                                          </p:val>
                                        </p:tav>
                                      </p:tavLst>
                                    </p:anim>
                                    <p:animEffect transition="in" filter="fade">
                                      <p:cBhvr>
                                        <p:cTn id="56" dur="10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24" grpId="0"/>
      <p:bldP spid="26" grpId="0"/>
      <p:bldP spid="27" grpId="0"/>
      <p:bldP spid="28" grpId="0"/>
      <p:bldP spid="29" grpId="0"/>
      <p:bldP spid="30" grpId="0"/>
      <p:bldP spid="31" grpId="0"/>
      <p:bldP spid="32" grpId="0"/>
      <p:bldP spid="36" grpId="0"/>
      <p:bldP spid="37" grpId="0"/>
      <p:bldP spid="38" grpId="0"/>
      <p:bldP spid="3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Calibri" pitchFamily="34" charset="0"/>
              </a:rPr>
              <a:t>Influence of </a:t>
            </a:r>
            <a:r>
              <a:rPr lang="en-US" b="1" dirty="0" err="1">
                <a:solidFill>
                  <a:srgbClr val="0000FF"/>
                </a:solidFill>
                <a:latin typeface="Calibri" pitchFamily="34" charset="0"/>
              </a:rPr>
              <a:t>Cannabinoid</a:t>
            </a:r>
            <a:r>
              <a:rPr lang="en-US" b="1" dirty="0">
                <a:solidFill>
                  <a:srgbClr val="0000FF"/>
                </a:solidFill>
                <a:latin typeface="Calibri" pitchFamily="34" charset="0"/>
              </a:rPr>
              <a:t> System</a:t>
            </a:r>
          </a:p>
        </p:txBody>
      </p:sp>
      <p:sp>
        <p:nvSpPr>
          <p:cNvPr id="3" name="Content Placeholder 2"/>
          <p:cNvSpPr>
            <a:spLocks noGrp="1"/>
          </p:cNvSpPr>
          <p:nvPr>
            <p:ph idx="1"/>
          </p:nvPr>
        </p:nvSpPr>
        <p:spPr/>
        <p:txBody>
          <a:bodyPr/>
          <a:lstStyle/>
          <a:p>
            <a:pPr>
              <a:spcBef>
                <a:spcPts val="2400"/>
              </a:spcBef>
            </a:pPr>
            <a:r>
              <a:rPr lang="en-US" b="1" dirty="0">
                <a:latin typeface="Calibri" pitchFamily="34" charset="0"/>
              </a:rPr>
              <a:t>Modulate neurotransmitter release in a manner that prevents excessive neuronal activity (thus calming and decreasing anxiety)</a:t>
            </a:r>
          </a:p>
          <a:p>
            <a:pPr>
              <a:spcBef>
                <a:spcPts val="2400"/>
              </a:spcBef>
            </a:pPr>
            <a:r>
              <a:rPr lang="en-US" b="1" dirty="0">
                <a:latin typeface="Calibri" pitchFamily="34" charset="0"/>
              </a:rPr>
              <a:t>Reduces pain and inflammation</a:t>
            </a:r>
          </a:p>
          <a:p>
            <a:pPr>
              <a:spcBef>
                <a:spcPts val="2400"/>
              </a:spcBef>
            </a:pPr>
            <a:r>
              <a:rPr lang="en-US" b="1" dirty="0">
                <a:latin typeface="Calibri" pitchFamily="34" charset="0"/>
              </a:rPr>
              <a:t>Regulates movement and posture control</a:t>
            </a:r>
          </a:p>
          <a:p>
            <a:pPr>
              <a:spcBef>
                <a:spcPts val="2400"/>
              </a:spcBef>
            </a:pPr>
            <a:r>
              <a:rPr lang="en-US" b="1" dirty="0">
                <a:latin typeface="Calibri" pitchFamily="34" charset="0"/>
              </a:rPr>
              <a:t>Regulates sensory perception, memory, and cognitive function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20710" y="1296728"/>
            <a:ext cx="3192087" cy="16598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Oval 5"/>
          <p:cNvSpPr/>
          <p:nvPr/>
        </p:nvSpPr>
        <p:spPr>
          <a:xfrm>
            <a:off x="4746644" y="1765049"/>
            <a:ext cx="764771" cy="72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6605" y="1765049"/>
            <a:ext cx="764771" cy="72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38656" y="1831081"/>
            <a:ext cx="2322944" cy="523220"/>
          </a:xfrm>
          <a:prstGeom prst="rect">
            <a:avLst/>
          </a:prstGeom>
        </p:spPr>
        <p:txBody>
          <a:bodyPr wrap="none">
            <a:spAutoFit/>
          </a:bodyPr>
          <a:lstStyle/>
          <a:p>
            <a:pPr lvl="0" algn="ctr"/>
            <a:r>
              <a:rPr lang="en-US" sz="2800" b="1" dirty="0">
                <a:solidFill>
                  <a:prstClr val="white"/>
                </a:solidFill>
                <a:effectLst>
                  <a:outerShdw blurRad="38100" dist="38100" dir="2700000" algn="tl">
                    <a:srgbClr val="000000">
                      <a:alpha val="43137"/>
                    </a:srgbClr>
                  </a:outerShdw>
                </a:effectLst>
              </a:rPr>
              <a:t>CB1 Receptors</a:t>
            </a:r>
          </a:p>
        </p:txBody>
      </p:sp>
      <p:sp>
        <p:nvSpPr>
          <p:cNvPr id="70" name="Oval 69"/>
          <p:cNvSpPr/>
          <p:nvPr/>
        </p:nvSpPr>
        <p:spPr>
          <a:xfrm>
            <a:off x="5622249" y="2621186"/>
            <a:ext cx="764771" cy="72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988347" y="2640578"/>
            <a:ext cx="764771" cy="723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720613" y="2641641"/>
            <a:ext cx="558166" cy="369332"/>
          </a:xfrm>
          <a:prstGeom prst="rect">
            <a:avLst/>
          </a:prstGeom>
          <a:noFill/>
        </p:spPr>
        <p:txBody>
          <a:bodyPr wrap="none" rtlCol="0">
            <a:spAutoFit/>
          </a:bodyPr>
          <a:lstStyle/>
          <a:p>
            <a:pPr algn="ctr"/>
            <a:r>
              <a:rPr lang="en-US" b="1" dirty="0"/>
              <a:t>5HT</a:t>
            </a:r>
          </a:p>
        </p:txBody>
      </p:sp>
      <p:sp>
        <p:nvSpPr>
          <p:cNvPr id="67" name="TextBox 66"/>
          <p:cNvSpPr txBox="1"/>
          <p:nvPr/>
        </p:nvSpPr>
        <p:spPr>
          <a:xfrm>
            <a:off x="7093597" y="2641641"/>
            <a:ext cx="558166" cy="369332"/>
          </a:xfrm>
          <a:prstGeom prst="rect">
            <a:avLst/>
          </a:prstGeom>
          <a:noFill/>
        </p:spPr>
        <p:txBody>
          <a:bodyPr wrap="none" rtlCol="0">
            <a:spAutoFit/>
          </a:bodyPr>
          <a:lstStyle/>
          <a:p>
            <a:pPr algn="ctr"/>
            <a:r>
              <a:rPr lang="en-US" b="1" dirty="0"/>
              <a:t>5HT</a:t>
            </a:r>
          </a:p>
        </p:txBody>
      </p:sp>
      <p:sp>
        <p:nvSpPr>
          <p:cNvPr id="42" name="Rounded Rectangle 41"/>
          <p:cNvSpPr/>
          <p:nvPr/>
        </p:nvSpPr>
        <p:spPr>
          <a:xfrm rot="10800000">
            <a:off x="5123479" y="4009444"/>
            <a:ext cx="3192087" cy="142708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2" name="Rectangle 71"/>
          <p:cNvSpPr/>
          <p:nvPr/>
        </p:nvSpPr>
        <p:spPr>
          <a:xfrm>
            <a:off x="5943664" y="4846320"/>
            <a:ext cx="1512917" cy="20116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43670" y="0"/>
            <a:ext cx="1512916" cy="1388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803770" y="4700037"/>
            <a:ext cx="1792606" cy="830997"/>
          </a:xfrm>
          <a:prstGeom prst="rect">
            <a:avLst/>
          </a:prstGeom>
          <a:noFill/>
        </p:spPr>
        <p:txBody>
          <a:bodyPr wrap="none" rtlCol="0">
            <a:spAutoFit/>
          </a:bodyPr>
          <a:lstStyle/>
          <a:p>
            <a:pPr algn="ctr"/>
            <a:r>
              <a:rPr lang="en-US" sz="2400" b="1" dirty="0"/>
              <a:t>Postsynaptic</a:t>
            </a:r>
          </a:p>
          <a:p>
            <a:pPr algn="ctr"/>
            <a:r>
              <a:rPr lang="en-US" sz="2400" b="1" dirty="0"/>
              <a:t> Neuron</a:t>
            </a:r>
          </a:p>
        </p:txBody>
      </p:sp>
      <p:sp>
        <p:nvSpPr>
          <p:cNvPr id="60" name="TextBox 59"/>
          <p:cNvSpPr txBox="1"/>
          <p:nvPr/>
        </p:nvSpPr>
        <p:spPr>
          <a:xfrm>
            <a:off x="5867079" y="1171772"/>
            <a:ext cx="1666097" cy="830997"/>
          </a:xfrm>
          <a:prstGeom prst="rect">
            <a:avLst/>
          </a:prstGeom>
          <a:noFill/>
        </p:spPr>
        <p:txBody>
          <a:bodyPr wrap="none" rtlCol="0">
            <a:spAutoFit/>
          </a:bodyPr>
          <a:lstStyle/>
          <a:p>
            <a:pPr algn="ctr"/>
            <a:r>
              <a:rPr lang="en-US" sz="2400" b="1" dirty="0" err="1"/>
              <a:t>Presynaptic</a:t>
            </a:r>
            <a:endParaRPr lang="en-US" sz="2400" b="1" dirty="0"/>
          </a:p>
          <a:p>
            <a:pPr algn="ctr"/>
            <a:r>
              <a:rPr lang="en-US" sz="2400" b="1" dirty="0"/>
              <a:t>Neuron</a:t>
            </a:r>
          </a:p>
        </p:txBody>
      </p:sp>
      <p:grpSp>
        <p:nvGrpSpPr>
          <p:cNvPr id="18" name="Group 17"/>
          <p:cNvGrpSpPr/>
          <p:nvPr/>
        </p:nvGrpSpPr>
        <p:grpSpPr>
          <a:xfrm>
            <a:off x="4727960" y="4242217"/>
            <a:ext cx="791050" cy="723208"/>
            <a:chOff x="1253166" y="1224743"/>
            <a:chExt cx="791050" cy="723208"/>
          </a:xfrm>
        </p:grpSpPr>
        <p:sp>
          <p:nvSpPr>
            <p:cNvPr id="13" name="Oval 12"/>
            <p:cNvSpPr/>
            <p:nvPr/>
          </p:nvSpPr>
          <p:spPr>
            <a:xfrm>
              <a:off x="1266306" y="1224743"/>
              <a:ext cx="764771" cy="72320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3166" y="1324737"/>
              <a:ext cx="791050" cy="523220"/>
            </a:xfrm>
            <a:prstGeom prst="rect">
              <a:avLst/>
            </a:prstGeom>
            <a:noFill/>
          </p:spPr>
          <p:txBody>
            <a:bodyPr wrap="none" rtlCol="0">
              <a:spAutoFit/>
            </a:bodyPr>
            <a:lstStyle/>
            <a:p>
              <a:pPr algn="ctr"/>
              <a:r>
                <a:rPr lang="en-US" sz="2800" b="1" dirty="0">
                  <a:solidFill>
                    <a:schemeClr val="bg1"/>
                  </a:solidFill>
                </a:rPr>
                <a:t>AEA</a:t>
              </a:r>
            </a:p>
          </p:txBody>
        </p:sp>
      </p:grpSp>
      <p:grpSp>
        <p:nvGrpSpPr>
          <p:cNvPr id="23" name="Group 22"/>
          <p:cNvGrpSpPr/>
          <p:nvPr/>
        </p:nvGrpSpPr>
        <p:grpSpPr>
          <a:xfrm>
            <a:off x="7888301" y="4228363"/>
            <a:ext cx="810286" cy="723208"/>
            <a:chOff x="1243547" y="1224743"/>
            <a:chExt cx="810286" cy="723208"/>
          </a:xfrm>
        </p:grpSpPr>
        <p:sp>
          <p:nvSpPr>
            <p:cNvPr id="24" name="Oval 23"/>
            <p:cNvSpPr/>
            <p:nvPr/>
          </p:nvSpPr>
          <p:spPr>
            <a:xfrm>
              <a:off x="1266306" y="1224743"/>
              <a:ext cx="764771" cy="72320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43547" y="1324737"/>
              <a:ext cx="810286" cy="523220"/>
            </a:xfrm>
            <a:prstGeom prst="rect">
              <a:avLst/>
            </a:prstGeom>
            <a:noFill/>
          </p:spPr>
          <p:txBody>
            <a:bodyPr wrap="none" rtlCol="0">
              <a:spAutoFit/>
            </a:bodyPr>
            <a:lstStyle/>
            <a:p>
              <a:pPr algn="ctr"/>
              <a:r>
                <a:rPr lang="en-US" sz="2800" b="1" dirty="0">
                  <a:solidFill>
                    <a:schemeClr val="bg1"/>
                  </a:solidFill>
                </a:rPr>
                <a:t>2AG</a:t>
              </a:r>
            </a:p>
          </p:txBody>
        </p:sp>
      </p:grpSp>
      <p:sp>
        <p:nvSpPr>
          <p:cNvPr id="74" name="Lightning Bolt 73"/>
          <p:cNvSpPr/>
          <p:nvPr/>
        </p:nvSpPr>
        <p:spPr>
          <a:xfrm rot="19520659" flipH="1">
            <a:off x="6251616" y="-65947"/>
            <a:ext cx="872843" cy="1305154"/>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ghtning Bolt 74"/>
          <p:cNvSpPr/>
          <p:nvPr/>
        </p:nvSpPr>
        <p:spPr>
          <a:xfrm rot="19520659" flipH="1">
            <a:off x="6279476" y="5509748"/>
            <a:ext cx="829214" cy="1220781"/>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4513" y="191193"/>
            <a:ext cx="4606513" cy="1323439"/>
          </a:xfrm>
          <a:prstGeom prst="rect">
            <a:avLst/>
          </a:prstGeom>
          <a:noFill/>
        </p:spPr>
        <p:txBody>
          <a:bodyPr wrap="square" rtlCol="0">
            <a:spAutoFit/>
          </a:bodyPr>
          <a:lstStyle/>
          <a:p>
            <a:pPr algn="ctr"/>
            <a:r>
              <a:rPr lang="en-US" sz="4000" b="1" dirty="0" err="1">
                <a:solidFill>
                  <a:srgbClr val="0000FF"/>
                </a:solidFill>
              </a:rPr>
              <a:t>Endocannabinoid</a:t>
            </a:r>
            <a:r>
              <a:rPr lang="en-US" sz="4000" b="1" dirty="0">
                <a:solidFill>
                  <a:srgbClr val="0000FF"/>
                </a:solidFill>
              </a:rPr>
              <a:t> System </a:t>
            </a:r>
          </a:p>
        </p:txBody>
      </p:sp>
      <p:sp>
        <p:nvSpPr>
          <p:cNvPr id="77" name="TextBox 76"/>
          <p:cNvSpPr txBox="1"/>
          <p:nvPr/>
        </p:nvSpPr>
        <p:spPr>
          <a:xfrm>
            <a:off x="141317" y="1712422"/>
            <a:ext cx="4430683" cy="5016758"/>
          </a:xfrm>
          <a:prstGeom prst="rect">
            <a:avLst/>
          </a:prstGeom>
          <a:noFill/>
        </p:spPr>
        <p:txBody>
          <a:bodyPr wrap="square" rtlCol="0">
            <a:spAutoFit/>
          </a:bodyPr>
          <a:lstStyle/>
          <a:p>
            <a:pPr marL="233363" indent="-233363">
              <a:buClr>
                <a:srgbClr val="0000FF"/>
              </a:buClr>
              <a:buFont typeface="Arial" pitchFamily="34" charset="0"/>
              <a:buChar char="•"/>
            </a:pPr>
            <a:r>
              <a:rPr lang="en-US" sz="3200" b="1" dirty="0" err="1"/>
              <a:t>Endocannabinoids</a:t>
            </a:r>
            <a:r>
              <a:rPr lang="en-US" sz="3200" b="1" dirty="0"/>
              <a:t> released from post-synaptic neuron bind to CB</a:t>
            </a:r>
            <a:r>
              <a:rPr lang="en-US" sz="3200" b="1" baseline="-25000" dirty="0"/>
              <a:t>1</a:t>
            </a:r>
            <a:r>
              <a:rPr lang="en-US" sz="3200" b="1" dirty="0"/>
              <a:t> receptors in the pre-synaptic neuron</a:t>
            </a:r>
          </a:p>
          <a:p>
            <a:pPr marL="233363" indent="-233363">
              <a:buClr>
                <a:srgbClr val="0000FF"/>
              </a:buClr>
              <a:buFont typeface="Arial" pitchFamily="34" charset="0"/>
              <a:buChar char="•"/>
            </a:pPr>
            <a:r>
              <a:rPr lang="en-US" sz="3200" b="1" dirty="0"/>
              <a:t>Cause reduction in GABA &amp; glutamate release</a:t>
            </a:r>
          </a:p>
          <a:p>
            <a:pPr marL="233363" indent="-233363">
              <a:buClr>
                <a:srgbClr val="0000FF"/>
              </a:buClr>
              <a:buFont typeface="Arial" pitchFamily="34" charset="0"/>
              <a:buChar char="•"/>
            </a:pPr>
            <a:r>
              <a:rPr lang="en-US" sz="3200" b="1" dirty="0"/>
              <a:t>Cause increase in serotonin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9" presetClass="exit" presetSubtype="0" fill="hold" grpId="1" nodeType="afterEffect">
                                  <p:stCondLst>
                                    <p:cond delay="0"/>
                                  </p:stCondLst>
                                  <p:childTnLst>
                                    <p:animEffect transition="out" filter="dissolve">
                                      <p:cBhvr>
                                        <p:cTn id="11" dur="500"/>
                                        <p:tgtEl>
                                          <p:spTgt spid="74"/>
                                        </p:tgtEl>
                                      </p:cBhvr>
                                    </p:animEffect>
                                    <p:set>
                                      <p:cBhvr>
                                        <p:cTn id="12" dur="1" fill="hold">
                                          <p:stCondLst>
                                            <p:cond delay="499"/>
                                          </p:stCondLst>
                                        </p:cTn>
                                        <p:tgtEl>
                                          <p:spTgt spid="74"/>
                                        </p:tgtEl>
                                        <p:attrNameLst>
                                          <p:attrName>style.visibility</p:attrName>
                                        </p:attrNameLst>
                                      </p:cBhvr>
                                      <p:to>
                                        <p:strVal val="hidden"/>
                                      </p:to>
                                    </p:set>
                                  </p:childTnLst>
                                </p:cTn>
                              </p:par>
                            </p:childTnLst>
                          </p:cTn>
                        </p:par>
                        <p:par>
                          <p:cTn id="13" fill="hold">
                            <p:stCondLst>
                              <p:cond delay="1500"/>
                            </p:stCondLst>
                            <p:childTnLst>
                              <p:par>
                                <p:cTn id="14" presetID="18" presetClass="path" presetSubtype="0" accel="50000" decel="50000" fill="hold" grpId="0" nodeType="afterEffect">
                                  <p:stCondLst>
                                    <p:cond delay="0"/>
                                  </p:stCondLst>
                                  <p:childTnLst>
                                    <p:animMotion origin="layout" path="M -0.00018 -0.00023 C -0.01059 0.02917 -0.01233 0.06134 -0.00313 0.08866 C -0.0033 0.08935 0.0118 0.12847 0.01232 0.12731 C 0.02083 0.14954 0.02257 0.17268 0.01528 0.19097 C 0.00156 0.2287 -0.04115 0.23704 -0.08125 0.2118 C -0.11945 0.18426 -0.13976 0.13287 -0.12518 0.09606 C -0.11841 0.07685 -0.10382 0.06458 -0.08594 0.06134 C -0.08594 0.06273 -0.0533 0.05602 -0.05295 0.05532 C -0.03091 0.04815 -0.0125 0.02801 -0.00018 -0.00023 Z " pathEditMode="relative" rAng="1608817" ptsTypes="fffffffff">
                                      <p:cBhvr>
                                        <p:cTn id="15" dur="3000" fill="hold"/>
                                        <p:tgtEl>
                                          <p:spTgt spid="65"/>
                                        </p:tgtEl>
                                        <p:attrNameLst>
                                          <p:attrName>ppt_x</p:attrName>
                                          <p:attrName>ppt_y</p:attrName>
                                        </p:attrNameLst>
                                      </p:cBhvr>
                                      <p:rCtr x="-4100" y="10600"/>
                                    </p:animMotion>
                                  </p:childTnLst>
                                </p:cTn>
                              </p:par>
                              <p:par>
                                <p:cTn id="16" presetID="18" presetClass="path" presetSubtype="0" accel="50000" decel="50000" fill="hold" grpId="0" nodeType="withEffect">
                                  <p:stCondLst>
                                    <p:cond delay="0"/>
                                  </p:stCondLst>
                                  <p:childTnLst>
                                    <p:animMotion origin="layout" path="M 4.16667E-6 -2.96296E-6 C 0.01111 0.02755 0.01475 0.05718 0.00989 0.08264 C 0.01024 0.08357 0.00069 0.11945 0.00034 0.11875 C -0.00487 0.13912 -0.004 0.16042 0.00364 0.17778 C 0.01892 0.21273 0.0559 0.22153 0.08715 0.19792 C 0.11788 0.17292 0.13055 0.12547 0.11527 0.09074 C 0.10729 0.07315 0.09392 0.06158 0.07795 0.0581 C 0.07829 0.05857 0.04982 0.05255 0.0493 0.05185 C 0.03055 0.04514 0.01267 0.02616 4.16667E-6 -2.96296E-6 Z " pathEditMode="relative" rAng="-1826060" ptsTypes="fffffffff">
                                      <p:cBhvr>
                                        <p:cTn id="17" dur="3000" fill="hold"/>
                                        <p:tgtEl>
                                          <p:spTgt spid="67"/>
                                        </p:tgtEl>
                                        <p:attrNameLst>
                                          <p:attrName>ppt_x</p:attrName>
                                          <p:attrName>ppt_y</p:attrName>
                                        </p:attrNameLst>
                                      </p:cBhvr>
                                      <p:rCtr x="4400" y="9900"/>
                                    </p:animMotion>
                                  </p:childTnLst>
                                </p:cTn>
                              </p:par>
                            </p:childTnLst>
                          </p:cTn>
                        </p:par>
                        <p:par>
                          <p:cTn id="18" fill="hold">
                            <p:stCondLst>
                              <p:cond delay="4500"/>
                            </p:stCondLst>
                            <p:childTnLst>
                              <p:par>
                                <p:cTn id="19" presetID="11" presetClass="entr" presetSubtype="0" fill="hold" grpId="0" nodeType="afterEffect">
                                  <p:stCondLst>
                                    <p:cond delay="0"/>
                                  </p:stCondLst>
                                  <p:childTnLst>
                                    <p:set>
                                      <p:cBhvr>
                                        <p:cTn id="20" dur="2000">
                                          <p:stCondLst>
                                            <p:cond delay="0"/>
                                          </p:stCondLst>
                                        </p:cTn>
                                        <p:tgtEl>
                                          <p:spTgt spid="75"/>
                                        </p:tgtEl>
                                        <p:attrNameLst>
                                          <p:attrName>style.visibility</p:attrName>
                                        </p:attrNameLst>
                                      </p:cBhvr>
                                      <p:to>
                                        <p:strVal val="visible"/>
                                      </p:to>
                                    </p:set>
                                  </p:childTnLst>
                                </p:cTn>
                              </p:par>
                              <p:par>
                                <p:cTn id="21" presetID="58" presetClass="path" presetSubtype="0" accel="50000" decel="50000" fill="hold" nodeType="withEffect">
                                  <p:stCondLst>
                                    <p:cond delay="0"/>
                                  </p:stCondLst>
                                  <p:childTnLst>
                                    <p:animMotion origin="layout" path="M 0.02639 -0.00255 L -0.03559 -0.09236 C -0.04947 -0.11111 -0.0585 -0.14051 -0.06076 -0.17176 C -0.06284 -0.20787 -0.05937 -0.23704 -0.04618 -0.25834 L 0.00348 -0.36158 " pathEditMode="relative" rAng="10508245" ptsTypes="FffFF">
                                      <p:cBhvr>
                                        <p:cTn id="22" dur="2000" fill="hold"/>
                                        <p:tgtEl>
                                          <p:spTgt spid="18"/>
                                        </p:tgtEl>
                                        <p:attrNameLst>
                                          <p:attrName>ppt_x</p:attrName>
                                          <p:attrName>ppt_y</p:attrName>
                                        </p:attrNameLst>
                                      </p:cBhvr>
                                      <p:rCtr x="-4900" y="-17500"/>
                                    </p:animMotion>
                                  </p:childTnLst>
                                </p:cTn>
                              </p:par>
                              <p:par>
                                <p:cTn id="23" presetID="51" presetClass="path" presetSubtype="0" accel="50000" decel="50000" fill="hold" nodeType="withEffect">
                                  <p:stCondLst>
                                    <p:cond delay="0"/>
                                  </p:stCondLst>
                                  <p:childTnLst>
                                    <p:animMotion origin="layout" path="M -0.00173 -0.02685 L 0.0382 -0.1162 C 0.04722 -0.13495 0.05226 -0.16296 0.05226 -0.19213 C 0.05226 -0.22546 0.04722 -0.25208 0.0382 -0.27083 L -0.00173 -0.36018 " pathEditMode="relative" rAng="10800000" ptsTypes="FffFF">
                                      <p:cBhvr>
                                        <p:cTn id="24" dur="2000" fill="hold"/>
                                        <p:tgtEl>
                                          <p:spTgt spid="23"/>
                                        </p:tgtEl>
                                        <p:attrNameLst>
                                          <p:attrName>ppt_x</p:attrName>
                                          <p:attrName>ppt_y</p:attrName>
                                        </p:attrNameLst>
                                      </p:cBhvr>
                                      <p:rCtr x="2700" y="-16700"/>
                                    </p:animMotion>
                                  </p:childTnLst>
                                </p:cTn>
                              </p:par>
                            </p:childTnLst>
                          </p:cTn>
                        </p:par>
                        <p:par>
                          <p:cTn id="25" fill="hold">
                            <p:stCondLst>
                              <p:cond delay="6500"/>
                            </p:stCondLst>
                            <p:childTnLst>
                              <p:par>
                                <p:cTn id="26" presetID="3" presetClass="entr" presetSubtype="10" fill="hold" grpId="1"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blinds(horizontal)">
                                      <p:cBhvr>
                                        <p:cTn id="28" dur="500"/>
                                        <p:tgtEl>
                                          <p:spTgt spid="75"/>
                                        </p:tgtEl>
                                      </p:cBhvr>
                                    </p:animEffect>
                                  </p:childTnLst>
                                </p:cTn>
                              </p:par>
                            </p:childTnLst>
                          </p:cTn>
                        </p:par>
                        <p:par>
                          <p:cTn id="29" fill="hold">
                            <p:stCondLst>
                              <p:cond delay="7000"/>
                            </p:stCondLst>
                            <p:childTnLst>
                              <p:par>
                                <p:cTn id="30" presetID="9" presetClass="exit" presetSubtype="0" fill="hold" grpId="4" nodeType="afterEffect">
                                  <p:stCondLst>
                                    <p:cond delay="0"/>
                                  </p:stCondLst>
                                  <p:childTnLst>
                                    <p:animEffect transition="out" filter="dissolve">
                                      <p:cBhvr>
                                        <p:cTn id="31" dur="500"/>
                                        <p:tgtEl>
                                          <p:spTgt spid="75"/>
                                        </p:tgtEl>
                                      </p:cBhvr>
                                    </p:animEffect>
                                    <p:set>
                                      <p:cBhvr>
                                        <p:cTn id="32" dur="1" fill="hold">
                                          <p:stCondLst>
                                            <p:cond delay="499"/>
                                          </p:stCondLst>
                                        </p:cTn>
                                        <p:tgtEl>
                                          <p:spTgt spid="75"/>
                                        </p:tgtEl>
                                        <p:attrNameLst>
                                          <p:attrName>style.visibility</p:attrName>
                                        </p:attrNameLst>
                                      </p:cBhvr>
                                      <p:to>
                                        <p:strVal val="hidden"/>
                                      </p:to>
                                    </p:set>
                                  </p:childTnLst>
                                </p:cTn>
                              </p:par>
                              <p:par>
                                <p:cTn id="33" presetID="18" presetClass="path" presetSubtype="0" accel="50000" decel="50000" fill="hold" grpId="1" nodeType="withEffect">
                                  <p:stCondLst>
                                    <p:cond delay="0"/>
                                  </p:stCondLst>
                                  <p:childTnLst>
                                    <p:animMotion origin="layout" path="M 0 0  C 0.001 0.04533  0.011 0.08667  0.028 0.11333  C 0.028 0.11467  0.055 0.15067  0.055 0.14933  C 0.07 0.16933  0.079 0.19733  0.079 0.22667  C 0.079 0.28533  0.044 0.332  0 0.33333  C -0.044 0.332  -0.079 0.28533  -0.079 0.22667  C -0.079 0.19733  -0.07 0.16933  -0.055 0.14933  C -0.055 0.15067  -0.028 0.11467  -0.028 0.11333  C -0.011 0.08667  -0.001 0.04533  0 0  Z" pathEditMode="relative" ptsTypes="">
                                      <p:cBhvr>
                                        <p:cTn id="34" dur="2000" fill="hold"/>
                                        <p:tgtEl>
                                          <p:spTgt spid="65"/>
                                        </p:tgtEl>
                                        <p:attrNameLst>
                                          <p:attrName>ppt_x</p:attrName>
                                          <p:attrName>ppt_y</p:attrName>
                                        </p:attrNameLst>
                                      </p:cBhvr>
                                    </p:animMotion>
                                  </p:childTnLst>
                                </p:cTn>
                              </p:par>
                              <p:par>
                                <p:cTn id="35" presetID="18" presetClass="path" presetSubtype="0" accel="50000" decel="50000" fill="hold" grpId="1" nodeType="withEffect">
                                  <p:stCondLst>
                                    <p:cond delay="0"/>
                                  </p:stCondLst>
                                  <p:childTnLst>
                                    <p:animMotion origin="layout" path="M 0 0  C 0.001 0.04533  0.011 0.08667  0.028 0.11333  C 0.028 0.11467  0.055 0.15067  0.055 0.14933  C 0.07 0.16933  0.079 0.19733  0.079 0.22667  C 0.079 0.28533  0.044 0.332  0 0.33333  C -0.044 0.332  -0.079 0.28533  -0.079 0.22667  C -0.079 0.19733  -0.07 0.16933  -0.055 0.14933  C -0.055 0.15067  -0.028 0.11467  -0.028 0.11333  C -0.011 0.08667  -0.001 0.04533  0 0  Z" pathEditMode="relative" ptsTypes="">
                                      <p:cBhvr>
                                        <p:cTn id="36" dur="2000" fill="hold"/>
                                        <p:tgtEl>
                                          <p:spTgt spid="67"/>
                                        </p:tgtEl>
                                        <p:attrNameLst>
                                          <p:attrName>ppt_x</p:attrName>
                                          <p:attrName>ppt_y</p:attrName>
                                        </p:attrNameLst>
                                      </p:cBhvr>
                                    </p:animMotion>
                                  </p:childTnLst>
                                </p:cTn>
                              </p:par>
                            </p:childTnLst>
                          </p:cTn>
                        </p:par>
                        <p:par>
                          <p:cTn id="37" fill="hold">
                            <p:stCondLst>
                              <p:cond delay="9000"/>
                            </p:stCondLst>
                            <p:childTnLst>
                              <p:par>
                                <p:cTn id="38" presetID="1" presetClass="entr" presetSubtype="0" fill="hold" grpId="2" nodeType="afterEffect">
                                  <p:stCondLst>
                                    <p:cond delay="0"/>
                                  </p:stCondLst>
                                  <p:childTnLst>
                                    <p:set>
                                      <p:cBhvr>
                                        <p:cTn id="39" dur="1" fill="hold">
                                          <p:stCondLst>
                                            <p:cond delay="0"/>
                                          </p:stCondLst>
                                        </p:cTn>
                                        <p:tgtEl>
                                          <p:spTgt spid="75"/>
                                        </p:tgtEl>
                                        <p:attrNameLst>
                                          <p:attrName>style.visibility</p:attrName>
                                        </p:attrNameLst>
                                      </p:cBhvr>
                                      <p:to>
                                        <p:strVal val="visible"/>
                                      </p:to>
                                    </p:set>
                                  </p:childTnLst>
                                </p:cTn>
                              </p:par>
                            </p:childTnLst>
                          </p:cTn>
                        </p:par>
                        <p:par>
                          <p:cTn id="40" fill="hold">
                            <p:stCondLst>
                              <p:cond delay="9000"/>
                            </p:stCondLst>
                            <p:childTnLst>
                              <p:par>
                                <p:cTn id="41" presetID="9" presetClass="exit" presetSubtype="0" fill="hold" grpId="3" nodeType="afterEffect">
                                  <p:stCondLst>
                                    <p:cond delay="0"/>
                                  </p:stCondLst>
                                  <p:childTnLst>
                                    <p:animEffect transition="out" filter="dissolve">
                                      <p:cBhvr>
                                        <p:cTn id="42" dur="1000"/>
                                        <p:tgtEl>
                                          <p:spTgt spid="75"/>
                                        </p:tgtEl>
                                      </p:cBhvr>
                                    </p:animEffect>
                                    <p:set>
                                      <p:cBhvr>
                                        <p:cTn id="43" dur="1" fill="hold">
                                          <p:stCondLst>
                                            <p:cond delay="999"/>
                                          </p:stCondLst>
                                        </p:cTn>
                                        <p:tgtEl>
                                          <p:spTgt spid="7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7" grpId="0"/>
      <p:bldP spid="67" grpId="1"/>
      <p:bldP spid="74" grpId="0" animBg="1"/>
      <p:bldP spid="74" grpId="1" animBg="1"/>
      <p:bldP spid="75" grpId="0" animBg="1"/>
      <p:bldP spid="75" grpId="1" animBg="1"/>
      <p:bldP spid="75" grpId="2" animBg="1"/>
      <p:bldP spid="75" grpId="3" animBg="1"/>
      <p:bldP spid="75"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4000" b="1" dirty="0">
                <a:solidFill>
                  <a:schemeClr val="accent3">
                    <a:lumMod val="50000"/>
                  </a:schemeClr>
                </a:solidFill>
                <a:latin typeface="Calibri" pitchFamily="34" charset="0"/>
              </a:rPr>
              <a:t>Nature</a:t>
            </a:r>
            <a:r>
              <a:rPr lang="en-US" sz="4000" b="1" dirty="0">
                <a:solidFill>
                  <a:srgbClr val="0000FF"/>
                </a:solidFill>
                <a:latin typeface="Calibri" pitchFamily="34" charset="0"/>
              </a:rPr>
              <a:t> and the </a:t>
            </a:r>
            <a:r>
              <a:rPr lang="en-US" sz="4000" b="1" dirty="0" err="1">
                <a:solidFill>
                  <a:srgbClr val="0000FF"/>
                </a:solidFill>
                <a:latin typeface="Calibri" pitchFamily="34" charset="0"/>
              </a:rPr>
              <a:t>Endocannabinoid</a:t>
            </a:r>
            <a:r>
              <a:rPr lang="en-US" sz="4000" b="1" dirty="0">
                <a:solidFill>
                  <a:srgbClr val="0000FF"/>
                </a:solidFill>
                <a:latin typeface="Calibri" pitchFamily="34" charset="0"/>
              </a:rPr>
              <a:t> System</a:t>
            </a:r>
          </a:p>
        </p:txBody>
      </p:sp>
      <p:sp>
        <p:nvSpPr>
          <p:cNvPr id="5" name="Rectangle 4"/>
          <p:cNvSpPr/>
          <p:nvPr/>
        </p:nvSpPr>
        <p:spPr>
          <a:xfrm>
            <a:off x="2775975" y="1545271"/>
            <a:ext cx="3578352" cy="830997"/>
          </a:xfrm>
          <a:prstGeom prst="rect">
            <a:avLst/>
          </a:prstGeom>
        </p:spPr>
        <p:txBody>
          <a:bodyPr wrap="none">
            <a:spAutoFit/>
          </a:bodyPr>
          <a:lstStyle/>
          <a:p>
            <a:pPr algn="ctr"/>
            <a:r>
              <a:rPr lang="en-US" sz="2400" b="1" dirty="0" err="1">
                <a:solidFill>
                  <a:srgbClr val="000000"/>
                </a:solidFill>
              </a:rPr>
              <a:t>Cannabinoid</a:t>
            </a:r>
            <a:r>
              <a:rPr lang="en-US" sz="2400" b="1" dirty="0">
                <a:solidFill>
                  <a:srgbClr val="000000"/>
                </a:solidFill>
              </a:rPr>
              <a:t> Receptors</a:t>
            </a:r>
          </a:p>
          <a:p>
            <a:pPr algn="ctr"/>
            <a:r>
              <a:rPr lang="en-US" sz="2400" b="1" dirty="0"/>
              <a:t>[CB1, CB2, TRPV1, 5-HT1A]</a:t>
            </a:r>
          </a:p>
        </p:txBody>
      </p:sp>
      <p:sp>
        <p:nvSpPr>
          <p:cNvPr id="6" name="Rectangle 5"/>
          <p:cNvSpPr/>
          <p:nvPr/>
        </p:nvSpPr>
        <p:spPr>
          <a:xfrm>
            <a:off x="1" y="4289383"/>
            <a:ext cx="4572000" cy="1569660"/>
          </a:xfrm>
          <a:prstGeom prst="rect">
            <a:avLst/>
          </a:prstGeom>
        </p:spPr>
        <p:txBody>
          <a:bodyPr wrap="square">
            <a:spAutoFit/>
          </a:bodyPr>
          <a:lstStyle/>
          <a:p>
            <a:pPr algn="ctr"/>
            <a:r>
              <a:rPr lang="en-US" sz="2400" b="1" dirty="0">
                <a:solidFill>
                  <a:srgbClr val="000000"/>
                </a:solidFill>
              </a:rPr>
              <a:t>Endogenous</a:t>
            </a:r>
          </a:p>
          <a:p>
            <a:pPr algn="ctr"/>
            <a:r>
              <a:rPr lang="en-US" sz="2400" b="1" dirty="0" err="1">
                <a:solidFill>
                  <a:srgbClr val="000000"/>
                </a:solidFill>
              </a:rPr>
              <a:t>Cannabinoids</a:t>
            </a:r>
            <a:endParaRPr lang="en-US" sz="2400" b="1" dirty="0">
              <a:solidFill>
                <a:srgbClr val="000000"/>
              </a:solidFill>
            </a:endParaRPr>
          </a:p>
          <a:p>
            <a:pPr algn="ctr"/>
            <a:r>
              <a:rPr lang="en-US" sz="2400" b="1" dirty="0">
                <a:solidFill>
                  <a:srgbClr val="000000"/>
                </a:solidFill>
              </a:rPr>
              <a:t>[</a:t>
            </a:r>
            <a:r>
              <a:rPr lang="en-US" sz="2400" b="1" dirty="0" err="1">
                <a:solidFill>
                  <a:srgbClr val="000000"/>
                </a:solidFill>
              </a:rPr>
              <a:t>Anandamide</a:t>
            </a:r>
            <a:r>
              <a:rPr lang="en-US" sz="2400" b="1" dirty="0">
                <a:solidFill>
                  <a:srgbClr val="000000"/>
                </a:solidFill>
              </a:rPr>
              <a:t> (AEA)</a:t>
            </a:r>
          </a:p>
          <a:p>
            <a:pPr algn="ctr"/>
            <a:r>
              <a:rPr lang="en-US" sz="2400" b="1" dirty="0">
                <a:solidFill>
                  <a:srgbClr val="000000"/>
                </a:solidFill>
              </a:rPr>
              <a:t>2-arachidonoylglycerol (2-AG)] </a:t>
            </a:r>
            <a:endParaRPr lang="en-US" sz="2400" b="1" dirty="0"/>
          </a:p>
        </p:txBody>
      </p:sp>
      <p:sp>
        <p:nvSpPr>
          <p:cNvPr id="7" name="Rectangle 6"/>
          <p:cNvSpPr/>
          <p:nvPr/>
        </p:nvSpPr>
        <p:spPr>
          <a:xfrm>
            <a:off x="4572001" y="4289383"/>
            <a:ext cx="4572000" cy="1938992"/>
          </a:xfrm>
          <a:prstGeom prst="rect">
            <a:avLst/>
          </a:prstGeom>
        </p:spPr>
        <p:txBody>
          <a:bodyPr wrap="square">
            <a:spAutoFit/>
          </a:bodyPr>
          <a:lstStyle/>
          <a:p>
            <a:pPr algn="ctr"/>
            <a:r>
              <a:rPr lang="en-US" sz="2400" b="1" dirty="0">
                <a:solidFill>
                  <a:srgbClr val="000000"/>
                </a:solidFill>
              </a:rPr>
              <a:t>Regulatory Metabolic/</a:t>
            </a:r>
          </a:p>
          <a:p>
            <a:pPr algn="ctr"/>
            <a:r>
              <a:rPr lang="en-US" sz="2400" b="1" dirty="0">
                <a:solidFill>
                  <a:srgbClr val="000000"/>
                </a:solidFill>
              </a:rPr>
              <a:t>Catabolic Enzymes </a:t>
            </a:r>
          </a:p>
          <a:p>
            <a:pPr algn="ctr"/>
            <a:r>
              <a:rPr lang="en-US" sz="2400" b="1" dirty="0">
                <a:solidFill>
                  <a:srgbClr val="000000"/>
                </a:solidFill>
              </a:rPr>
              <a:t>[fatty acid amide </a:t>
            </a:r>
            <a:r>
              <a:rPr lang="en-US" sz="2400" b="1" dirty="0" err="1">
                <a:solidFill>
                  <a:srgbClr val="000000"/>
                </a:solidFill>
              </a:rPr>
              <a:t>hydrolase</a:t>
            </a:r>
            <a:r>
              <a:rPr lang="en-US" sz="2400" b="1" dirty="0">
                <a:solidFill>
                  <a:srgbClr val="000000"/>
                </a:solidFill>
              </a:rPr>
              <a:t> (FAAH), </a:t>
            </a:r>
            <a:r>
              <a:rPr lang="en-US" sz="2400" b="1" dirty="0" err="1">
                <a:solidFill>
                  <a:srgbClr val="000000"/>
                </a:solidFill>
              </a:rPr>
              <a:t>monoacylglycerol</a:t>
            </a:r>
            <a:r>
              <a:rPr lang="en-US" sz="2400" b="1" dirty="0">
                <a:solidFill>
                  <a:srgbClr val="000000"/>
                </a:solidFill>
              </a:rPr>
              <a:t> lipase (MAGL), and others]</a:t>
            </a:r>
            <a:endParaRPr lang="en-US" sz="2400" b="1" dirty="0"/>
          </a:p>
        </p:txBody>
      </p:sp>
      <p:cxnSp>
        <p:nvCxnSpPr>
          <p:cNvPr id="9" name="Straight Connector 8"/>
          <p:cNvCxnSpPr>
            <a:stCxn id="6" idx="0"/>
            <a:endCxn id="5" idx="2"/>
          </p:cNvCxnSpPr>
          <p:nvPr/>
        </p:nvCxnSpPr>
        <p:spPr bwMode="auto">
          <a:xfrm flipV="1">
            <a:off x="2286001" y="2376268"/>
            <a:ext cx="2279150" cy="1913115"/>
          </a:xfrm>
          <a:prstGeom prst="line">
            <a:avLst/>
          </a:prstGeom>
          <a:solidFill>
            <a:schemeClr val="accent1"/>
          </a:solidFill>
          <a:ln w="76200" cap="flat" cmpd="sng" algn="ctr">
            <a:solidFill>
              <a:srgbClr val="0000FF"/>
            </a:solidFill>
            <a:prstDash val="solid"/>
            <a:round/>
            <a:headEnd type="none" w="med" len="med"/>
            <a:tailEnd type="none" w="med" len="med"/>
          </a:ln>
          <a:effectLst/>
        </p:spPr>
      </p:cxnSp>
      <p:cxnSp>
        <p:nvCxnSpPr>
          <p:cNvPr id="11" name="Straight Connector 10"/>
          <p:cNvCxnSpPr>
            <a:stCxn id="6" idx="0"/>
            <a:endCxn id="7" idx="0"/>
          </p:cNvCxnSpPr>
          <p:nvPr/>
        </p:nvCxnSpPr>
        <p:spPr bwMode="auto">
          <a:xfrm>
            <a:off x="2286001" y="4289383"/>
            <a:ext cx="4572000" cy="0"/>
          </a:xfrm>
          <a:prstGeom prst="line">
            <a:avLst/>
          </a:prstGeom>
          <a:solidFill>
            <a:schemeClr val="accent1"/>
          </a:solidFill>
          <a:ln w="76200" cap="flat" cmpd="sng" algn="ctr">
            <a:solidFill>
              <a:srgbClr val="0000FF"/>
            </a:solidFill>
            <a:prstDash val="solid"/>
            <a:round/>
            <a:headEnd type="none" w="med" len="med"/>
            <a:tailEnd type="none" w="med" len="med"/>
          </a:ln>
          <a:effectLst/>
        </p:spPr>
      </p:cxnSp>
      <p:cxnSp>
        <p:nvCxnSpPr>
          <p:cNvPr id="12" name="Straight Connector 11"/>
          <p:cNvCxnSpPr>
            <a:stCxn id="7" idx="0"/>
            <a:endCxn id="5" idx="2"/>
          </p:cNvCxnSpPr>
          <p:nvPr/>
        </p:nvCxnSpPr>
        <p:spPr bwMode="auto">
          <a:xfrm flipH="1" flipV="1">
            <a:off x="4565151" y="2376268"/>
            <a:ext cx="2292850" cy="1913115"/>
          </a:xfrm>
          <a:prstGeom prst="line">
            <a:avLst/>
          </a:prstGeom>
          <a:solidFill>
            <a:schemeClr val="accent1"/>
          </a:solidFill>
          <a:ln w="76200" cap="flat" cmpd="sng" algn="ctr">
            <a:solidFill>
              <a:srgbClr val="0000FF"/>
            </a:solidFill>
            <a:prstDash val="solid"/>
            <a:round/>
            <a:headEnd type="none" w="med" len="med"/>
            <a:tailEnd type="none" w="med" len="med"/>
          </a:ln>
          <a:effectLst/>
        </p:spPr>
      </p:cxnSp>
      <p:sp>
        <p:nvSpPr>
          <p:cNvPr id="10" name="Rectangle 9"/>
          <p:cNvSpPr/>
          <p:nvPr/>
        </p:nvSpPr>
        <p:spPr>
          <a:xfrm>
            <a:off x="767564" y="2614629"/>
            <a:ext cx="3014749" cy="830997"/>
          </a:xfrm>
          <a:prstGeom prst="rect">
            <a:avLst/>
          </a:prstGeom>
        </p:spPr>
        <p:txBody>
          <a:bodyPr wrap="square">
            <a:spAutoFit/>
          </a:bodyPr>
          <a:lstStyle/>
          <a:p>
            <a:pPr algn="ctr"/>
            <a:r>
              <a:rPr lang="en-US" sz="2400" b="1" dirty="0" err="1">
                <a:solidFill>
                  <a:schemeClr val="accent3">
                    <a:lumMod val="50000"/>
                  </a:schemeClr>
                </a:solidFill>
              </a:rPr>
              <a:t>Phyto-Cannabinoids</a:t>
            </a:r>
            <a:endParaRPr lang="en-US" sz="2400" b="1" dirty="0">
              <a:solidFill>
                <a:schemeClr val="accent3">
                  <a:lumMod val="50000"/>
                </a:schemeClr>
              </a:solidFill>
            </a:endParaRPr>
          </a:p>
          <a:p>
            <a:pPr algn="ctr"/>
            <a:r>
              <a:rPr lang="en-US" sz="2400" b="1" dirty="0">
                <a:solidFill>
                  <a:schemeClr val="accent3">
                    <a:lumMod val="50000"/>
                  </a:schemeClr>
                </a:solidFill>
              </a:rPr>
              <a:t>[THC &amp; CBD] </a:t>
            </a:r>
          </a:p>
        </p:txBody>
      </p:sp>
      <p:sp>
        <p:nvSpPr>
          <p:cNvPr id="16" name="Down Arrow 15"/>
          <p:cNvSpPr/>
          <p:nvPr/>
        </p:nvSpPr>
        <p:spPr>
          <a:xfrm>
            <a:off x="1979837" y="3429000"/>
            <a:ext cx="590203" cy="885305"/>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0-#ppt_w/2"/>
                                          </p:val>
                                        </p:tav>
                                        <p:tav tm="100000">
                                          <p:val>
                                            <p:strVal val="#ppt_x"/>
                                          </p:val>
                                        </p:tav>
                                      </p:tavLst>
                                    </p:anim>
                                    <p:anim calcmode="lin" valueType="num">
                                      <p:cBhvr additive="base">
                                        <p:cTn id="12"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0800" y="1231900"/>
            <a:ext cx="184666" cy="461665"/>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cstate="print"/>
          <a:srcRect l="1786" t="8849" r="13393" b="40951"/>
          <a:stretch>
            <a:fillRect/>
          </a:stretch>
        </p:blipFill>
        <p:spPr>
          <a:xfrm>
            <a:off x="0" y="3291842"/>
            <a:ext cx="9144000" cy="2883878"/>
          </a:xfrm>
          <a:prstGeom prst="rect">
            <a:avLst/>
          </a:prstGeom>
        </p:spPr>
      </p:pic>
      <p:sp>
        <p:nvSpPr>
          <p:cNvPr id="2" name="TextBox 1"/>
          <p:cNvSpPr txBox="1"/>
          <p:nvPr/>
        </p:nvSpPr>
        <p:spPr>
          <a:xfrm>
            <a:off x="4800602" y="6122326"/>
            <a:ext cx="4005053" cy="523220"/>
          </a:xfrm>
          <a:prstGeom prst="rect">
            <a:avLst/>
          </a:prstGeom>
          <a:noFill/>
        </p:spPr>
        <p:txBody>
          <a:bodyPr wrap="square" rtlCol="0">
            <a:spAutoFit/>
          </a:bodyPr>
          <a:lstStyle/>
          <a:p>
            <a:pPr algn="ctr"/>
            <a:r>
              <a:rPr lang="en-US" sz="2800" b="1" dirty="0" err="1">
                <a:solidFill>
                  <a:srgbClr val="008000"/>
                </a:solidFill>
                <a:latin typeface="Avenir Black"/>
                <a:cs typeface="Avenir Black"/>
              </a:rPr>
              <a:t>Phytocannabinoids</a:t>
            </a:r>
            <a:endParaRPr lang="en-US" sz="2800" b="1" dirty="0">
              <a:solidFill>
                <a:srgbClr val="008000"/>
              </a:solidFill>
              <a:latin typeface="Avenir Black"/>
              <a:cs typeface="Avenir Black"/>
            </a:endParaRPr>
          </a:p>
        </p:txBody>
      </p:sp>
      <p:sp>
        <p:nvSpPr>
          <p:cNvPr id="5" name="TextBox 4"/>
          <p:cNvSpPr txBox="1"/>
          <p:nvPr/>
        </p:nvSpPr>
        <p:spPr>
          <a:xfrm>
            <a:off x="138545" y="152400"/>
            <a:ext cx="3486151" cy="523220"/>
          </a:xfrm>
          <a:prstGeom prst="rect">
            <a:avLst/>
          </a:prstGeom>
          <a:noFill/>
        </p:spPr>
        <p:txBody>
          <a:bodyPr wrap="square" rtlCol="0">
            <a:spAutoFit/>
          </a:bodyPr>
          <a:lstStyle/>
          <a:p>
            <a:pPr algn="r"/>
            <a:r>
              <a:rPr lang="en-US" sz="2800" b="1" dirty="0" err="1">
                <a:solidFill>
                  <a:schemeClr val="accent6">
                    <a:lumMod val="50000"/>
                  </a:schemeClr>
                </a:solidFill>
                <a:latin typeface="Avenir Black"/>
                <a:cs typeface="Avenir Black"/>
              </a:rPr>
              <a:t>Endocannabinoids</a:t>
            </a:r>
            <a:r>
              <a:rPr lang="en-US" sz="2800" b="1" dirty="0">
                <a:solidFill>
                  <a:schemeClr val="accent6">
                    <a:lumMod val="50000"/>
                  </a:schemeClr>
                </a:solidFill>
                <a:latin typeface="Avenir Black"/>
                <a:cs typeface="Avenir Black"/>
              </a:rPr>
              <a:t> </a:t>
            </a:r>
          </a:p>
        </p:txBody>
      </p:sp>
      <p:cxnSp>
        <p:nvCxnSpPr>
          <p:cNvPr id="7" name="Straight Connector 6"/>
          <p:cNvCxnSpPr/>
          <p:nvPr/>
        </p:nvCxnSpPr>
        <p:spPr>
          <a:xfrm>
            <a:off x="342900" y="3035529"/>
            <a:ext cx="84582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srcRect l="1786" t="60882" r="13393"/>
          <a:stretch>
            <a:fillRect/>
          </a:stretch>
        </p:blipFill>
        <p:spPr>
          <a:xfrm>
            <a:off x="0" y="706578"/>
            <a:ext cx="9141235" cy="2243518"/>
          </a:xfrm>
          <a:prstGeom prst="rect">
            <a:avLst/>
          </a:prstGeom>
        </p:spPr>
      </p:pic>
      <p:sp>
        <p:nvSpPr>
          <p:cNvPr id="9" name="TextBox 8"/>
          <p:cNvSpPr txBox="1"/>
          <p:nvPr/>
        </p:nvSpPr>
        <p:spPr>
          <a:xfrm>
            <a:off x="3973482" y="2360815"/>
            <a:ext cx="788999" cy="353943"/>
          </a:xfrm>
          <a:prstGeom prst="rect">
            <a:avLst/>
          </a:prstGeom>
          <a:noFill/>
        </p:spPr>
        <p:txBody>
          <a:bodyPr wrap="none" rtlCol="0">
            <a:spAutoFit/>
          </a:bodyPr>
          <a:lstStyle/>
          <a:p>
            <a:r>
              <a:rPr lang="en-US" sz="1700" b="1" dirty="0">
                <a:latin typeface="Times New Roman" pitchFamily="18" charset="0"/>
                <a:cs typeface="Times New Roman" pitchFamily="18" charset="0"/>
              </a:rPr>
              <a:t>(AEA)</a:t>
            </a:r>
          </a:p>
        </p:txBody>
      </p:sp>
    </p:spTree>
    <p:extLst>
      <p:ext uri="{BB962C8B-B14F-4D97-AF65-F5344CB8AC3E}">
        <p14:creationId xmlns:p14="http://schemas.microsoft.com/office/powerpoint/2010/main" val="1236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9144000" cy="762000"/>
          </a:xfrm>
        </p:spPr>
        <p:txBody>
          <a:bodyPr>
            <a:normAutofit/>
          </a:bodyPr>
          <a:lstStyle/>
          <a:p>
            <a:r>
              <a:rPr lang="en-US" sz="4400" b="1" dirty="0">
                <a:solidFill>
                  <a:srgbClr val="0000FF"/>
                </a:solidFill>
              </a:rPr>
              <a:t>What do these men have in common?</a:t>
            </a:r>
            <a:endParaRPr lang="en-US" sz="4400" dirty="0">
              <a:solidFill>
                <a:srgbClr val="0000FF"/>
              </a:solidFill>
            </a:endParaRPr>
          </a:p>
        </p:txBody>
      </p:sp>
      <p:sp>
        <p:nvSpPr>
          <p:cNvPr id="5" name="Rectangle 4"/>
          <p:cNvSpPr/>
          <p:nvPr/>
        </p:nvSpPr>
        <p:spPr>
          <a:xfrm>
            <a:off x="228600" y="838200"/>
            <a:ext cx="8763000" cy="5943600"/>
          </a:xfrm>
          <a:prstGeom prst="rect">
            <a:avLst/>
          </a:prstGeom>
        </p:spPr>
        <p:txBody>
          <a:bodyPr wrap="square">
            <a:spAutoFit/>
          </a:bodyPr>
          <a:lstStyle/>
          <a:p>
            <a:pPr fontAlgn="base">
              <a:lnSpc>
                <a:spcPts val="3400"/>
              </a:lnSpc>
              <a:spcBef>
                <a:spcPts val="2400"/>
              </a:spcBef>
              <a:buFont typeface="Arial" pitchFamily="34" charset="0"/>
              <a:buChar char="•"/>
            </a:pPr>
            <a:r>
              <a:rPr lang="en-US" sz="2800" b="1" dirty="0"/>
              <a:t>Aiden </a:t>
            </a:r>
            <a:r>
              <a:rPr lang="en-US" sz="2800" b="1" dirty="0" err="1"/>
              <a:t>Hampson</a:t>
            </a:r>
            <a:r>
              <a:rPr lang="en-US" sz="2800" dirty="0"/>
              <a:t>, a </a:t>
            </a:r>
            <a:r>
              <a:rPr lang="en-US" sz="2800" dirty="0" err="1"/>
              <a:t>neuropharmacologist</a:t>
            </a:r>
            <a:r>
              <a:rPr lang="en-US" sz="2800" dirty="0"/>
              <a:t> at the </a:t>
            </a:r>
            <a:r>
              <a:rPr lang="en-US" sz="2800" dirty="0" err="1"/>
              <a:t>Natl</a:t>
            </a:r>
            <a:r>
              <a:rPr lang="en-US" sz="2800" dirty="0"/>
              <a:t> Inst for Mental Health (NIMH). Now Health Science Administrator, </a:t>
            </a:r>
            <a:r>
              <a:rPr lang="en-US" sz="2800" dirty="0" err="1"/>
              <a:t>Natl</a:t>
            </a:r>
            <a:r>
              <a:rPr lang="en-US" sz="2800" dirty="0"/>
              <a:t> Inst of Drug Abuse (NIDA), Medications Research Grants Branch </a:t>
            </a:r>
          </a:p>
          <a:p>
            <a:pPr fontAlgn="base">
              <a:lnSpc>
                <a:spcPts val="3400"/>
              </a:lnSpc>
              <a:spcBef>
                <a:spcPts val="2400"/>
              </a:spcBef>
              <a:buFont typeface="Arial" pitchFamily="34" charset="0"/>
              <a:buChar char="•"/>
            </a:pPr>
            <a:r>
              <a:rPr lang="en-US" sz="2800" b="1" dirty="0"/>
              <a:t>Julius Axelrod </a:t>
            </a:r>
            <a:r>
              <a:rPr lang="en-US" sz="2800" dirty="0"/>
              <a:t>(1912-2004), Professor Emeritus, NIH, pharmacologist and neuroscientist who shared the 1970 Nobel Prize in Physiology or Medicine for his discovery of the actions of neurotransmitters in regulating the metabolism of the nervous system</a:t>
            </a:r>
          </a:p>
          <a:p>
            <a:pPr fontAlgn="base">
              <a:lnSpc>
                <a:spcPts val="3400"/>
              </a:lnSpc>
              <a:spcBef>
                <a:spcPts val="2400"/>
              </a:spcBef>
              <a:buFont typeface="Arial" pitchFamily="34" charset="0"/>
              <a:buChar char="•"/>
            </a:pPr>
            <a:r>
              <a:rPr lang="en-US" sz="2800" b="1" dirty="0"/>
              <a:t>Maurizio </a:t>
            </a:r>
            <a:r>
              <a:rPr lang="en-US" sz="2800" b="1" dirty="0" err="1"/>
              <a:t>Grimaldi</a:t>
            </a:r>
            <a:r>
              <a:rPr lang="en-US" sz="2800" dirty="0"/>
              <a:t>, professor of neurology/ </a:t>
            </a:r>
            <a:r>
              <a:rPr lang="en-US" sz="2800" dirty="0" err="1"/>
              <a:t>neuropsychopharmacology</a:t>
            </a:r>
            <a:r>
              <a:rPr lang="en-US" sz="2800" dirty="0"/>
              <a:t> and toxicology, NIMH. Now with </a:t>
            </a:r>
            <a:r>
              <a:rPr lang="en-US" sz="2800" dirty="0" err="1"/>
              <a:t>Natl</a:t>
            </a:r>
            <a:r>
              <a:rPr lang="en-US" sz="2800" dirty="0"/>
              <a:t> Inst on Aging, Scientific Review Branch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410"/>
            <a:ext cx="9144000" cy="1143000"/>
          </a:xfrm>
        </p:spPr>
        <p:txBody>
          <a:bodyPr>
            <a:normAutofit fontScale="90000"/>
          </a:bodyPr>
          <a:lstStyle/>
          <a:p>
            <a:r>
              <a:rPr lang="en-US" b="1" dirty="0"/>
              <a:t>What is Difference Between THC &amp; CBD?</a:t>
            </a:r>
          </a:p>
        </p:txBody>
      </p:sp>
      <p:sp>
        <p:nvSpPr>
          <p:cNvPr id="6" name="Content Placeholder 5"/>
          <p:cNvSpPr>
            <a:spLocks noGrp="1"/>
          </p:cNvSpPr>
          <p:nvPr>
            <p:ph sz="half" idx="1"/>
          </p:nvPr>
        </p:nvSpPr>
        <p:spPr>
          <a:xfrm>
            <a:off x="17242" y="1054578"/>
            <a:ext cx="4934313" cy="5803421"/>
          </a:xfrm>
        </p:spPr>
        <p:txBody>
          <a:bodyPr>
            <a:normAutofit/>
          </a:bodyPr>
          <a:lstStyle/>
          <a:p>
            <a:pPr marL="222250" indent="-222250">
              <a:spcBef>
                <a:spcPts val="1800"/>
              </a:spcBef>
              <a:buNone/>
            </a:pPr>
            <a:r>
              <a:rPr lang="en-US" sz="3200" b="1" u="sng" dirty="0" err="1">
                <a:solidFill>
                  <a:srgbClr val="0000FF"/>
                </a:solidFill>
              </a:rPr>
              <a:t>Tetrahydrocannabinol</a:t>
            </a:r>
            <a:r>
              <a:rPr lang="en-US" sz="3200" b="1" u="sng" dirty="0">
                <a:solidFill>
                  <a:srgbClr val="0000FF"/>
                </a:solidFill>
              </a:rPr>
              <a:t> (THC)</a:t>
            </a:r>
          </a:p>
          <a:p>
            <a:pPr marL="222250" indent="-222250">
              <a:spcBef>
                <a:spcPts val="1800"/>
              </a:spcBef>
              <a:buClr>
                <a:srgbClr val="0000FF"/>
              </a:buClr>
            </a:pPr>
            <a:r>
              <a:rPr lang="en-US" sz="3200" b="1" dirty="0"/>
              <a:t>Psychoactive or “high”</a:t>
            </a:r>
          </a:p>
          <a:p>
            <a:pPr marL="222250" indent="-222250">
              <a:spcBef>
                <a:spcPts val="1800"/>
              </a:spcBef>
              <a:buClr>
                <a:srgbClr val="0000FF"/>
              </a:buClr>
            </a:pPr>
            <a:r>
              <a:rPr lang="en-US" sz="3200" b="1" dirty="0"/>
              <a:t>Mimics </a:t>
            </a:r>
            <a:r>
              <a:rPr lang="en-US" sz="3200" b="1" dirty="0" err="1"/>
              <a:t>anandamide</a:t>
            </a:r>
            <a:endParaRPr lang="en-US" sz="3200" b="1" dirty="0"/>
          </a:p>
          <a:p>
            <a:pPr marL="222250" indent="-222250">
              <a:spcBef>
                <a:spcPts val="1800"/>
              </a:spcBef>
              <a:buClr>
                <a:srgbClr val="0000FF"/>
              </a:buClr>
            </a:pPr>
            <a:r>
              <a:rPr lang="en-US" sz="3200" b="1" dirty="0" err="1"/>
              <a:t>Anxiogenic</a:t>
            </a:r>
            <a:endParaRPr lang="en-US" sz="3200" b="1" dirty="0"/>
          </a:p>
          <a:p>
            <a:pPr marL="222250" indent="-222250">
              <a:spcBef>
                <a:spcPts val="1800"/>
              </a:spcBef>
              <a:buClr>
                <a:srgbClr val="0000FF"/>
              </a:buClr>
            </a:pPr>
            <a:r>
              <a:rPr lang="en-US" sz="3200" b="1" dirty="0"/>
              <a:t>Paranoia potential</a:t>
            </a:r>
          </a:p>
          <a:p>
            <a:pPr marL="222250" indent="-222250">
              <a:spcBef>
                <a:spcPts val="1800"/>
              </a:spcBef>
              <a:buClr>
                <a:srgbClr val="0000FF"/>
              </a:buClr>
            </a:pPr>
            <a:r>
              <a:rPr lang="en-US" sz="3200" b="1" dirty="0"/>
              <a:t>Stimulates appetite</a:t>
            </a:r>
          </a:p>
          <a:p>
            <a:pPr marL="222250" indent="-222250">
              <a:spcBef>
                <a:spcPts val="1800"/>
              </a:spcBef>
              <a:buClr>
                <a:srgbClr val="0000FF"/>
              </a:buClr>
            </a:pPr>
            <a:r>
              <a:rPr lang="en-US" sz="3200" b="1" dirty="0"/>
              <a:t>Sleep inducing</a:t>
            </a:r>
          </a:p>
          <a:p>
            <a:pPr marL="222250" indent="-222250">
              <a:spcBef>
                <a:spcPts val="1800"/>
              </a:spcBef>
              <a:buClr>
                <a:srgbClr val="0000FF"/>
              </a:buClr>
            </a:pPr>
            <a:r>
              <a:rPr lang="en-US" sz="3200" b="1" dirty="0"/>
              <a:t>Legal status ?’s</a:t>
            </a:r>
          </a:p>
        </p:txBody>
      </p:sp>
      <p:sp>
        <p:nvSpPr>
          <p:cNvPr id="8" name="Content Placeholder 7"/>
          <p:cNvSpPr>
            <a:spLocks noGrp="1"/>
          </p:cNvSpPr>
          <p:nvPr>
            <p:ph sz="half" idx="2"/>
          </p:nvPr>
        </p:nvSpPr>
        <p:spPr>
          <a:xfrm>
            <a:off x="4830788" y="1054579"/>
            <a:ext cx="4313212" cy="5803421"/>
          </a:xfrm>
        </p:spPr>
        <p:txBody>
          <a:bodyPr>
            <a:noAutofit/>
          </a:bodyPr>
          <a:lstStyle/>
          <a:p>
            <a:pPr marL="222250" indent="-222250" algn="ctr">
              <a:spcBef>
                <a:spcPts val="1800"/>
              </a:spcBef>
              <a:buNone/>
            </a:pPr>
            <a:r>
              <a:rPr lang="en-US" sz="3200" b="1" u="sng" dirty="0" err="1">
                <a:solidFill>
                  <a:srgbClr val="0000FF"/>
                </a:solidFill>
              </a:rPr>
              <a:t>Cannabidiol</a:t>
            </a:r>
            <a:r>
              <a:rPr lang="en-US" sz="3200" b="1" u="sng" dirty="0">
                <a:solidFill>
                  <a:srgbClr val="0000FF"/>
                </a:solidFill>
              </a:rPr>
              <a:t> (CBD)</a:t>
            </a:r>
          </a:p>
          <a:p>
            <a:pPr marL="222250" indent="-222250">
              <a:spcBef>
                <a:spcPts val="1800"/>
              </a:spcBef>
              <a:buClr>
                <a:srgbClr val="0000FF"/>
              </a:buClr>
            </a:pPr>
            <a:r>
              <a:rPr lang="en-US" sz="3200" b="1" dirty="0"/>
              <a:t>Non-psychoactive</a:t>
            </a:r>
          </a:p>
          <a:p>
            <a:pPr marL="222250" indent="-222250">
              <a:spcBef>
                <a:spcPts val="1800"/>
              </a:spcBef>
              <a:buClr>
                <a:srgbClr val="0000FF"/>
              </a:buClr>
            </a:pPr>
            <a:r>
              <a:rPr lang="en-US" sz="3200" b="1" dirty="0"/>
              <a:t>Counters THC effects</a:t>
            </a:r>
          </a:p>
          <a:p>
            <a:pPr marL="222250" indent="-222250">
              <a:spcBef>
                <a:spcPts val="1800"/>
              </a:spcBef>
              <a:buClr>
                <a:srgbClr val="0000FF"/>
              </a:buClr>
            </a:pPr>
            <a:r>
              <a:rPr lang="en-US" sz="3200" b="1" dirty="0" err="1"/>
              <a:t>Anxiolytic</a:t>
            </a:r>
            <a:endParaRPr lang="en-US" sz="3200" b="1" dirty="0"/>
          </a:p>
          <a:p>
            <a:pPr marL="222250" indent="-222250">
              <a:spcBef>
                <a:spcPts val="1800"/>
              </a:spcBef>
              <a:buClr>
                <a:srgbClr val="0000FF"/>
              </a:buClr>
            </a:pPr>
            <a:r>
              <a:rPr lang="en-US" sz="3200" b="1" dirty="0"/>
              <a:t>Anti-psychotic</a:t>
            </a:r>
          </a:p>
          <a:p>
            <a:pPr marL="222250" indent="-222250">
              <a:spcBef>
                <a:spcPts val="1800"/>
              </a:spcBef>
              <a:buClr>
                <a:srgbClr val="0000FF"/>
              </a:buClr>
            </a:pPr>
            <a:r>
              <a:rPr lang="en-US" sz="3200" b="1" dirty="0"/>
              <a:t>Decreases appetite</a:t>
            </a:r>
          </a:p>
          <a:p>
            <a:pPr marL="222250" indent="-222250">
              <a:spcBef>
                <a:spcPts val="1800"/>
              </a:spcBef>
              <a:buClr>
                <a:srgbClr val="0000FF"/>
              </a:buClr>
            </a:pPr>
            <a:r>
              <a:rPr lang="en-US" sz="3200" b="1" dirty="0"/>
              <a:t>Promotes wakefulness</a:t>
            </a:r>
          </a:p>
          <a:p>
            <a:pPr marL="222250" indent="-222250">
              <a:spcBef>
                <a:spcPts val="1800"/>
              </a:spcBef>
              <a:buClr>
                <a:srgbClr val="0000FF"/>
              </a:buClr>
            </a:pPr>
            <a:r>
              <a:rPr lang="en-US" sz="3200" b="1" dirty="0"/>
              <a:t>Hemp is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nnabinoid Uses.jpg"/>
          <p:cNvPicPr>
            <a:picLocks noChangeAspect="1" noChangeArrowheads="1"/>
          </p:cNvPicPr>
          <p:nvPr/>
        </p:nvPicPr>
        <p:blipFill>
          <a:blip r:embed="rId2" cstate="print"/>
          <a:srcRect l="9167" r="9167"/>
          <a:stretch>
            <a:fillRect/>
          </a:stretch>
        </p:blipFill>
        <p:spPr bwMode="auto">
          <a:xfrm>
            <a:off x="147669" y="0"/>
            <a:ext cx="8828691"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9" y="906085"/>
            <a:ext cx="9019309" cy="5632311"/>
          </a:xfrm>
          <a:prstGeom prst="rect">
            <a:avLst/>
          </a:prstGeom>
        </p:spPr>
        <p:txBody>
          <a:bodyPr wrap="square">
            <a:spAutoFit/>
          </a:bodyPr>
          <a:lstStyle/>
          <a:p>
            <a:pPr fontAlgn="base">
              <a:spcBef>
                <a:spcPts val="1200"/>
              </a:spcBef>
            </a:pPr>
            <a:r>
              <a:rPr lang="en-US" sz="2500" b="1" dirty="0">
                <a:solidFill>
                  <a:srgbClr val="0000FF"/>
                </a:solidFill>
              </a:rPr>
              <a:t>Anti-Seizure Effects: </a:t>
            </a:r>
            <a:r>
              <a:rPr lang="en-US" sz="2500" dirty="0"/>
              <a:t>Elimination or decreased frequency of seizures</a:t>
            </a:r>
          </a:p>
          <a:p>
            <a:pPr fontAlgn="base">
              <a:spcBef>
                <a:spcPts val="1200"/>
              </a:spcBef>
            </a:pPr>
            <a:r>
              <a:rPr lang="en-US" sz="2500" b="1" dirty="0" err="1">
                <a:solidFill>
                  <a:srgbClr val="0000FF"/>
                </a:solidFill>
              </a:rPr>
              <a:t>Neuroprotective</a:t>
            </a:r>
            <a:r>
              <a:rPr lang="en-US" sz="2500" b="1" dirty="0">
                <a:solidFill>
                  <a:srgbClr val="0000FF"/>
                </a:solidFill>
              </a:rPr>
              <a:t> and Anti-Inflammatory Effects: </a:t>
            </a:r>
            <a:r>
              <a:rPr lang="en-US" sz="2500" dirty="0"/>
              <a:t>Alzheimer’s, stroke, glutamate toxicity,</a:t>
            </a:r>
            <a:r>
              <a:rPr lang="en-US" sz="2500" baseline="30000" dirty="0"/>
              <a:t> </a:t>
            </a:r>
            <a:r>
              <a:rPr lang="en-US" sz="2500" dirty="0"/>
              <a:t>multiple sclerosis,</a:t>
            </a:r>
            <a:r>
              <a:rPr lang="en-US" sz="2500" baseline="30000" dirty="0"/>
              <a:t> </a:t>
            </a:r>
            <a:r>
              <a:rPr lang="en-US" sz="2500" dirty="0"/>
              <a:t>Parkinson’s disease, and </a:t>
            </a:r>
            <a:r>
              <a:rPr lang="en-US" sz="2500" dirty="0" err="1"/>
              <a:t>neurodegeneration</a:t>
            </a:r>
            <a:r>
              <a:rPr lang="en-US" sz="2500" dirty="0"/>
              <a:t> caused by alcohol abuse</a:t>
            </a:r>
          </a:p>
          <a:p>
            <a:pPr fontAlgn="base">
              <a:spcBef>
                <a:spcPts val="1200"/>
              </a:spcBef>
            </a:pPr>
            <a:r>
              <a:rPr lang="en-US" sz="2500" b="1" dirty="0">
                <a:solidFill>
                  <a:srgbClr val="0000FF"/>
                </a:solidFill>
              </a:rPr>
              <a:t>Analgesic Effects: </a:t>
            </a:r>
            <a:r>
              <a:rPr lang="en-US" sz="2500" dirty="0"/>
              <a:t>Efficacy on central and peripheral neuropathic pain, rheumatoid arthritis, and cancer pain</a:t>
            </a:r>
          </a:p>
          <a:p>
            <a:pPr fontAlgn="base">
              <a:spcBef>
                <a:spcPts val="1200"/>
              </a:spcBef>
            </a:pPr>
            <a:r>
              <a:rPr lang="en-US" sz="2500" b="1" dirty="0">
                <a:solidFill>
                  <a:srgbClr val="0000FF"/>
                </a:solidFill>
              </a:rPr>
              <a:t>Anti-Tumor Effects: </a:t>
            </a:r>
            <a:r>
              <a:rPr lang="en-US" sz="2500" dirty="0"/>
              <a:t>Antioxidant/anti-inflammatory effects</a:t>
            </a:r>
          </a:p>
          <a:p>
            <a:pPr fontAlgn="base">
              <a:spcBef>
                <a:spcPts val="1200"/>
              </a:spcBef>
            </a:pPr>
            <a:r>
              <a:rPr lang="en-US" sz="2500" b="1" dirty="0">
                <a:solidFill>
                  <a:srgbClr val="0000FF"/>
                </a:solidFill>
              </a:rPr>
              <a:t>Anti-Psychotic Effects: </a:t>
            </a:r>
            <a:r>
              <a:rPr lang="en-US" sz="2500" dirty="0"/>
              <a:t>May mitigate, particularly induced by THC</a:t>
            </a:r>
          </a:p>
          <a:p>
            <a:pPr fontAlgn="base">
              <a:spcBef>
                <a:spcPts val="1200"/>
              </a:spcBef>
            </a:pPr>
            <a:r>
              <a:rPr lang="en-US" sz="2500" b="1" dirty="0">
                <a:solidFill>
                  <a:srgbClr val="0000FF"/>
                </a:solidFill>
              </a:rPr>
              <a:t>Efficacy for Treating Substance Use Disorders: </a:t>
            </a:r>
            <a:r>
              <a:rPr lang="en-US" sz="2500" dirty="0"/>
              <a:t>Reduced rewarding effects of morphine and reduced cue-induced heroin seeking</a:t>
            </a:r>
          </a:p>
          <a:p>
            <a:pPr fontAlgn="base">
              <a:spcBef>
                <a:spcPts val="1200"/>
              </a:spcBef>
            </a:pPr>
            <a:r>
              <a:rPr lang="en-US" sz="2500" b="1" dirty="0">
                <a:solidFill>
                  <a:srgbClr val="0000FF"/>
                </a:solidFill>
              </a:rPr>
              <a:t>Anti-Anxiety, Stress Reduction Effects: </a:t>
            </a:r>
            <a:r>
              <a:rPr lang="en-US" sz="2500" dirty="0"/>
              <a:t>Reducing behavioral and physiological measures of stress and anxiety</a:t>
            </a:r>
          </a:p>
        </p:txBody>
      </p:sp>
      <p:sp>
        <p:nvSpPr>
          <p:cNvPr id="3" name="Rectangle 2"/>
          <p:cNvSpPr/>
          <p:nvPr/>
        </p:nvSpPr>
        <p:spPr>
          <a:xfrm>
            <a:off x="547214" y="159840"/>
            <a:ext cx="8049576" cy="707886"/>
          </a:xfrm>
          <a:prstGeom prst="rect">
            <a:avLst/>
          </a:prstGeom>
        </p:spPr>
        <p:txBody>
          <a:bodyPr wrap="none">
            <a:spAutoFit/>
          </a:bodyPr>
          <a:lstStyle/>
          <a:p>
            <a:pPr lvl="0" algn="ctr" fontAlgn="base"/>
            <a:r>
              <a:rPr lang="en-US" sz="4000" b="1" dirty="0"/>
              <a:t>CBD: Preclinical and Clinical Evidence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259"/>
            <a:ext cx="9144000" cy="1143000"/>
          </a:xfrm>
        </p:spPr>
        <p:txBody>
          <a:bodyPr>
            <a:normAutofit fontScale="90000"/>
          </a:bodyPr>
          <a:lstStyle/>
          <a:p>
            <a:r>
              <a:rPr lang="en-US" b="1" dirty="0">
                <a:solidFill>
                  <a:srgbClr val="0000FF"/>
                </a:solidFill>
              </a:rPr>
              <a:t>CBD has powerful anti-anxiety properties</a:t>
            </a:r>
          </a:p>
        </p:txBody>
      </p:sp>
      <p:sp>
        <p:nvSpPr>
          <p:cNvPr id="3" name="Content Placeholder 2"/>
          <p:cNvSpPr>
            <a:spLocks noGrp="1"/>
          </p:cNvSpPr>
          <p:nvPr>
            <p:ph idx="1"/>
          </p:nvPr>
        </p:nvSpPr>
        <p:spPr>
          <a:xfrm>
            <a:off x="1022484" y="1687484"/>
            <a:ext cx="7099069" cy="4281517"/>
          </a:xfrm>
        </p:spPr>
        <p:txBody>
          <a:bodyPr>
            <a:noAutofit/>
          </a:bodyPr>
          <a:lstStyle/>
          <a:p>
            <a:pPr>
              <a:spcAft>
                <a:spcPts val="1200"/>
              </a:spcAft>
            </a:pPr>
            <a:r>
              <a:rPr lang="en-US" b="1" dirty="0"/>
              <a:t>Panic disorder</a:t>
            </a:r>
          </a:p>
          <a:p>
            <a:pPr>
              <a:spcAft>
                <a:spcPts val="1200"/>
              </a:spcAft>
            </a:pPr>
            <a:r>
              <a:rPr lang="en-US" b="1" dirty="0"/>
              <a:t>Obsessive Compulsive Disorder (OCD)</a:t>
            </a:r>
          </a:p>
          <a:p>
            <a:pPr>
              <a:spcAft>
                <a:spcPts val="1200"/>
              </a:spcAft>
            </a:pPr>
            <a:r>
              <a:rPr lang="en-US" b="1" dirty="0"/>
              <a:t>Social phobia</a:t>
            </a:r>
          </a:p>
          <a:p>
            <a:pPr>
              <a:spcAft>
                <a:spcPts val="1200"/>
              </a:spcAft>
            </a:pPr>
            <a:r>
              <a:rPr lang="en-US" b="1" dirty="0"/>
              <a:t>Post-Traumatic Stress Disorder (PTSD)</a:t>
            </a:r>
          </a:p>
          <a:p>
            <a:pPr>
              <a:spcAft>
                <a:spcPts val="1200"/>
              </a:spcAft>
            </a:pPr>
            <a:r>
              <a:rPr lang="en-US" b="1" dirty="0"/>
              <a:t>Generalized Anxiety Disorder (GAD)</a:t>
            </a:r>
          </a:p>
          <a:p>
            <a:pPr>
              <a:spcAft>
                <a:spcPts val="1200"/>
              </a:spcAft>
            </a:pPr>
            <a:r>
              <a:rPr lang="en-US" b="1" dirty="0"/>
              <a:t>Mild to moderate depression</a:t>
            </a:r>
          </a:p>
        </p:txBody>
      </p:sp>
    </p:spTree>
    <p:extLst>
      <p:ext uri="{BB962C8B-B14F-4D97-AF65-F5344CB8AC3E}">
        <p14:creationId xmlns:p14="http://schemas.microsoft.com/office/powerpoint/2010/main" val="167372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igns"/>
          <p:cNvPicPr>
            <a:picLocks noChangeAspect="1" noChangeArrowheads="1"/>
          </p:cNvPicPr>
          <p:nvPr/>
        </p:nvPicPr>
        <p:blipFill>
          <a:blip r:embed="rId2" cstate="print"/>
          <a:srcRect l="58874"/>
          <a:stretch>
            <a:fillRect/>
          </a:stretch>
        </p:blipFill>
        <p:spPr bwMode="auto">
          <a:xfrm>
            <a:off x="4114800" y="3878966"/>
            <a:ext cx="5030728" cy="2919460"/>
          </a:xfrm>
          <a:prstGeom prst="rect">
            <a:avLst/>
          </a:prstGeom>
          <a:noFill/>
        </p:spPr>
      </p:pic>
      <p:pic>
        <p:nvPicPr>
          <p:cNvPr id="6" name="Picture 7" descr="headache.jpg"/>
          <p:cNvPicPr>
            <a:picLocks noChangeAspect="1"/>
          </p:cNvPicPr>
          <p:nvPr/>
        </p:nvPicPr>
        <p:blipFill>
          <a:blip r:embed="rId3" cstate="print"/>
          <a:srcRect r="55000" b="40909"/>
          <a:stretch>
            <a:fillRect/>
          </a:stretch>
        </p:blipFill>
        <p:spPr bwMode="auto">
          <a:xfrm>
            <a:off x="12192" y="3886200"/>
            <a:ext cx="4114800" cy="29718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pPr algn="ctr"/>
            <a:r>
              <a:rPr lang="en-US" sz="4000" b="1" dirty="0">
                <a:solidFill>
                  <a:srgbClr val="002060"/>
                </a:solidFill>
                <a:latin typeface="+mn-lt"/>
              </a:rPr>
              <a:t>Symptoms Following Brain Injury</a:t>
            </a:r>
          </a:p>
        </p:txBody>
      </p:sp>
      <p:pic>
        <p:nvPicPr>
          <p:cNvPr id="1026" name="Picture 2" descr="signs"/>
          <p:cNvPicPr>
            <a:picLocks noChangeAspect="1" noChangeArrowheads="1"/>
          </p:cNvPicPr>
          <p:nvPr/>
        </p:nvPicPr>
        <p:blipFill>
          <a:blip r:embed="rId2" cstate="print"/>
          <a:srcRect r="40616"/>
          <a:stretch>
            <a:fillRect/>
          </a:stretch>
        </p:blipFill>
        <p:spPr bwMode="auto">
          <a:xfrm>
            <a:off x="2" y="990602"/>
            <a:ext cx="6952229" cy="2819399"/>
          </a:xfrm>
          <a:prstGeom prst="rect">
            <a:avLst/>
          </a:prstGeom>
          <a:noFill/>
        </p:spPr>
      </p:pic>
      <p:sp>
        <p:nvSpPr>
          <p:cNvPr id="7" name="Rectangle 6"/>
          <p:cNvSpPr/>
          <p:nvPr/>
        </p:nvSpPr>
        <p:spPr>
          <a:xfrm>
            <a:off x="4089861" y="3940233"/>
            <a:ext cx="2419003" cy="2776451"/>
          </a:xfrm>
          <a:prstGeom prst="rect">
            <a:avLst/>
          </a:prstGeom>
          <a:noFill/>
          <a:ln w="1270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32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l="25261" t="20472" r="26600" b="21149"/>
          <a:stretch>
            <a:fillRect/>
          </a:stretch>
        </p:blipFill>
        <p:spPr bwMode="auto">
          <a:xfrm>
            <a:off x="1" y="365760"/>
            <a:ext cx="9144000" cy="6234545"/>
          </a:xfrm>
          <a:prstGeom prst="rect">
            <a:avLst/>
          </a:prstGeom>
          <a:noFill/>
          <a:ln w="9525">
            <a:noFill/>
            <a:miter lim="800000"/>
            <a:headEnd/>
            <a:tailEnd/>
          </a:ln>
        </p:spPr>
      </p:pic>
      <p:sp>
        <p:nvSpPr>
          <p:cNvPr id="4" name="Rectangle 3"/>
          <p:cNvSpPr/>
          <p:nvPr/>
        </p:nvSpPr>
        <p:spPr>
          <a:xfrm>
            <a:off x="0" y="6425738"/>
            <a:ext cx="9144000" cy="432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61" y="135374"/>
            <a:ext cx="8422883" cy="707886"/>
          </a:xfrm>
          <a:prstGeom prst="rect">
            <a:avLst/>
          </a:prstGeom>
        </p:spPr>
        <p:txBody>
          <a:bodyPr wrap="none">
            <a:spAutoFit/>
          </a:bodyPr>
          <a:lstStyle/>
          <a:p>
            <a:pPr lvl="0" algn="ctr"/>
            <a:r>
              <a:rPr lang="en-US" sz="4000" b="1" dirty="0">
                <a:solidFill>
                  <a:srgbClr val="0000FF"/>
                </a:solidFill>
              </a:rPr>
              <a:t>How CBD Treats Anxiety (Mechanisms)</a:t>
            </a:r>
          </a:p>
        </p:txBody>
      </p:sp>
      <p:sp>
        <p:nvSpPr>
          <p:cNvPr id="4" name="Content Placeholder 3"/>
          <p:cNvSpPr>
            <a:spLocks noGrp="1"/>
          </p:cNvSpPr>
          <p:nvPr>
            <p:ph idx="1"/>
          </p:nvPr>
        </p:nvSpPr>
        <p:spPr>
          <a:xfrm>
            <a:off x="540327" y="1030777"/>
            <a:ext cx="8412480" cy="5494713"/>
          </a:xfrm>
        </p:spPr>
        <p:txBody>
          <a:bodyPr>
            <a:noAutofit/>
          </a:bodyPr>
          <a:lstStyle/>
          <a:p>
            <a:pPr>
              <a:spcBef>
                <a:spcPts val="1200"/>
              </a:spcBef>
            </a:pPr>
            <a:r>
              <a:rPr lang="en-US" sz="2800" b="1" dirty="0"/>
              <a:t>Serotonin 5-HT1A receptor (partial agonist)</a:t>
            </a:r>
          </a:p>
          <a:p>
            <a:pPr lvl="1">
              <a:spcBef>
                <a:spcPts val="1200"/>
              </a:spcBef>
            </a:pPr>
            <a:r>
              <a:rPr lang="en-US" b="1" dirty="0"/>
              <a:t>CBD (but not THC) binds to receptor, but only stimulates partially</a:t>
            </a:r>
          </a:p>
          <a:p>
            <a:pPr lvl="1">
              <a:spcBef>
                <a:spcPts val="1200"/>
              </a:spcBef>
            </a:pPr>
            <a:r>
              <a:rPr lang="en-US" b="1" dirty="0"/>
              <a:t>Displaces agonists in dose-dependent manner</a:t>
            </a:r>
          </a:p>
          <a:p>
            <a:pPr lvl="1">
              <a:spcBef>
                <a:spcPts val="1200"/>
              </a:spcBef>
            </a:pPr>
            <a:r>
              <a:rPr lang="en-US" b="1" dirty="0"/>
              <a:t>Results in increased serotonin, dopamine</a:t>
            </a:r>
          </a:p>
          <a:p>
            <a:pPr>
              <a:spcBef>
                <a:spcPts val="1200"/>
              </a:spcBef>
            </a:pPr>
            <a:r>
              <a:rPr lang="en-US" sz="2800" b="1" dirty="0" err="1"/>
              <a:t>Hippocampal</a:t>
            </a:r>
            <a:r>
              <a:rPr lang="en-US" sz="2800" b="1" dirty="0"/>
              <a:t> </a:t>
            </a:r>
            <a:r>
              <a:rPr lang="en-US" sz="2800" b="1" dirty="0" err="1"/>
              <a:t>neurogenesis</a:t>
            </a:r>
            <a:endParaRPr lang="en-US" sz="2800" b="1" dirty="0"/>
          </a:p>
          <a:p>
            <a:pPr lvl="1">
              <a:spcBef>
                <a:spcPts val="1200"/>
              </a:spcBef>
            </a:pPr>
            <a:r>
              <a:rPr lang="en-US" b="1" dirty="0"/>
              <a:t>Stimulation of CB1/CB2 receptor sites </a:t>
            </a:r>
            <a:r>
              <a:rPr lang="en-US" b="1" dirty="0" err="1"/>
              <a:t>upregulates</a:t>
            </a:r>
            <a:r>
              <a:rPr lang="en-US" b="1" dirty="0"/>
              <a:t> </a:t>
            </a:r>
            <a:r>
              <a:rPr lang="en-US" b="1" dirty="0" err="1"/>
              <a:t>endocannabinoid</a:t>
            </a:r>
            <a:r>
              <a:rPr lang="en-US" b="1" dirty="0"/>
              <a:t> signaling leading to growth</a:t>
            </a:r>
          </a:p>
          <a:p>
            <a:pPr>
              <a:spcBef>
                <a:spcPts val="1200"/>
              </a:spcBef>
            </a:pPr>
            <a:r>
              <a:rPr lang="en-US" sz="2800" b="1" dirty="0"/>
              <a:t>Blocks FAAH enzyme from breaking down </a:t>
            </a:r>
            <a:r>
              <a:rPr lang="en-US" sz="2800" b="1" dirty="0" err="1"/>
              <a:t>anandamide</a:t>
            </a:r>
            <a:r>
              <a:rPr lang="en-US" sz="2800" b="1" dirty="0"/>
              <a:t> increasing its levels in the brain</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4" y="714892"/>
            <a:ext cx="9144000" cy="5293757"/>
          </a:xfrm>
          <a:prstGeom prst="rect">
            <a:avLst/>
          </a:prstGeom>
        </p:spPr>
        <p:txBody>
          <a:bodyPr wrap="square">
            <a:spAutoFit/>
          </a:bodyPr>
          <a:lstStyle/>
          <a:p>
            <a:pPr fontAlgn="base"/>
            <a:r>
              <a:rPr lang="en-US" sz="2600" b="1" dirty="0"/>
              <a:t>…despite its molecular similarity to THC, CBD only interacts with </a:t>
            </a:r>
            <a:r>
              <a:rPr lang="en-US" sz="2600" b="1" dirty="0" err="1"/>
              <a:t>cannabinoid</a:t>
            </a:r>
            <a:r>
              <a:rPr lang="en-US" sz="2600" b="1" dirty="0"/>
              <a:t> receptors weakly at very high doses (100 times that of THC), and the alterations in thinking and perception caused by THC are not observed with CBD. The different pharmacological properties of CBD give it a different safety profile from THC.</a:t>
            </a:r>
          </a:p>
          <a:p>
            <a:pPr fontAlgn="base"/>
            <a:endParaRPr lang="en-US" sz="2600" b="1" dirty="0"/>
          </a:p>
          <a:p>
            <a:pPr fontAlgn="base"/>
            <a:r>
              <a:rPr lang="en-US" sz="2600" b="1" dirty="0"/>
              <a:t>A review of 25 studies on the safety and efficacy of CBD did not identify significant side effects across a wide range of dosages, including acute and chronic dose regimens, using various modes of administration. CBD is present in </a:t>
            </a:r>
            <a:r>
              <a:rPr lang="en-US" sz="2600" b="1" dirty="0" err="1"/>
              <a:t>nabiximols</a:t>
            </a:r>
            <a:r>
              <a:rPr lang="en-US" sz="2600" b="1" dirty="0"/>
              <a:t> which, as noted earlier, is approved throughout most of Europe and in other countries. Because of this, there is extensive information available with regard to its metabolism, toxicology, and safety.</a:t>
            </a:r>
          </a:p>
        </p:txBody>
      </p:sp>
      <p:sp>
        <p:nvSpPr>
          <p:cNvPr id="3" name="Rectangle 2"/>
          <p:cNvSpPr/>
          <p:nvPr/>
        </p:nvSpPr>
        <p:spPr>
          <a:xfrm>
            <a:off x="0" y="5996521"/>
            <a:ext cx="9144000" cy="846386"/>
          </a:xfrm>
          <a:prstGeom prst="rect">
            <a:avLst/>
          </a:prstGeom>
        </p:spPr>
        <p:txBody>
          <a:bodyPr wrap="square">
            <a:spAutoFit/>
          </a:bodyPr>
          <a:lstStyle/>
          <a:p>
            <a:pPr algn="ctr" fontAlgn="base"/>
            <a:r>
              <a:rPr lang="en-US" sz="2800" b="1" dirty="0">
                <a:solidFill>
                  <a:srgbClr val="0000FF"/>
                </a:solidFill>
              </a:rPr>
              <a:t>Nora D. </a:t>
            </a:r>
            <a:r>
              <a:rPr lang="en-US" sz="2800" b="1" dirty="0" err="1">
                <a:solidFill>
                  <a:srgbClr val="0000FF"/>
                </a:solidFill>
              </a:rPr>
              <a:t>Volkow</a:t>
            </a:r>
            <a:r>
              <a:rPr lang="en-US" sz="2800" b="1" dirty="0">
                <a:solidFill>
                  <a:srgbClr val="0000FF"/>
                </a:solidFill>
              </a:rPr>
              <a:t>, Director, National Institute on Drug Abuse </a:t>
            </a:r>
          </a:p>
          <a:p>
            <a:pPr algn="ctr" fontAlgn="base"/>
            <a:r>
              <a:rPr lang="en-US" sz="2100" b="1" dirty="0">
                <a:solidFill>
                  <a:srgbClr val="0000FF"/>
                </a:solidFill>
              </a:rPr>
              <a:t>Testimony on June 24, 2015, to Senate Caucus on International Narcotics Control</a:t>
            </a:r>
          </a:p>
        </p:txBody>
      </p:sp>
      <p:sp>
        <p:nvSpPr>
          <p:cNvPr id="4" name="Rectangle 3"/>
          <p:cNvSpPr/>
          <p:nvPr/>
        </p:nvSpPr>
        <p:spPr>
          <a:xfrm>
            <a:off x="3043825" y="33252"/>
            <a:ext cx="3056350" cy="707886"/>
          </a:xfrm>
          <a:prstGeom prst="rect">
            <a:avLst/>
          </a:prstGeom>
        </p:spPr>
        <p:txBody>
          <a:bodyPr wrap="none">
            <a:spAutoFit/>
          </a:bodyPr>
          <a:lstStyle/>
          <a:p>
            <a:pPr lvl="0" algn="ctr" fontAlgn="base"/>
            <a:r>
              <a:rPr lang="en-US" sz="4000" b="1" dirty="0">
                <a:solidFill>
                  <a:srgbClr val="0000FF"/>
                </a:solidFill>
              </a:rPr>
              <a:t>Safety of CBD</a:t>
            </a:r>
          </a:p>
        </p:txBody>
      </p:sp>
      <p:cxnSp>
        <p:nvCxnSpPr>
          <p:cNvPr id="6" name="Straight Connector 5"/>
          <p:cNvCxnSpPr/>
          <p:nvPr/>
        </p:nvCxnSpPr>
        <p:spPr>
          <a:xfrm>
            <a:off x="2448732" y="1952786"/>
            <a:ext cx="669526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1478" y="2349091"/>
            <a:ext cx="8582829" cy="408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1334" y="2747977"/>
            <a:ext cx="8158275" cy="389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5014" y="3544925"/>
            <a:ext cx="86716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5014" y="3939287"/>
            <a:ext cx="8515620" cy="433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2000"/>
                                        <p:tgtEl>
                                          <p:spTgt spid="16"/>
                                        </p:tgtEl>
                                      </p:cBhvr>
                                    </p:animEffect>
                                  </p:childTnLst>
                                </p:cTn>
                              </p:par>
                            </p:childTnLst>
                          </p:cTn>
                        </p:par>
                        <p:par>
                          <p:cTn id="12" fill="hold">
                            <p:stCondLst>
                              <p:cond delay="4000"/>
                            </p:stCondLst>
                            <p:childTnLst>
                              <p:par>
                                <p:cTn id="13" presetID="18" presetClass="entr" presetSubtype="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Right)">
                                      <p:cBhvr>
                                        <p:cTn id="15" dur="2000"/>
                                        <p:tgtEl>
                                          <p:spTgt spid="18"/>
                                        </p:tgtEl>
                                      </p:cBhvr>
                                    </p:animEffect>
                                  </p:childTnLst>
                                </p:cTn>
                              </p:par>
                            </p:childTnLst>
                          </p:cTn>
                        </p:par>
                        <p:par>
                          <p:cTn id="16" fill="hold">
                            <p:stCondLst>
                              <p:cond delay="6000"/>
                            </p:stCondLst>
                            <p:childTnLst>
                              <p:par>
                                <p:cTn id="17" presetID="18" presetClass="entr" presetSubtype="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Right)">
                                      <p:cBhvr>
                                        <p:cTn id="19" dur="2000"/>
                                        <p:tgtEl>
                                          <p:spTgt spid="19"/>
                                        </p:tgtEl>
                                      </p:cBhvr>
                                    </p:animEffect>
                                  </p:childTnLst>
                                </p:cTn>
                              </p:par>
                            </p:childTnLst>
                          </p:cTn>
                        </p:par>
                        <p:par>
                          <p:cTn id="20" fill="hold">
                            <p:stCondLst>
                              <p:cond delay="8000"/>
                            </p:stCondLst>
                            <p:childTnLst>
                              <p:par>
                                <p:cTn id="21" presetID="18" presetClass="entr" presetSubtype="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p:spPr>
        <p:txBody>
          <a:bodyPr>
            <a:normAutofit/>
          </a:bodyPr>
          <a:lstStyle/>
          <a:p>
            <a:r>
              <a:rPr lang="en-US" b="1" dirty="0">
                <a:solidFill>
                  <a:srgbClr val="0000FF"/>
                </a:solidFill>
              </a:rPr>
              <a:t>My Clinical Experience w/ CBD</a:t>
            </a:r>
          </a:p>
        </p:txBody>
      </p:sp>
      <p:sp>
        <p:nvSpPr>
          <p:cNvPr id="3" name="Content Placeholder 2"/>
          <p:cNvSpPr>
            <a:spLocks noGrp="1"/>
          </p:cNvSpPr>
          <p:nvPr>
            <p:ph idx="1"/>
          </p:nvPr>
        </p:nvSpPr>
        <p:spPr>
          <a:xfrm>
            <a:off x="1014153" y="1620982"/>
            <a:ext cx="7764087" cy="5054138"/>
          </a:xfrm>
        </p:spPr>
        <p:txBody>
          <a:bodyPr>
            <a:normAutofit fontScale="85000" lnSpcReduction="20000"/>
          </a:bodyPr>
          <a:lstStyle/>
          <a:p>
            <a:pPr>
              <a:lnSpc>
                <a:spcPct val="150000"/>
              </a:lnSpc>
            </a:pPr>
            <a:r>
              <a:rPr lang="en-US" sz="3600" b="1" dirty="0"/>
              <a:t>Limited experience to date</a:t>
            </a:r>
          </a:p>
          <a:p>
            <a:pPr>
              <a:lnSpc>
                <a:spcPct val="150000"/>
              </a:lnSpc>
            </a:pPr>
            <a:r>
              <a:rPr lang="en-US" sz="3600" b="1" dirty="0"/>
              <a:t>Clinical practice focused on helping people recover from TBI/concussions</a:t>
            </a:r>
          </a:p>
          <a:p>
            <a:pPr>
              <a:lnSpc>
                <a:spcPct val="150000"/>
              </a:lnSpc>
            </a:pPr>
            <a:r>
              <a:rPr lang="en-US" sz="3600" b="1" dirty="0"/>
              <a:t>Very effective for anxiety and depression</a:t>
            </a:r>
          </a:p>
          <a:p>
            <a:pPr>
              <a:lnSpc>
                <a:spcPct val="150000"/>
              </a:lnSpc>
            </a:pPr>
            <a:r>
              <a:rPr lang="en-US" sz="3600" b="1" dirty="0"/>
              <a:t>Concentrated 15mg </a:t>
            </a:r>
            <a:r>
              <a:rPr lang="en-US" sz="3600" b="1" dirty="0" err="1"/>
              <a:t>gelcaps</a:t>
            </a:r>
            <a:r>
              <a:rPr lang="en-US" sz="3600" b="1" dirty="0"/>
              <a:t> once/twice a day and as needed throughout the day</a:t>
            </a:r>
          </a:p>
          <a:p>
            <a:pPr>
              <a:lnSpc>
                <a:spcPct val="150000"/>
              </a:lnSpc>
            </a:pPr>
            <a:r>
              <a:rPr lang="en-US" sz="3600" b="1" dirty="0"/>
              <a:t>Overdoing it is possible creating anxiety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Bobby Ghassemi August 11"/>
          <p:cNvPicPr>
            <a:picLocks noChangeAspect="1" noChangeArrowheads="1"/>
          </p:cNvPicPr>
          <p:nvPr/>
        </p:nvPicPr>
        <p:blipFill>
          <a:blip r:embed="rId3" cstate="print">
            <a:lum bright="12000" contrast="18000"/>
          </a:blip>
          <a:srcRect/>
          <a:stretch>
            <a:fillRect/>
          </a:stretch>
        </p:blipFill>
        <p:spPr bwMode="auto">
          <a:xfrm>
            <a:off x="38100" y="3581400"/>
            <a:ext cx="4305300" cy="2514600"/>
          </a:xfrm>
          <a:prstGeom prst="rect">
            <a:avLst/>
          </a:prstGeom>
          <a:noFill/>
          <a:ln w="9525">
            <a:noFill/>
            <a:miter lim="800000"/>
            <a:headEnd/>
            <a:tailEnd/>
          </a:ln>
        </p:spPr>
      </p:pic>
      <p:pic>
        <p:nvPicPr>
          <p:cNvPr id="60419" name="Picture 5" descr="Bobby Ghassemi"/>
          <p:cNvPicPr>
            <a:picLocks noChangeAspect="1" noChangeArrowheads="1"/>
          </p:cNvPicPr>
          <p:nvPr/>
        </p:nvPicPr>
        <p:blipFill>
          <a:blip r:embed="rId4" cstate="print">
            <a:lum bright="36000" contrast="12000"/>
          </a:blip>
          <a:srcRect/>
          <a:stretch>
            <a:fillRect/>
          </a:stretch>
        </p:blipFill>
        <p:spPr bwMode="auto">
          <a:xfrm>
            <a:off x="4535488" y="3"/>
            <a:ext cx="4608512" cy="3100388"/>
          </a:xfrm>
          <a:prstGeom prst="rect">
            <a:avLst/>
          </a:prstGeom>
          <a:noFill/>
          <a:ln w="9525">
            <a:noFill/>
            <a:miter lim="800000"/>
            <a:headEnd/>
            <a:tailEnd/>
          </a:ln>
        </p:spPr>
      </p:pic>
      <p:pic>
        <p:nvPicPr>
          <p:cNvPr id="60420" name="Picture 7" descr="Bobby Ghassemi"/>
          <p:cNvPicPr>
            <a:picLocks noChangeAspect="1" noChangeArrowheads="1"/>
          </p:cNvPicPr>
          <p:nvPr/>
        </p:nvPicPr>
        <p:blipFill>
          <a:blip r:embed="rId5" cstate="print">
            <a:lum bright="12000" contrast="18000"/>
          </a:blip>
          <a:srcRect b="21592"/>
          <a:stretch>
            <a:fillRect/>
          </a:stretch>
        </p:blipFill>
        <p:spPr bwMode="auto">
          <a:xfrm>
            <a:off x="5484812" y="3352803"/>
            <a:ext cx="2820988" cy="2767012"/>
          </a:xfrm>
          <a:prstGeom prst="rect">
            <a:avLst/>
          </a:prstGeom>
          <a:noFill/>
          <a:ln w="9525">
            <a:noFill/>
            <a:miter lim="800000"/>
            <a:headEnd/>
            <a:tailEnd/>
          </a:ln>
        </p:spPr>
      </p:pic>
      <p:sp>
        <p:nvSpPr>
          <p:cNvPr id="60421" name="Text Box 8"/>
          <p:cNvSpPr txBox="1">
            <a:spLocks noChangeArrowheads="1"/>
          </p:cNvSpPr>
          <p:nvPr/>
        </p:nvSpPr>
        <p:spPr bwMode="auto">
          <a:xfrm>
            <a:off x="-76200" y="6172205"/>
            <a:ext cx="3886200" cy="584775"/>
          </a:xfrm>
          <a:prstGeom prst="rect">
            <a:avLst/>
          </a:prstGeom>
          <a:noFill/>
          <a:ln w="9525">
            <a:noFill/>
            <a:miter lim="800000"/>
            <a:headEnd/>
            <a:tailEnd/>
          </a:ln>
        </p:spPr>
        <p:txBody>
          <a:bodyPr wrap="square">
            <a:spAutoFit/>
          </a:bodyPr>
          <a:lstStyle/>
          <a:p>
            <a:r>
              <a:rPr lang="en-US" sz="3200" b="1" dirty="0">
                <a:latin typeface="Calibri" pitchFamily="34" charset="0"/>
              </a:rPr>
              <a:t>The story of Bobby</a:t>
            </a:r>
          </a:p>
        </p:txBody>
      </p:sp>
      <p:sp>
        <p:nvSpPr>
          <p:cNvPr id="60422" name="Text Box 9"/>
          <p:cNvSpPr txBox="1">
            <a:spLocks noChangeArrowheads="1"/>
          </p:cNvSpPr>
          <p:nvPr/>
        </p:nvSpPr>
        <p:spPr bwMode="auto">
          <a:xfrm>
            <a:off x="3048001" y="685803"/>
            <a:ext cx="464038" cy="276999"/>
          </a:xfrm>
          <a:prstGeom prst="rect">
            <a:avLst/>
          </a:prstGeom>
          <a:noFill/>
          <a:ln w="9525">
            <a:noFill/>
            <a:miter lim="800000"/>
            <a:headEnd/>
            <a:tailEnd/>
          </a:ln>
        </p:spPr>
        <p:txBody>
          <a:bodyPr wrap="none">
            <a:spAutoFit/>
          </a:bodyPr>
          <a:lstStyle/>
          <a:p>
            <a:r>
              <a:rPr lang="en-US" b="1">
                <a:latin typeface="Calibri" pitchFamily="34" charset="0"/>
              </a:rPr>
              <a:t>May</a:t>
            </a:r>
          </a:p>
        </p:txBody>
      </p:sp>
      <p:sp>
        <p:nvSpPr>
          <p:cNvPr id="60423" name="Text Box 10"/>
          <p:cNvSpPr txBox="1">
            <a:spLocks noChangeArrowheads="1"/>
          </p:cNvSpPr>
          <p:nvPr/>
        </p:nvSpPr>
        <p:spPr bwMode="auto">
          <a:xfrm>
            <a:off x="5257800" y="133288"/>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June 2010</a:t>
            </a:r>
          </a:p>
        </p:txBody>
      </p:sp>
      <p:sp>
        <p:nvSpPr>
          <p:cNvPr id="60424" name="Text Box 11"/>
          <p:cNvSpPr txBox="1">
            <a:spLocks noChangeArrowheads="1"/>
          </p:cNvSpPr>
          <p:nvPr/>
        </p:nvSpPr>
        <p:spPr bwMode="auto">
          <a:xfrm>
            <a:off x="5410200" y="3409889"/>
            <a:ext cx="1624868" cy="400110"/>
          </a:xfrm>
          <a:prstGeom prst="rect">
            <a:avLst/>
          </a:prstGeom>
          <a:noFill/>
          <a:ln w="9525">
            <a:noFill/>
            <a:miter lim="800000"/>
            <a:headEnd/>
            <a:tailEnd/>
          </a:ln>
        </p:spPr>
        <p:txBody>
          <a:bodyPr wrap="none">
            <a:spAutoFit/>
          </a:bodyPr>
          <a:lstStyle/>
          <a:p>
            <a:r>
              <a:rPr lang="en-US" sz="2000" b="1" dirty="0">
                <a:latin typeface="Calibri" pitchFamily="34" charset="0"/>
              </a:rPr>
              <a:t>October 2010</a:t>
            </a:r>
          </a:p>
        </p:txBody>
      </p:sp>
      <p:sp>
        <p:nvSpPr>
          <p:cNvPr id="60425" name="Text Box 12"/>
          <p:cNvSpPr txBox="1">
            <a:spLocks noChangeArrowheads="1"/>
          </p:cNvSpPr>
          <p:nvPr/>
        </p:nvSpPr>
        <p:spPr bwMode="auto">
          <a:xfrm>
            <a:off x="2514600" y="3733800"/>
            <a:ext cx="1168910" cy="400110"/>
          </a:xfrm>
          <a:prstGeom prst="rect">
            <a:avLst/>
          </a:prstGeom>
          <a:noFill/>
          <a:ln w="9525">
            <a:noFill/>
            <a:miter lim="800000"/>
            <a:headEnd/>
            <a:tailEnd/>
          </a:ln>
        </p:spPr>
        <p:txBody>
          <a:bodyPr wrap="none">
            <a:spAutoFit/>
          </a:bodyPr>
          <a:lstStyle/>
          <a:p>
            <a:r>
              <a:rPr lang="en-US" sz="2000" b="1" dirty="0">
                <a:latin typeface="Calibri" pitchFamily="34" charset="0"/>
              </a:rPr>
              <a:t>July 2010</a:t>
            </a:r>
          </a:p>
        </p:txBody>
      </p:sp>
      <p:pic>
        <p:nvPicPr>
          <p:cNvPr id="60426" name="Picture 1"/>
          <p:cNvPicPr>
            <a:picLocks noChangeAspect="1"/>
          </p:cNvPicPr>
          <p:nvPr/>
        </p:nvPicPr>
        <p:blipFill>
          <a:blip r:embed="rId6" cstate="print"/>
          <a:srcRect/>
          <a:stretch>
            <a:fillRect/>
          </a:stretch>
        </p:blipFill>
        <p:spPr bwMode="auto">
          <a:xfrm>
            <a:off x="0" y="1"/>
            <a:ext cx="4495800" cy="3371851"/>
          </a:xfrm>
          <a:prstGeom prst="rect">
            <a:avLst/>
          </a:prstGeom>
          <a:noFill/>
          <a:ln w="9525">
            <a:noFill/>
            <a:miter lim="800000"/>
            <a:headEnd/>
            <a:tailEnd/>
          </a:ln>
        </p:spPr>
      </p:pic>
      <p:sp>
        <p:nvSpPr>
          <p:cNvPr id="60427" name="Text Box 12"/>
          <p:cNvSpPr txBox="1">
            <a:spLocks noChangeArrowheads="1"/>
          </p:cNvSpPr>
          <p:nvPr/>
        </p:nvSpPr>
        <p:spPr bwMode="auto">
          <a:xfrm>
            <a:off x="2743200" y="762000"/>
            <a:ext cx="1445780" cy="400110"/>
          </a:xfrm>
          <a:prstGeom prst="rect">
            <a:avLst/>
          </a:prstGeom>
          <a:noFill/>
          <a:ln w="9525">
            <a:noFill/>
            <a:miter lim="800000"/>
            <a:headEnd/>
            <a:tailEnd/>
          </a:ln>
        </p:spPr>
        <p:txBody>
          <a:bodyPr wrap="none">
            <a:spAutoFit/>
          </a:bodyPr>
          <a:lstStyle/>
          <a:p>
            <a:r>
              <a:rPr lang="en-US" sz="2000" b="1" dirty="0">
                <a:latin typeface="Calibri" pitchFamily="34" charset="0"/>
              </a:rPr>
              <a:t>March 2010</a:t>
            </a:r>
          </a:p>
        </p:txBody>
      </p:sp>
      <p:sp>
        <p:nvSpPr>
          <p:cNvPr id="13" name="TextBox 12"/>
          <p:cNvSpPr txBox="1"/>
          <p:nvPr/>
        </p:nvSpPr>
        <p:spPr>
          <a:xfrm>
            <a:off x="3276600" y="6096000"/>
            <a:ext cx="5943600" cy="738664"/>
          </a:xfrm>
          <a:prstGeom prst="rect">
            <a:avLst/>
          </a:prstGeom>
          <a:solidFill>
            <a:schemeClr val="bg1"/>
          </a:solidFill>
        </p:spPr>
        <p:txBody>
          <a:bodyPr wrap="square" rtlCol="0">
            <a:spAutoFit/>
          </a:bodyPr>
          <a:lstStyle/>
          <a:p>
            <a:r>
              <a:rPr lang="en-US" sz="1400" b="1" dirty="0"/>
              <a:t>Lewis MD, </a:t>
            </a:r>
            <a:r>
              <a:rPr lang="en-US" sz="1400" b="1" dirty="0" err="1"/>
              <a:t>Ghassemi</a:t>
            </a:r>
            <a:r>
              <a:rPr lang="en-US" sz="1400" b="1" dirty="0"/>
              <a:t> P, </a:t>
            </a:r>
            <a:r>
              <a:rPr lang="en-US" sz="1400" b="1" dirty="0" err="1"/>
              <a:t>Hibbeln</a:t>
            </a:r>
            <a:r>
              <a:rPr lang="en-US" sz="1400" b="1" dirty="0"/>
              <a:t> JR. Therapeutic use of omega-3s in severe head trauma. Am J of Emergency Med, e-</a:t>
            </a:r>
            <a:r>
              <a:rPr lang="en-US" sz="1400" b="1" dirty="0" err="1"/>
              <a:t>publ</a:t>
            </a:r>
            <a:r>
              <a:rPr lang="en-US" sz="1400" b="1" dirty="0"/>
              <a:t>, Aug 2012</a:t>
            </a:r>
          </a:p>
          <a:p>
            <a:endParaRPr lang="en-US" sz="14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71820" t="69630" r="17955" b="2222"/>
          <a:stretch>
            <a:fillRect/>
          </a:stretch>
        </p:blipFill>
        <p:spPr bwMode="auto">
          <a:xfrm>
            <a:off x="4632158" y="1676400"/>
            <a:ext cx="4463716" cy="4038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0864" t="27408" r="28910" b="31852"/>
          <a:stretch>
            <a:fillRect/>
          </a:stretch>
        </p:blipFill>
        <p:spPr bwMode="auto">
          <a:xfrm>
            <a:off x="152400" y="990600"/>
            <a:ext cx="4343400" cy="5687786"/>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60621" t="18519" r="17955" b="76296"/>
          <a:stretch>
            <a:fillRect/>
          </a:stretch>
        </p:blipFill>
        <p:spPr bwMode="auto">
          <a:xfrm>
            <a:off x="261852" y="152400"/>
            <a:ext cx="8621486" cy="685800"/>
          </a:xfrm>
          <a:prstGeom prst="rect">
            <a:avLst/>
          </a:prstGeom>
          <a:noFill/>
          <a:ln w="9525">
            <a:noFill/>
            <a:miter lim="800000"/>
            <a:headEnd/>
            <a:tailEnd/>
          </a:ln>
        </p:spPr>
      </p:pic>
      <p:cxnSp>
        <p:nvCxnSpPr>
          <p:cNvPr id="8" name="Straight Connector 7"/>
          <p:cNvCxnSpPr>
            <a:stCxn id="6" idx="2"/>
          </p:cNvCxnSpPr>
          <p:nvPr/>
        </p:nvCxnSpPr>
        <p:spPr>
          <a:xfrm flipH="1">
            <a:off x="4572000" y="838200"/>
            <a:ext cx="595" cy="5562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69174" y="152400"/>
            <a:ext cx="3200400" cy="76200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57800" y="152400"/>
            <a:ext cx="3657600" cy="76200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9600" y="914400"/>
            <a:ext cx="3657600" cy="60960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 y="1524000"/>
            <a:ext cx="3657600" cy="99060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41713" y="2522913"/>
            <a:ext cx="3733800" cy="914400"/>
          </a:xfrm>
          <a:prstGeom prst="roundRect">
            <a:avLst/>
          </a:prstGeom>
          <a:noFill/>
          <a:ln w="152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604084" y="3243348"/>
            <a:ext cx="4463716" cy="1015539"/>
            <a:chOff x="4604084" y="3243348"/>
            <a:chExt cx="4463716" cy="1015539"/>
          </a:xfrm>
        </p:grpSpPr>
        <p:cxnSp>
          <p:nvCxnSpPr>
            <p:cNvPr id="18" name="Straight Connector 17"/>
            <p:cNvCxnSpPr/>
            <p:nvPr/>
          </p:nvCxnSpPr>
          <p:spPr>
            <a:xfrm>
              <a:off x="4604084" y="3649287"/>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04084" y="3447009"/>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29400" y="3243348"/>
              <a:ext cx="2438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04084" y="4250574"/>
              <a:ext cx="2939716" cy="83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04084" y="4048296"/>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04084" y="3844635"/>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604084" y="4250574"/>
            <a:ext cx="4463716" cy="609600"/>
            <a:chOff x="4604084" y="4250574"/>
            <a:chExt cx="4463716" cy="609600"/>
          </a:xfrm>
        </p:grpSpPr>
        <p:cxnSp>
          <p:nvCxnSpPr>
            <p:cNvPr id="31" name="Straight Connector 30"/>
            <p:cNvCxnSpPr/>
            <p:nvPr/>
          </p:nvCxnSpPr>
          <p:spPr>
            <a:xfrm>
              <a:off x="4604084" y="4664826"/>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04084" y="4462548"/>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620000" y="4250574"/>
              <a:ext cx="1447800" cy="83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04084" y="4860174"/>
              <a:ext cx="44637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838200"/>
            <a:ext cx="9144000" cy="3810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74889"/>
              </a:solidFill>
              <a:effectLst/>
              <a:latin typeface="Arial" pitchFamily="-65" charset="0"/>
            </a:endParaRPr>
          </a:p>
        </p:txBody>
      </p:sp>
      <p:pic>
        <p:nvPicPr>
          <p:cNvPr id="99330" name="Picture 2"/>
          <p:cNvPicPr>
            <a:picLocks noChangeAspect="1" noChangeArrowheads="1"/>
          </p:cNvPicPr>
          <p:nvPr/>
        </p:nvPicPr>
        <p:blipFill>
          <a:blip r:embed="rId2" cstate="print"/>
          <a:srcRect l="9956" t="11458" r="8053" b="6250"/>
          <a:stretch>
            <a:fillRect/>
          </a:stretch>
        </p:blipFill>
        <p:spPr bwMode="auto">
          <a:xfrm>
            <a:off x="169162" y="533400"/>
            <a:ext cx="8777468" cy="495300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6096000"/>
            <a:ext cx="9144000" cy="7620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74889"/>
              </a:solidFill>
              <a:effectLst/>
              <a:latin typeface="Arial" pitchFamily="-65" charset="0"/>
            </a:endParaRPr>
          </a:p>
        </p:txBody>
      </p:sp>
      <p:sp>
        <p:nvSpPr>
          <p:cNvPr id="5" name="Rectangle 4"/>
          <p:cNvSpPr/>
          <p:nvPr/>
        </p:nvSpPr>
        <p:spPr bwMode="auto">
          <a:xfrm>
            <a:off x="0" y="914400"/>
            <a:ext cx="8763000" cy="3048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74889"/>
              </a:solidFill>
              <a:effectLst/>
              <a:latin typeface="Arial" pitchFamily="-65" charset="0"/>
            </a:endParaRPr>
          </a:p>
        </p:txBody>
      </p:sp>
      <p:pic>
        <p:nvPicPr>
          <p:cNvPr id="1026" name="Picture 2"/>
          <p:cNvPicPr>
            <a:picLocks noChangeAspect="1" noChangeArrowheads="1"/>
          </p:cNvPicPr>
          <p:nvPr/>
        </p:nvPicPr>
        <p:blipFill>
          <a:blip r:embed="rId2" cstate="print"/>
          <a:srcRect l="20497" t="3125" r="41259" b="26389"/>
          <a:stretch>
            <a:fillRect/>
          </a:stretch>
        </p:blipFill>
        <p:spPr bwMode="auto">
          <a:xfrm>
            <a:off x="948565" y="3"/>
            <a:ext cx="6519041" cy="6755311"/>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4099" t="3125" r="56432" b="91667"/>
          <a:stretch>
            <a:fillRect/>
          </a:stretch>
        </p:blipFill>
        <p:spPr bwMode="auto">
          <a:xfrm>
            <a:off x="808220" y="0"/>
            <a:ext cx="5135380" cy="381000"/>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58741" t="23264" r="22010" b="69688"/>
          <a:stretch>
            <a:fillRect/>
          </a:stretch>
        </p:blipFill>
        <p:spPr bwMode="auto">
          <a:xfrm>
            <a:off x="5181600" y="1828800"/>
            <a:ext cx="2590800" cy="53340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mn-lt"/>
              </a:rPr>
              <a:t>Update on Bobby</a:t>
            </a:r>
          </a:p>
        </p:txBody>
      </p:sp>
      <p:sp>
        <p:nvSpPr>
          <p:cNvPr id="3" name="Content Placeholder 2"/>
          <p:cNvSpPr>
            <a:spLocks noGrp="1"/>
          </p:cNvSpPr>
          <p:nvPr>
            <p:ph idx="1"/>
          </p:nvPr>
        </p:nvSpPr>
        <p:spPr>
          <a:xfrm>
            <a:off x="457200" y="1447800"/>
            <a:ext cx="8229600" cy="4800600"/>
          </a:xfrm>
        </p:spPr>
        <p:txBody>
          <a:bodyPr>
            <a:noAutofit/>
          </a:bodyPr>
          <a:lstStyle/>
          <a:p>
            <a:r>
              <a:rPr lang="en-US" b="1" dirty="0"/>
              <a:t>Started on hemp-derived CBD oil June 2015</a:t>
            </a:r>
          </a:p>
          <a:p>
            <a:r>
              <a:rPr lang="en-US" b="1" dirty="0"/>
              <a:t>Phone call two weeks later….</a:t>
            </a:r>
          </a:p>
          <a:p>
            <a:pPr lvl="1"/>
            <a:r>
              <a:rPr lang="en-US" sz="3200" b="1" dirty="0"/>
              <a:t>No longer depressed</a:t>
            </a:r>
          </a:p>
          <a:p>
            <a:pPr lvl="1"/>
            <a:r>
              <a:rPr lang="en-US" sz="3200" b="1" dirty="0"/>
              <a:t>Stopped taking SSRI’s</a:t>
            </a:r>
          </a:p>
          <a:p>
            <a:pPr lvl="1"/>
            <a:r>
              <a:rPr lang="en-US" sz="3200" b="1" dirty="0"/>
              <a:t>Anxiety levels completely vanished</a:t>
            </a:r>
          </a:p>
          <a:p>
            <a:pPr lvl="1"/>
            <a:r>
              <a:rPr lang="en-US" sz="3200" b="1" dirty="0"/>
              <a:t>Asked a girl for her phone number </a:t>
            </a:r>
          </a:p>
          <a:p>
            <a:pPr lvl="1"/>
            <a:r>
              <a:rPr lang="en-US" sz="3200" b="1" dirty="0"/>
              <a:t>Set goal to walk without assistance </a:t>
            </a:r>
          </a:p>
          <a:p>
            <a:r>
              <a:rPr lang="en-US" b="1" dirty="0"/>
              <a:t>10 months later, an 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7719" t="32593" r="29899" b="44444"/>
          <a:stretch>
            <a:fillRect/>
          </a:stretch>
        </p:blipFill>
        <p:spPr bwMode="auto">
          <a:xfrm>
            <a:off x="60721" y="533400"/>
            <a:ext cx="9001125" cy="5486400"/>
          </a:xfrm>
          <a:prstGeom prst="rect">
            <a:avLst/>
          </a:prstGeom>
          <a:noFill/>
          <a:ln w="9525">
            <a:noFill/>
            <a:miter lim="800000"/>
            <a:headEnd/>
            <a:tailEnd/>
          </a:ln>
        </p:spPr>
      </p:pic>
      <p:sp>
        <p:nvSpPr>
          <p:cNvPr id="3" name="Rectangle 2"/>
          <p:cNvSpPr/>
          <p:nvPr/>
        </p:nvSpPr>
        <p:spPr>
          <a:xfrm>
            <a:off x="6019800" y="7620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28" y="409694"/>
            <a:ext cx="8787149" cy="769441"/>
          </a:xfrm>
          <a:prstGeom prst="rect">
            <a:avLst/>
          </a:prstGeom>
        </p:spPr>
        <p:txBody>
          <a:bodyPr wrap="none">
            <a:spAutoFit/>
          </a:bodyPr>
          <a:lstStyle/>
          <a:p>
            <a:pPr lvl="0" algn="ctr"/>
            <a:r>
              <a:rPr lang="en-US" sz="4400" b="1" dirty="0">
                <a:solidFill>
                  <a:srgbClr val="0000FF"/>
                </a:solidFill>
              </a:rPr>
              <a:t>Summary: How CBD Helps in Anxiety</a:t>
            </a:r>
          </a:p>
        </p:txBody>
      </p:sp>
      <p:sp>
        <p:nvSpPr>
          <p:cNvPr id="4" name="Content Placeholder 3"/>
          <p:cNvSpPr>
            <a:spLocks noGrp="1"/>
          </p:cNvSpPr>
          <p:nvPr>
            <p:ph idx="1"/>
          </p:nvPr>
        </p:nvSpPr>
        <p:spPr>
          <a:xfrm>
            <a:off x="540327" y="1600200"/>
            <a:ext cx="8412480" cy="4525963"/>
          </a:xfrm>
        </p:spPr>
        <p:txBody>
          <a:bodyPr>
            <a:normAutofit lnSpcReduction="10000"/>
          </a:bodyPr>
          <a:lstStyle/>
          <a:p>
            <a:r>
              <a:rPr lang="en-US" sz="2800" b="1" dirty="0"/>
              <a:t>Rule #1: low doses – start low and gradually ↑</a:t>
            </a:r>
          </a:p>
          <a:p>
            <a:r>
              <a:rPr lang="en-US" sz="2800" b="1" dirty="0"/>
              <a:t>High doses may overwhelm CB1 receptors and ↑</a:t>
            </a:r>
            <a:r>
              <a:rPr lang="en-US" sz="2800" b="1" dirty="0" err="1"/>
              <a:t>spaciness</a:t>
            </a:r>
            <a:r>
              <a:rPr lang="en-US" sz="2800" b="1" dirty="0"/>
              <a:t> and anxiety</a:t>
            </a:r>
          </a:p>
          <a:p>
            <a:r>
              <a:rPr lang="en-US" sz="2800" b="1" dirty="0"/>
              <a:t>Very safe: no receptors in Respiratory &amp; C-V nuclei</a:t>
            </a:r>
          </a:p>
          <a:p>
            <a:r>
              <a:rPr lang="en-US" sz="2800" b="1" dirty="0"/>
              <a:t>Increases hippocampus </a:t>
            </a:r>
            <a:r>
              <a:rPr lang="en-US" sz="2800" b="1" dirty="0" err="1"/>
              <a:t>neurogenesis</a:t>
            </a:r>
            <a:endParaRPr lang="en-US" sz="2800" b="1" dirty="0"/>
          </a:p>
          <a:p>
            <a:r>
              <a:rPr lang="en-US" sz="2800" b="1" dirty="0"/>
              <a:t>Interaction with the Limbic system: stress, anxiety , fear, emotions</a:t>
            </a:r>
          </a:p>
          <a:p>
            <a:r>
              <a:rPr lang="en-US" sz="2800" b="1" dirty="0"/>
              <a:t>Activation of HPA axis to decrease corticosteroid production via </a:t>
            </a:r>
            <a:r>
              <a:rPr lang="en-US" sz="2800" b="1" dirty="0" err="1"/>
              <a:t>amygdala</a:t>
            </a:r>
            <a:r>
              <a:rPr lang="en-US" sz="2800" b="1" dirty="0"/>
              <a:t> (CRH)-pituitary (ACTH)-adrenals (</a:t>
            </a:r>
            <a:r>
              <a:rPr lang="en-US" sz="2800" b="1" dirty="0" err="1"/>
              <a:t>cortisol</a:t>
            </a:r>
            <a:r>
              <a:rPr lang="en-US" sz="2800" b="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85800"/>
            <a:ext cx="9144000" cy="5562600"/>
          </a:xfrm>
        </p:spPr>
        <p:txBody>
          <a:bodyPr>
            <a:normAutofit/>
          </a:bodyPr>
          <a:lstStyle/>
          <a:p>
            <a:r>
              <a:rPr lang="en-US" b="1" dirty="0">
                <a:solidFill>
                  <a:srgbClr val="0000FF"/>
                </a:solidFill>
              </a:rPr>
              <a:t>The American people</a:t>
            </a:r>
            <a:br>
              <a:rPr lang="en-US" b="1" dirty="0">
                <a:solidFill>
                  <a:srgbClr val="0000FF"/>
                </a:solidFill>
              </a:rPr>
            </a:br>
            <a:r>
              <a:rPr lang="en-US" b="1" dirty="0">
                <a:solidFill>
                  <a:srgbClr val="0000FF"/>
                </a:solidFill>
              </a:rPr>
              <a:t>are the ultimate owners of</a:t>
            </a:r>
            <a:br>
              <a:rPr lang="en-US" b="1" dirty="0">
                <a:solidFill>
                  <a:srgbClr val="0000FF"/>
                </a:solidFill>
              </a:rPr>
            </a:br>
            <a:r>
              <a:rPr lang="en-US" b="1" dirty="0">
                <a:solidFill>
                  <a:srgbClr val="0000FF"/>
                </a:solidFill>
              </a:rPr>
              <a:t>U.S. Patent 6,630,507 B1</a:t>
            </a:r>
            <a:br>
              <a:rPr lang="en-US" b="1" dirty="0">
                <a:solidFill>
                  <a:srgbClr val="0000FF"/>
                </a:solidFill>
              </a:rPr>
            </a:br>
            <a:r>
              <a:rPr lang="en-US" b="1" dirty="0">
                <a:solidFill>
                  <a:srgbClr val="0000FF"/>
                </a:solidFill>
              </a:rPr>
              <a:t>[Cannabinoids as Antioxidants and</a:t>
            </a:r>
            <a:br>
              <a:rPr lang="en-US" b="1" dirty="0">
                <a:solidFill>
                  <a:srgbClr val="0000FF"/>
                </a:solidFill>
              </a:rPr>
            </a:br>
            <a:r>
              <a:rPr lang="en-US" b="1" dirty="0">
                <a:solidFill>
                  <a:srgbClr val="0000FF"/>
                </a:solidFill>
              </a:rPr>
              <a:t>Neuroprotectants]</a:t>
            </a:r>
            <a:br>
              <a:rPr lang="en-US" b="1" dirty="0">
                <a:solidFill>
                  <a:srgbClr val="0000FF"/>
                </a:solidFill>
              </a:rPr>
            </a:br>
            <a:r>
              <a:rPr lang="en-US" b="1" dirty="0">
                <a:solidFill>
                  <a:srgbClr val="0000FF"/>
                </a:solidFill>
              </a:rPr>
              <a:t>that the USG holds for us</a:t>
            </a:r>
            <a:br>
              <a:rPr lang="en-US" b="1"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rgbClr val="0000FF"/>
                </a:solidFill>
              </a:rPr>
              <a:t>Summary</a:t>
            </a:r>
          </a:p>
        </p:txBody>
      </p:sp>
      <p:sp>
        <p:nvSpPr>
          <p:cNvPr id="5" name="Content Placeholder 4"/>
          <p:cNvSpPr>
            <a:spLocks noGrp="1"/>
          </p:cNvSpPr>
          <p:nvPr>
            <p:ph idx="1"/>
          </p:nvPr>
        </p:nvSpPr>
        <p:spPr>
          <a:xfrm>
            <a:off x="224436" y="1600200"/>
            <a:ext cx="8686800" cy="4525963"/>
          </a:xfrm>
        </p:spPr>
        <p:txBody>
          <a:bodyPr>
            <a:normAutofit/>
          </a:bodyPr>
          <a:lstStyle/>
          <a:p>
            <a:pPr>
              <a:spcBef>
                <a:spcPts val="2400"/>
              </a:spcBef>
            </a:pPr>
            <a:r>
              <a:rPr lang="en-US" b="1" dirty="0"/>
              <a:t>Cannabis has a long tradition in the healing arts</a:t>
            </a:r>
          </a:p>
          <a:p>
            <a:pPr>
              <a:spcBef>
                <a:spcPts val="2400"/>
              </a:spcBef>
            </a:pPr>
            <a:r>
              <a:rPr lang="en-US" b="1" dirty="0"/>
              <a:t>The </a:t>
            </a:r>
            <a:r>
              <a:rPr lang="en-US" b="1" dirty="0" err="1"/>
              <a:t>Endocannabinoid</a:t>
            </a:r>
            <a:r>
              <a:rPr lang="en-US" b="1" dirty="0"/>
              <a:t> system plays a central role in most biological systems</a:t>
            </a:r>
          </a:p>
          <a:p>
            <a:pPr>
              <a:spcBef>
                <a:spcPts val="2400"/>
              </a:spcBef>
            </a:pPr>
            <a:r>
              <a:rPr lang="en-US" b="1" dirty="0"/>
              <a:t>Is well tolerated and has a calming effect</a:t>
            </a:r>
          </a:p>
          <a:p>
            <a:pPr>
              <a:spcBef>
                <a:spcPts val="2400"/>
              </a:spcBef>
            </a:pPr>
            <a:r>
              <a:rPr lang="en-US" b="1" dirty="0"/>
              <a:t>Could become a useful tool for a range of psychiatric disorders in the future including those as a result of TBI</a:t>
            </a:r>
          </a:p>
          <a:p>
            <a:pPr>
              <a:spcBef>
                <a:spcPts val="2400"/>
              </a:spcBef>
            </a:pPr>
            <a:endParaRPr lang="en-US" sz="3600" b="1" dirty="0"/>
          </a:p>
        </p:txBody>
      </p:sp>
    </p:spTree>
    <p:extLst>
      <p:ext uri="{BB962C8B-B14F-4D97-AF65-F5344CB8AC3E}">
        <p14:creationId xmlns:p14="http://schemas.microsoft.com/office/powerpoint/2010/main" val="69701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p:cNvSpPr txBox="1">
            <a:spLocks noChangeArrowheads="1"/>
          </p:cNvSpPr>
          <p:nvPr/>
        </p:nvSpPr>
        <p:spPr bwMode="auto">
          <a:xfrm>
            <a:off x="561975" y="673100"/>
            <a:ext cx="70707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baseline="30000">
                <a:solidFill>
                  <a:srgbClr val="70905C"/>
                </a:solidFill>
                <a:latin typeface="Avenir Light" charset="0"/>
                <a:cs typeface="Avenir Light" charset="0"/>
              </a:rPr>
              <a:t>GW PHARMACEUTICALS:</a:t>
            </a:r>
          </a:p>
        </p:txBody>
      </p:sp>
      <p:sp>
        <p:nvSpPr>
          <p:cNvPr id="93186" name="TextBox 4"/>
          <p:cNvSpPr txBox="1">
            <a:spLocks noChangeArrowheads="1"/>
          </p:cNvSpPr>
          <p:nvPr/>
        </p:nvSpPr>
        <p:spPr bwMode="auto">
          <a:xfrm>
            <a:off x="561975" y="1028700"/>
            <a:ext cx="70707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800" b="1" baseline="30000">
                <a:solidFill>
                  <a:srgbClr val="70905C"/>
                </a:solidFill>
                <a:latin typeface="Avenir Light" charset="0"/>
                <a:cs typeface="Avenir Light" charset="0"/>
              </a:rPr>
              <a:t>BEST CANNABIS PLAY AND A RENEWED BUY AFTER Q4 RESULTS</a:t>
            </a:r>
          </a:p>
        </p:txBody>
      </p:sp>
      <p:pic>
        <p:nvPicPr>
          <p:cNvPr id="93187" name="Picture 1" descr="hicks_boo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0954"/>
            <a:ext cx="9144000" cy="6169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53734" y="870758"/>
            <a:ext cx="3035300" cy="197595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a:solidFill>
                <a:schemeClr val="bg1"/>
              </a:solidFill>
            </a:endParaRPr>
          </a:p>
        </p:txBody>
      </p:sp>
      <p:sp>
        <p:nvSpPr>
          <p:cNvPr id="93190" name="TextBox 7"/>
          <p:cNvSpPr txBox="1">
            <a:spLocks noChangeArrowheads="1"/>
          </p:cNvSpPr>
          <p:nvPr/>
        </p:nvSpPr>
        <p:spPr bwMode="auto">
          <a:xfrm>
            <a:off x="353734" y="852447"/>
            <a:ext cx="30353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dirty="0">
                <a:latin typeface="Avenir Book" charset="0"/>
                <a:cs typeface="Avenir Book" charset="0"/>
              </a:rPr>
              <a:t>READ THIS BOOK:</a:t>
            </a:r>
          </a:p>
          <a:p>
            <a:pPr algn="ctr" eaLnBrk="1" hangingPunct="1"/>
            <a:r>
              <a:rPr lang="en-US" sz="2000" b="1" dirty="0">
                <a:solidFill>
                  <a:srgbClr val="175836"/>
                </a:solidFill>
                <a:latin typeface="Avenir Book" charset="0"/>
                <a:cs typeface="Avenir Book" charset="0"/>
              </a:rPr>
              <a:t>“The Medicinal Powers Of Cannabis” </a:t>
            </a:r>
          </a:p>
          <a:p>
            <a:pPr algn="ctr" eaLnBrk="1" hangingPunct="1"/>
            <a:r>
              <a:rPr lang="en-US" sz="1400" b="1" dirty="0">
                <a:latin typeface="Avenir Book" charset="0"/>
                <a:cs typeface="Avenir Book" charset="0"/>
              </a:rPr>
              <a:t>By John Hicks, MD</a:t>
            </a:r>
          </a:p>
        </p:txBody>
      </p:sp>
      <p:sp>
        <p:nvSpPr>
          <p:cNvPr id="93191" name="TextBox 3"/>
          <p:cNvSpPr txBox="1">
            <a:spLocks noChangeArrowheads="1"/>
          </p:cNvSpPr>
          <p:nvPr/>
        </p:nvSpPr>
        <p:spPr bwMode="auto">
          <a:xfrm>
            <a:off x="345421" y="2058771"/>
            <a:ext cx="3035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dirty="0">
                <a:latin typeface="Avenir Book" charset="0"/>
                <a:cs typeface="Avenir Book" charset="0"/>
              </a:rPr>
              <a:t>Available At </a:t>
            </a:r>
          </a:p>
          <a:p>
            <a:pPr algn="ctr" eaLnBrk="1" hangingPunct="1"/>
            <a:r>
              <a:rPr lang="en-US" sz="2000" b="1" dirty="0">
                <a:latin typeface="Avenir Book" charset="0"/>
                <a:cs typeface="Avenir Book" charset="0"/>
              </a:rPr>
              <a:t>GreenHealthCube.com</a:t>
            </a:r>
          </a:p>
        </p:txBody>
      </p:sp>
    </p:spTree>
    <p:extLst>
      <p:ext uri="{BB962C8B-B14F-4D97-AF65-F5344CB8AC3E}">
        <p14:creationId xmlns:p14="http://schemas.microsoft.com/office/powerpoint/2010/main" val="1674703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5867400"/>
            <a:ext cx="4572000" cy="523220"/>
          </a:xfrm>
          <a:prstGeom prst="rect">
            <a:avLst/>
          </a:prstGeom>
          <a:ln>
            <a:noFill/>
          </a:ln>
        </p:spPr>
        <p:txBody>
          <a:bodyPr wrap="square">
            <a:spAutoFit/>
          </a:bodyPr>
          <a:lstStyle/>
          <a:p>
            <a:pPr algn="ctr"/>
            <a:r>
              <a:rPr lang="en-US" sz="2800" b="1" i="1" dirty="0">
                <a:solidFill>
                  <a:prstClr val="black"/>
                </a:solidFill>
                <a:latin typeface="Segoe UI Semibold" pitchFamily="34" charset="0"/>
                <a:ea typeface="Segoe UI" pitchFamily="34" charset="0"/>
                <a:cs typeface="Segoe UI" pitchFamily="34" charset="0"/>
              </a:rPr>
              <a:t>Available on Amazon.com </a:t>
            </a:r>
            <a:endParaRPr lang="en-US" sz="3200" i="1" dirty="0"/>
          </a:p>
        </p:txBody>
      </p:sp>
      <p:sp>
        <p:nvSpPr>
          <p:cNvPr id="6" name="TextBox 5"/>
          <p:cNvSpPr txBox="1"/>
          <p:nvPr/>
        </p:nvSpPr>
        <p:spPr>
          <a:xfrm>
            <a:off x="4572000" y="457200"/>
            <a:ext cx="4572000" cy="2218358"/>
          </a:xfrm>
          <a:prstGeom prst="rect">
            <a:avLst/>
          </a:prstGeom>
          <a:noFill/>
        </p:spPr>
        <p:txBody>
          <a:bodyPr wrap="square" lIns="246184" tIns="123092" rIns="246184" bIns="123092" rtlCol="0" anchor="ctr">
            <a:spAutoFit/>
          </a:bodyPr>
          <a:lstStyle/>
          <a:p>
            <a:pPr algn="ctr">
              <a:spcBef>
                <a:spcPts val="400"/>
              </a:spcBef>
            </a:pPr>
            <a:r>
              <a:rPr lang="en-US" sz="3200" b="1" dirty="0">
                <a:latin typeface="Monotype Corsiva" pitchFamily="66" charset="0"/>
                <a:ea typeface="Segoe UI" pitchFamily="34" charset="0"/>
                <a:cs typeface="Segoe UI" pitchFamily="34" charset="0"/>
              </a:rPr>
              <a:t>Do you wonder what strategies might be used to prevent brain injury or help the healing process?</a:t>
            </a:r>
          </a:p>
        </p:txBody>
      </p:sp>
      <p:sp>
        <p:nvSpPr>
          <p:cNvPr id="14" name="Rectangle 13"/>
          <p:cNvSpPr/>
          <p:nvPr/>
        </p:nvSpPr>
        <p:spPr>
          <a:xfrm>
            <a:off x="4572000" y="3148094"/>
            <a:ext cx="4572000" cy="2246769"/>
          </a:xfrm>
          <a:prstGeom prst="rect">
            <a:avLst/>
          </a:prstGeom>
        </p:spPr>
        <p:txBody>
          <a:bodyPr wrap="square">
            <a:spAutoFit/>
          </a:bodyPr>
          <a:lstStyle/>
          <a:p>
            <a:pPr algn="ctr"/>
            <a:r>
              <a:rPr lang="en-US" sz="2800" b="1" dirty="0">
                <a:solidFill>
                  <a:srgbClr val="0070C0"/>
                </a:solidFill>
                <a:latin typeface="Segoe UI Semibold" pitchFamily="34" charset="0"/>
                <a:ea typeface="Segoe UI" pitchFamily="34" charset="0"/>
                <a:cs typeface="Segoe UI" pitchFamily="34" charset="0"/>
              </a:rPr>
              <a:t>Dr. Lewis has answers. He pioneered new therapies for the US military. Now these strategies are available in his new book. </a:t>
            </a:r>
            <a:endParaRPr lang="en-US" sz="2800" i="1" dirty="0">
              <a:solidFill>
                <a:srgbClr val="0070C0"/>
              </a:solidFill>
              <a:latin typeface="Segoe UI Semibold" pitchFamily="34" charset="0"/>
              <a:ea typeface="Segoe UI" pitchFamily="34" charset="0"/>
              <a:cs typeface="Segoe UI" pitchFamily="34" charset="0"/>
            </a:endParaRPr>
          </a:p>
        </p:txBody>
      </p:sp>
      <p:pic>
        <p:nvPicPr>
          <p:cNvPr id="5" name="Picture 4" descr="WhenBrainsCollide - Book Cover.jpg"/>
          <p:cNvPicPr>
            <a:picLocks noChangeAspect="1"/>
          </p:cNvPicPr>
          <p:nvPr/>
        </p:nvPicPr>
        <p:blipFill>
          <a:blip r:embed="rId2" cstate="print"/>
          <a:stretch>
            <a:fillRect/>
          </a:stretch>
        </p:blipFill>
        <p:spPr>
          <a:xfrm>
            <a:off x="11430" y="0"/>
            <a:ext cx="4560570" cy="6858000"/>
          </a:xfrm>
          <a:prstGeom prst="rect">
            <a:avLst/>
          </a:prstGeom>
          <a:ln>
            <a:solidFill>
              <a:srgbClr val="0070C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75" y="3250277"/>
            <a:ext cx="8408895" cy="3477875"/>
          </a:xfrm>
          <a:prstGeom prst="rect">
            <a:avLst/>
          </a:prstGeom>
        </p:spPr>
        <p:txBody>
          <a:bodyPr wrap="square">
            <a:spAutoFit/>
          </a:bodyPr>
          <a:lstStyle/>
          <a:p>
            <a:r>
              <a:rPr lang="en-US" sz="2000" b="1" dirty="0"/>
              <a:t>Like THC, </a:t>
            </a:r>
            <a:r>
              <a:rPr lang="en-US" sz="2000" b="1" dirty="0" err="1"/>
              <a:t>cannabidiol</a:t>
            </a:r>
            <a:r>
              <a:rPr lang="en-US" sz="2000" b="1" dirty="0"/>
              <a:t> (CBD) is a natural component of the marijuana plant, </a:t>
            </a:r>
            <a:r>
              <a:rPr lang="en-US" sz="2000" b="1" i="1" dirty="0"/>
              <a:t>Cannabis sativa</a:t>
            </a:r>
            <a:r>
              <a:rPr lang="en-US" sz="2000" b="1" dirty="0"/>
              <a:t>, although unlike THC, CBD does not activate </a:t>
            </a:r>
            <a:r>
              <a:rPr lang="en-US" sz="2000" b="1" dirty="0" err="1"/>
              <a:t>cannabinoid</a:t>
            </a:r>
            <a:r>
              <a:rPr lang="en-US" sz="2000" b="1" dirty="0"/>
              <a:t> receptors and so is devoid of psychoactive effects (</a:t>
            </a:r>
            <a:r>
              <a:rPr lang="en-US" sz="2000" b="1" dirty="0">
                <a:hlinkClick r:id="rId2"/>
              </a:rPr>
              <a:t>12</a:t>
            </a:r>
            <a:r>
              <a:rPr lang="en-US" sz="2000" b="1" dirty="0"/>
              <a:t>). This study reports that CBD and other </a:t>
            </a:r>
            <a:r>
              <a:rPr lang="en-US" sz="2000" b="1" dirty="0" err="1"/>
              <a:t>cannabinoids</a:t>
            </a:r>
            <a:r>
              <a:rPr lang="en-US" sz="2000" b="1" dirty="0"/>
              <a:t> such as THC are potent antioxidants that protect neurons from glutamate-induced death without </a:t>
            </a:r>
            <a:r>
              <a:rPr lang="en-US" sz="2000" b="1" dirty="0" err="1"/>
              <a:t>cannabinoid</a:t>
            </a:r>
            <a:r>
              <a:rPr lang="en-US" sz="2000" b="1" dirty="0"/>
              <a:t> receptor activation.</a:t>
            </a:r>
          </a:p>
          <a:p>
            <a:endParaRPr lang="en-US" sz="2000" b="1" dirty="0"/>
          </a:p>
          <a:p>
            <a:r>
              <a:rPr lang="en-US" sz="2000" b="1" dirty="0"/>
              <a:t>The </a:t>
            </a:r>
            <a:r>
              <a:rPr lang="en-US" sz="2000" b="1" dirty="0" err="1"/>
              <a:t>nonpsychoactive</a:t>
            </a:r>
            <a:r>
              <a:rPr lang="en-US" sz="2000" b="1" dirty="0"/>
              <a:t> marijuana constituent CBD was found to prevent both glutamate neurotoxicity and ROS-induced cell death. The psychoactive principle of </a:t>
            </a:r>
            <a:r>
              <a:rPr lang="en-US" sz="2000" b="1" i="1" dirty="0"/>
              <a:t>Cannabis</a:t>
            </a:r>
            <a:r>
              <a:rPr lang="en-US" sz="2000" b="1" dirty="0"/>
              <a:t>, THC, also blocked glutamate neurotoxicity with a similar potency to </a:t>
            </a:r>
            <a:r>
              <a:rPr lang="en-US" sz="2000" b="1" dirty="0" err="1"/>
              <a:t>cannabidiol</a:t>
            </a:r>
            <a:r>
              <a:rPr lang="en-US" sz="2000" b="1" dirty="0"/>
              <a:t>. </a:t>
            </a:r>
          </a:p>
        </p:txBody>
      </p:sp>
      <p:pic>
        <p:nvPicPr>
          <p:cNvPr id="1026" name="Picture 2"/>
          <p:cNvPicPr>
            <a:picLocks noChangeAspect="1" noChangeArrowheads="1"/>
          </p:cNvPicPr>
          <p:nvPr/>
        </p:nvPicPr>
        <p:blipFill>
          <a:blip r:embed="rId3" cstate="print"/>
          <a:srcRect l="4223" t="21657" r="75034" b="57010"/>
          <a:stretch>
            <a:fillRect/>
          </a:stretch>
        </p:blipFill>
        <p:spPr bwMode="auto">
          <a:xfrm>
            <a:off x="257694" y="174567"/>
            <a:ext cx="8744989" cy="2956054"/>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800" b="1" dirty="0">
                <a:solidFill>
                  <a:srgbClr val="0000FF"/>
                </a:solidFill>
                <a:latin typeface="+mn-lt"/>
              </a:rPr>
              <a:t>US </a:t>
            </a:r>
            <a:r>
              <a:rPr lang="en-US" sz="4800" b="1" dirty="0" err="1">
                <a:solidFill>
                  <a:srgbClr val="0000FF"/>
                </a:solidFill>
                <a:latin typeface="+mn-lt"/>
              </a:rPr>
              <a:t>Govt</a:t>
            </a:r>
            <a:r>
              <a:rPr lang="en-US" sz="4800" b="1" dirty="0">
                <a:solidFill>
                  <a:srgbClr val="0000FF"/>
                </a:solidFill>
                <a:latin typeface="+mn-lt"/>
              </a:rPr>
              <a:t>: Who’s Right about Cannabis?</a:t>
            </a:r>
          </a:p>
        </p:txBody>
      </p:sp>
      <p:sp>
        <p:nvSpPr>
          <p:cNvPr id="3" name="Text Placeholder 2"/>
          <p:cNvSpPr>
            <a:spLocks noGrp="1"/>
          </p:cNvSpPr>
          <p:nvPr>
            <p:ph type="body" idx="1"/>
          </p:nvPr>
        </p:nvSpPr>
        <p:spPr>
          <a:xfrm>
            <a:off x="0" y="1036638"/>
            <a:ext cx="4572000" cy="639762"/>
          </a:xfrm>
        </p:spPr>
        <p:txBody>
          <a:bodyPr>
            <a:noAutofit/>
          </a:bodyPr>
          <a:lstStyle/>
          <a:p>
            <a:pPr algn="ctr"/>
            <a:r>
              <a:rPr lang="en-US" sz="4000" i="1" u="sng" dirty="0"/>
              <a:t>FDA &amp; DEA</a:t>
            </a:r>
          </a:p>
        </p:txBody>
      </p:sp>
      <p:sp>
        <p:nvSpPr>
          <p:cNvPr id="4" name="Content Placeholder 3"/>
          <p:cNvSpPr>
            <a:spLocks noGrp="1"/>
          </p:cNvSpPr>
          <p:nvPr>
            <p:ph sz="half" idx="2"/>
          </p:nvPr>
        </p:nvSpPr>
        <p:spPr>
          <a:xfrm>
            <a:off x="0" y="1763712"/>
            <a:ext cx="4572000" cy="5094288"/>
          </a:xfrm>
        </p:spPr>
        <p:txBody>
          <a:bodyPr>
            <a:normAutofit/>
          </a:bodyPr>
          <a:lstStyle/>
          <a:p>
            <a:pPr marL="228600" lvl="1" indent="-228600">
              <a:buFont typeface="Arial" pitchFamily="34" charset="0"/>
              <a:buChar char="•"/>
            </a:pPr>
            <a:r>
              <a:rPr lang="en-US" sz="2800" b="1" dirty="0"/>
              <a:t>Schedule I Drug: </a:t>
            </a:r>
          </a:p>
          <a:p>
            <a:pPr marL="400050" lvl="2" indent="-171450"/>
            <a:r>
              <a:rPr lang="en-US" sz="2800" b="1" dirty="0"/>
              <a:t>(a) high potential for abuse; </a:t>
            </a:r>
          </a:p>
          <a:p>
            <a:pPr marL="400050" lvl="2" indent="-171450"/>
            <a:r>
              <a:rPr lang="en-US" sz="2800" b="1" dirty="0"/>
              <a:t>(b) no currently accepted medical use;</a:t>
            </a:r>
          </a:p>
          <a:p>
            <a:pPr marL="400050" lvl="2" indent="-171450"/>
            <a:r>
              <a:rPr lang="en-US" sz="2800" b="1" dirty="0"/>
              <a:t>(c) lack of accepted safety for use of the drug or other substance under medical supervision</a:t>
            </a:r>
          </a:p>
          <a:p>
            <a:endParaRPr lang="en-US" sz="2000" b="1" dirty="0"/>
          </a:p>
        </p:txBody>
      </p:sp>
      <p:sp>
        <p:nvSpPr>
          <p:cNvPr id="5" name="Text Placeholder 4"/>
          <p:cNvSpPr>
            <a:spLocks noGrp="1"/>
          </p:cNvSpPr>
          <p:nvPr>
            <p:ph type="body" sz="quarter" idx="3"/>
          </p:nvPr>
        </p:nvSpPr>
        <p:spPr>
          <a:xfrm>
            <a:off x="4572000" y="1036638"/>
            <a:ext cx="4572000" cy="639762"/>
          </a:xfrm>
        </p:spPr>
        <p:txBody>
          <a:bodyPr>
            <a:noAutofit/>
          </a:bodyPr>
          <a:lstStyle/>
          <a:p>
            <a:pPr algn="ctr"/>
            <a:r>
              <a:rPr lang="en-US" sz="4000" i="1" u="sng" dirty="0"/>
              <a:t>HHS - NIH</a:t>
            </a:r>
          </a:p>
        </p:txBody>
      </p:sp>
      <p:sp>
        <p:nvSpPr>
          <p:cNvPr id="6" name="Content Placeholder 5"/>
          <p:cNvSpPr>
            <a:spLocks noGrp="1"/>
          </p:cNvSpPr>
          <p:nvPr>
            <p:ph sz="quarter" idx="4"/>
          </p:nvPr>
        </p:nvSpPr>
        <p:spPr>
          <a:xfrm>
            <a:off x="4572000" y="1763712"/>
            <a:ext cx="4572000" cy="5094288"/>
          </a:xfrm>
        </p:spPr>
        <p:txBody>
          <a:bodyPr>
            <a:normAutofit/>
          </a:bodyPr>
          <a:lstStyle/>
          <a:p>
            <a:pPr marL="228600" indent="-228600"/>
            <a:r>
              <a:rPr lang="en-US" sz="2800" b="1" dirty="0"/>
              <a:t>Holds a patent for CBD:</a:t>
            </a:r>
          </a:p>
          <a:p>
            <a:pPr marL="347663" lvl="1" indent="-168275">
              <a:buFont typeface="Arial" pitchFamily="34" charset="0"/>
              <a:buChar char="•"/>
            </a:pPr>
            <a:r>
              <a:rPr lang="en-US" sz="2400" b="1" dirty="0" err="1"/>
              <a:t>Neuroprotectant</a:t>
            </a:r>
            <a:r>
              <a:rPr lang="en-US" sz="2400" b="1" dirty="0"/>
              <a:t>, anti-epileptic, </a:t>
            </a:r>
            <a:r>
              <a:rPr lang="en-US" sz="2400" b="1" dirty="0" err="1"/>
              <a:t>anxiolytic</a:t>
            </a:r>
            <a:endParaRPr lang="en-US" sz="2400" b="1" dirty="0"/>
          </a:p>
          <a:p>
            <a:pPr marL="347663" lvl="1" indent="-168275">
              <a:buFont typeface="Arial" pitchFamily="34" charset="0"/>
              <a:buChar char="•"/>
            </a:pPr>
            <a:r>
              <a:rPr lang="en-US" sz="2400" b="1" dirty="0"/>
              <a:t>“For use in prophylaxis and treatment of disease”</a:t>
            </a:r>
          </a:p>
          <a:p>
            <a:pPr marL="347663" lvl="1" indent="-168275">
              <a:buFont typeface="Arial" pitchFamily="34" charset="0"/>
              <a:buChar char="•"/>
            </a:pPr>
            <a:r>
              <a:rPr lang="en-US" sz="2400" b="1" dirty="0"/>
              <a:t>“Particular application as </a:t>
            </a:r>
            <a:r>
              <a:rPr lang="en-US" sz="2400" b="1" dirty="0" err="1"/>
              <a:t>neuroprotectants</a:t>
            </a:r>
            <a:r>
              <a:rPr lang="en-US" sz="2400" b="1" dirty="0"/>
              <a:t>”</a:t>
            </a:r>
          </a:p>
          <a:p>
            <a:pPr marL="347663" lvl="1" indent="-168275">
              <a:buFont typeface="Arial" pitchFamily="34" charset="0"/>
              <a:buChar char="•"/>
            </a:pPr>
            <a:r>
              <a:rPr lang="en-US" sz="2400" b="1" dirty="0"/>
              <a:t>“No signs of toxicity or serious side effects have been observed following chronic administration… even when given in large acute doses”</a:t>
            </a:r>
          </a:p>
          <a:p>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573"/>
            <a:ext cx="9144001" cy="638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722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7942"/>
            <a:ext cx="8229600" cy="850900"/>
          </a:xfrm>
        </p:spPr>
        <p:txBody>
          <a:bodyPr>
            <a:normAutofit/>
          </a:bodyPr>
          <a:lstStyle/>
          <a:p>
            <a:pPr eaLnBrk="1" hangingPunct="1"/>
            <a:r>
              <a:rPr lang="en-US" altLang="en-US" sz="4000" b="1" dirty="0">
                <a:solidFill>
                  <a:srgbClr val="0000FF"/>
                </a:solidFill>
                <a:latin typeface="Calibri" pitchFamily="34" charset="0"/>
              </a:rPr>
              <a:t>History of Cannabis Suggests Safety</a:t>
            </a:r>
          </a:p>
        </p:txBody>
      </p:sp>
      <p:sp>
        <p:nvSpPr>
          <p:cNvPr id="50179" name="Content Placeholder 2"/>
          <p:cNvSpPr>
            <a:spLocks noGrp="1"/>
          </p:cNvSpPr>
          <p:nvPr>
            <p:ph idx="1"/>
          </p:nvPr>
        </p:nvSpPr>
        <p:spPr>
          <a:xfrm>
            <a:off x="0" y="989221"/>
            <a:ext cx="5669280" cy="2419003"/>
          </a:xfrm>
        </p:spPr>
        <p:txBody>
          <a:bodyPr>
            <a:noAutofit/>
          </a:bodyPr>
          <a:lstStyle/>
          <a:p>
            <a:pPr eaLnBrk="1" hangingPunct="1">
              <a:lnSpc>
                <a:spcPct val="110000"/>
              </a:lnSpc>
            </a:pPr>
            <a:r>
              <a:rPr lang="en-US" altLang="en-US" sz="2600" b="1" dirty="0">
                <a:solidFill>
                  <a:schemeClr val="tx2">
                    <a:lumMod val="75000"/>
                  </a:schemeClr>
                </a:solidFill>
                <a:latin typeface="Calibri" pitchFamily="34" charset="0"/>
              </a:rPr>
              <a:t>Promoted as analgesic, sedative, anti-inflammatory, </a:t>
            </a:r>
            <a:r>
              <a:rPr lang="en-US" altLang="en-US" sz="2600" b="1" dirty="0" err="1">
                <a:solidFill>
                  <a:schemeClr val="tx2">
                    <a:lumMod val="75000"/>
                  </a:schemeClr>
                </a:solidFill>
                <a:latin typeface="Calibri" pitchFamily="34" charset="0"/>
              </a:rPr>
              <a:t>antispasmotic</a:t>
            </a:r>
            <a:r>
              <a:rPr lang="en-US" altLang="en-US" sz="2600" b="1" dirty="0">
                <a:solidFill>
                  <a:schemeClr val="tx2">
                    <a:lumMod val="75000"/>
                  </a:schemeClr>
                </a:solidFill>
                <a:latin typeface="Calibri" pitchFamily="34" charset="0"/>
              </a:rPr>
              <a:t>, and anticonvulsant properties</a:t>
            </a:r>
          </a:p>
          <a:p>
            <a:pPr eaLnBrk="1" hangingPunct="1">
              <a:lnSpc>
                <a:spcPct val="110000"/>
              </a:lnSpc>
            </a:pPr>
            <a:r>
              <a:rPr lang="en-US" altLang="en-US" sz="2600" b="1" dirty="0">
                <a:solidFill>
                  <a:schemeClr val="tx2">
                    <a:lumMod val="75000"/>
                  </a:schemeClr>
                </a:solidFill>
                <a:latin typeface="Calibri" pitchFamily="34" charset="0"/>
              </a:rPr>
              <a:t>Available in 1906 </a:t>
            </a:r>
            <a:r>
              <a:rPr lang="en-US" altLang="en-US" sz="2600" b="1" dirty="0" err="1">
                <a:solidFill>
                  <a:schemeClr val="tx2">
                    <a:lumMod val="75000"/>
                  </a:schemeClr>
                </a:solidFill>
                <a:latin typeface="Calibri" pitchFamily="34" charset="0"/>
              </a:rPr>
              <a:t>Mfg</a:t>
            </a:r>
            <a:r>
              <a:rPr lang="en-US" altLang="en-US" sz="2600" b="1" dirty="0">
                <a:solidFill>
                  <a:schemeClr val="tx2">
                    <a:lumMod val="75000"/>
                  </a:schemeClr>
                </a:solidFill>
                <a:latin typeface="Calibri" pitchFamily="34" charset="0"/>
              </a:rPr>
              <a:t> by Eli Lilly, Wyeth Park-Davis, Sharp &amp; </a:t>
            </a:r>
            <a:r>
              <a:rPr lang="en-US" altLang="en-US" sz="2600" b="1" dirty="0" err="1">
                <a:solidFill>
                  <a:schemeClr val="tx2">
                    <a:lumMod val="75000"/>
                  </a:schemeClr>
                </a:solidFill>
                <a:latin typeface="Calibri" pitchFamily="34" charset="0"/>
              </a:rPr>
              <a:t>Dohme</a:t>
            </a:r>
            <a:endParaRPr lang="en-US" altLang="en-US" sz="2600" b="1" dirty="0">
              <a:solidFill>
                <a:schemeClr val="tx2">
                  <a:lumMod val="75000"/>
                </a:schemeClr>
              </a:solidFill>
              <a:latin typeface="Calibri" pitchFamily="34" charset="0"/>
            </a:endParaRPr>
          </a:p>
        </p:txBody>
      </p:sp>
      <p:sp>
        <p:nvSpPr>
          <p:cNvPr id="2" name="TextBox 1"/>
          <p:cNvSpPr txBox="1"/>
          <p:nvPr/>
        </p:nvSpPr>
        <p:spPr>
          <a:xfrm>
            <a:off x="6845923" y="3037262"/>
            <a:ext cx="184731" cy="369332"/>
          </a:xfrm>
          <a:prstGeom prst="rect">
            <a:avLst/>
          </a:prstGeom>
          <a:noFill/>
        </p:spPr>
        <p:txBody>
          <a:bodyPr wrap="none" rtlCol="0">
            <a:spAutoFit/>
          </a:bodyPr>
          <a:lstStyle/>
          <a:p>
            <a:endParaRPr lang="en-US" b="1" dirty="0">
              <a:latin typeface="Calibri" pitchFamily="34" charset="0"/>
            </a:endParaRPr>
          </a:p>
        </p:txBody>
      </p:sp>
      <p:pic>
        <p:nvPicPr>
          <p:cNvPr id="4" name="Picture 3"/>
          <p:cNvPicPr>
            <a:picLocks noChangeAspect="1"/>
          </p:cNvPicPr>
          <p:nvPr/>
        </p:nvPicPr>
        <p:blipFill>
          <a:blip r:embed="rId2" cstate="print"/>
          <a:srcRect r="7326"/>
          <a:stretch>
            <a:fillRect/>
          </a:stretch>
        </p:blipFill>
        <p:spPr>
          <a:xfrm>
            <a:off x="5526966" y="1298166"/>
            <a:ext cx="3617034" cy="4940301"/>
          </a:xfrm>
          <a:prstGeom prst="rect">
            <a:avLst/>
          </a:prstGeom>
        </p:spPr>
      </p:pic>
      <p:pic>
        <p:nvPicPr>
          <p:cNvPr id="7" name="Picture 6"/>
          <p:cNvPicPr>
            <a:picLocks noChangeAspect="1"/>
          </p:cNvPicPr>
          <p:nvPr/>
        </p:nvPicPr>
        <p:blipFill>
          <a:blip r:embed="rId3" cstate="print"/>
          <a:stretch>
            <a:fillRect/>
          </a:stretch>
        </p:blipFill>
        <p:spPr>
          <a:xfrm>
            <a:off x="0" y="3276600"/>
            <a:ext cx="5477768" cy="3200400"/>
          </a:xfrm>
          <a:prstGeom prst="rect">
            <a:avLst/>
          </a:prstGeom>
        </p:spPr>
      </p:pic>
    </p:spTree>
    <p:extLst>
      <p:ext uri="{BB962C8B-B14F-4D97-AF65-F5344CB8AC3E}">
        <p14:creationId xmlns:p14="http://schemas.microsoft.com/office/powerpoint/2010/main" val="337454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264"/>
            <a:ext cx="8229600" cy="797713"/>
          </a:xfrm>
        </p:spPr>
        <p:txBody>
          <a:bodyPr>
            <a:normAutofit/>
          </a:bodyPr>
          <a:lstStyle/>
          <a:p>
            <a:r>
              <a:rPr lang="en-US" sz="4000" b="1" dirty="0"/>
              <a:t>Cannabis </a:t>
            </a:r>
            <a:r>
              <a:rPr lang="en-US" sz="4000" b="1" i="1" dirty="0"/>
              <a:t>sativa</a:t>
            </a:r>
          </a:p>
        </p:txBody>
      </p:sp>
      <p:sp>
        <p:nvSpPr>
          <p:cNvPr id="6" name="Content Placeholder 2"/>
          <p:cNvSpPr>
            <a:spLocks noGrp="1"/>
          </p:cNvSpPr>
          <p:nvPr>
            <p:ph sz="half" idx="1"/>
          </p:nvPr>
        </p:nvSpPr>
        <p:spPr>
          <a:xfrm>
            <a:off x="283224" y="1741442"/>
            <a:ext cx="4038600" cy="4525962"/>
          </a:xfrm>
        </p:spPr>
        <p:txBody>
          <a:bodyPr>
            <a:noAutofit/>
          </a:bodyPr>
          <a:lstStyle/>
          <a:p>
            <a:pPr algn="ctr">
              <a:buNone/>
            </a:pPr>
            <a:r>
              <a:rPr lang="en-US" sz="3200" b="1" u="sng" dirty="0">
                <a:solidFill>
                  <a:srgbClr val="0000FF"/>
                </a:solidFill>
              </a:rPr>
              <a:t>Hemp</a:t>
            </a:r>
          </a:p>
          <a:p>
            <a:r>
              <a:rPr lang="en-US" b="1" dirty="0"/>
              <a:t>THC content &lt;0.3%</a:t>
            </a:r>
          </a:p>
          <a:p>
            <a:r>
              <a:rPr lang="en-US" b="1" dirty="0"/>
              <a:t>Cultivated like bamboo: tall, thick, fast growing</a:t>
            </a:r>
          </a:p>
          <a:p>
            <a:r>
              <a:rPr lang="en-US" b="1" dirty="0"/>
              <a:t>Grown outside &gt;20 ft</a:t>
            </a:r>
          </a:p>
          <a:p>
            <a:r>
              <a:rPr lang="en-US" b="1" dirty="0"/>
              <a:t>Classified as food, legal to import into U.S.</a:t>
            </a:r>
          </a:p>
          <a:p>
            <a:r>
              <a:rPr lang="en-US" b="1" dirty="0"/>
              <a:t>Use: Foods, oils, textiles, rope, fabrics</a:t>
            </a:r>
            <a:endParaRPr lang="en-US" b="1" u="sng" dirty="0">
              <a:solidFill>
                <a:srgbClr val="0000FF"/>
              </a:solidFill>
            </a:endParaRPr>
          </a:p>
        </p:txBody>
      </p:sp>
      <p:sp>
        <p:nvSpPr>
          <p:cNvPr id="7" name="Content Placeholder 2"/>
          <p:cNvSpPr>
            <a:spLocks noGrp="1"/>
          </p:cNvSpPr>
          <p:nvPr>
            <p:ph sz="half" idx="1"/>
          </p:nvPr>
        </p:nvSpPr>
        <p:spPr>
          <a:xfrm>
            <a:off x="4831080" y="1735893"/>
            <a:ext cx="4038600" cy="4525962"/>
          </a:xfrm>
        </p:spPr>
        <p:txBody>
          <a:bodyPr>
            <a:normAutofit/>
          </a:bodyPr>
          <a:lstStyle/>
          <a:p>
            <a:pPr algn="ctr">
              <a:buNone/>
            </a:pPr>
            <a:r>
              <a:rPr lang="en-US" sz="3200" b="1" u="sng" dirty="0">
                <a:solidFill>
                  <a:srgbClr val="0000FF"/>
                </a:solidFill>
              </a:rPr>
              <a:t>Marijuana</a:t>
            </a:r>
          </a:p>
          <a:p>
            <a:r>
              <a:rPr lang="en-US" b="1" dirty="0"/>
              <a:t>THC content 5-30%</a:t>
            </a:r>
          </a:p>
          <a:p>
            <a:r>
              <a:rPr lang="en-US" b="1" dirty="0"/>
              <a:t>Cultivated for THC from budding flowers</a:t>
            </a:r>
          </a:p>
          <a:p>
            <a:r>
              <a:rPr lang="en-US" b="1" dirty="0"/>
              <a:t>Grown under controlled conditions</a:t>
            </a:r>
          </a:p>
          <a:p>
            <a:r>
              <a:rPr lang="en-US" b="1" dirty="0"/>
              <a:t>Classified as illegal drug</a:t>
            </a:r>
          </a:p>
          <a:p>
            <a:r>
              <a:rPr lang="en-US" b="1" dirty="0"/>
              <a:t>Use: Recreational/</a:t>
            </a:r>
          </a:p>
          <a:p>
            <a:pPr>
              <a:buNone/>
            </a:pPr>
            <a:r>
              <a:rPr lang="en-US" b="1" dirty="0"/>
              <a:t>	medical drug</a:t>
            </a:r>
          </a:p>
        </p:txBody>
      </p:sp>
      <p:cxnSp>
        <p:nvCxnSpPr>
          <p:cNvPr id="9" name="Straight Connector 8"/>
          <p:cNvCxnSpPr>
            <a:stCxn id="2" idx="2"/>
            <a:endCxn id="6" idx="0"/>
          </p:cNvCxnSpPr>
          <p:nvPr/>
        </p:nvCxnSpPr>
        <p:spPr>
          <a:xfrm flipH="1">
            <a:off x="2302524" y="1088977"/>
            <a:ext cx="2269476" cy="6524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7" idx="0"/>
          </p:cNvCxnSpPr>
          <p:nvPr/>
        </p:nvCxnSpPr>
        <p:spPr>
          <a:xfrm>
            <a:off x="4572000" y="1088977"/>
            <a:ext cx="2278380" cy="64691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a:xfrm>
            <a:off x="457200" y="0"/>
            <a:ext cx="8229600" cy="648393"/>
          </a:xfrm>
          <a:ln>
            <a:noFill/>
          </a:ln>
        </p:spPr>
        <p:txBody>
          <a:bodyPr>
            <a:normAutofit fontScale="90000"/>
          </a:bodyPr>
          <a:lstStyle/>
          <a:p>
            <a:pPr eaLnBrk="1" hangingPunct="1"/>
            <a:r>
              <a:rPr lang="en-US" sz="4000" b="1" dirty="0">
                <a:solidFill>
                  <a:srgbClr val="0000FF"/>
                </a:solidFill>
                <a:latin typeface="+mn-lt"/>
                <a:cs typeface="Avenir Roman" charset="0"/>
              </a:rPr>
              <a:t>Comparing Hemp to Medical Cannabis</a:t>
            </a:r>
          </a:p>
        </p:txBody>
      </p:sp>
      <p:pic>
        <p:nvPicPr>
          <p:cNvPr id="66564" name="Picture 1" descr="marijuana_hemp_sustainab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28799"/>
            <a:ext cx="9137445" cy="3020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5"/>
          <p:cNvSpPr>
            <a:spLocks noGrp="1"/>
          </p:cNvSpPr>
          <p:nvPr>
            <p:ph sz="half" idx="1"/>
          </p:nvPr>
        </p:nvSpPr>
        <p:spPr>
          <a:xfrm>
            <a:off x="4572000" y="506291"/>
            <a:ext cx="4572000" cy="3417310"/>
          </a:xfrm>
          <a:ln>
            <a:noFill/>
          </a:ln>
        </p:spPr>
        <p:txBody>
          <a:bodyPr>
            <a:noAutofit/>
          </a:bodyPr>
          <a:lstStyle/>
          <a:p>
            <a:pPr marL="0" indent="0" algn="ctr" eaLnBrk="1" hangingPunct="1">
              <a:spcBef>
                <a:spcPts val="0"/>
              </a:spcBef>
              <a:buFont typeface="Arial" charset="0"/>
              <a:buNone/>
              <a:defRPr/>
            </a:pPr>
            <a:r>
              <a:rPr lang="en-US" b="1" dirty="0">
                <a:solidFill>
                  <a:srgbClr val="008000"/>
                </a:solidFill>
                <a:cs typeface="Avenir Roman"/>
              </a:rPr>
              <a:t>Indoor Grown</a:t>
            </a:r>
          </a:p>
          <a:p>
            <a:pPr marL="0" indent="0" algn="ctr" eaLnBrk="1" hangingPunct="1">
              <a:spcBef>
                <a:spcPts val="0"/>
              </a:spcBef>
              <a:buFont typeface="Arial" charset="0"/>
              <a:buNone/>
              <a:defRPr/>
            </a:pPr>
            <a:r>
              <a:rPr lang="en-US" b="1" u="sng" dirty="0">
                <a:solidFill>
                  <a:srgbClr val="008000"/>
                </a:solidFill>
                <a:cs typeface="Avenir Roman"/>
              </a:rPr>
              <a:t>Medical Cannabis</a:t>
            </a:r>
          </a:p>
          <a:p>
            <a:pPr eaLnBrk="1" hangingPunct="1">
              <a:spcBef>
                <a:spcPts val="0"/>
              </a:spcBef>
              <a:defRPr/>
            </a:pPr>
            <a:r>
              <a:rPr lang="en-US" sz="2400" b="1" dirty="0">
                <a:cs typeface="Avenir Roman"/>
              </a:rPr>
              <a:t>Enormous Carbon Foot Print</a:t>
            </a:r>
          </a:p>
          <a:p>
            <a:pPr eaLnBrk="1" hangingPunct="1">
              <a:spcBef>
                <a:spcPts val="0"/>
              </a:spcBef>
              <a:defRPr/>
            </a:pPr>
            <a:r>
              <a:rPr lang="en-US" sz="2400" b="1" dirty="0">
                <a:cs typeface="Avenir Roman"/>
              </a:rPr>
              <a:t>Environmentally Harmful</a:t>
            </a:r>
          </a:p>
          <a:p>
            <a:pPr eaLnBrk="1" hangingPunct="1">
              <a:spcBef>
                <a:spcPts val="0"/>
              </a:spcBef>
              <a:defRPr/>
            </a:pPr>
            <a:r>
              <a:rPr lang="en-US" sz="2400" b="1" dirty="0">
                <a:cs typeface="Avenir Roman"/>
              </a:rPr>
              <a:t>Wasteful Water Demands  </a:t>
            </a:r>
          </a:p>
          <a:p>
            <a:pPr eaLnBrk="1" hangingPunct="1">
              <a:spcBef>
                <a:spcPts val="0"/>
              </a:spcBef>
              <a:defRPr/>
            </a:pPr>
            <a:r>
              <a:rPr lang="en-US" sz="2400" b="1" dirty="0">
                <a:cs typeface="Avenir Roman"/>
              </a:rPr>
              <a:t>Huge Strain on Power Grid</a:t>
            </a:r>
          </a:p>
          <a:p>
            <a:pPr eaLnBrk="1" hangingPunct="1">
              <a:spcBef>
                <a:spcPts val="0"/>
              </a:spcBef>
              <a:defRPr/>
            </a:pPr>
            <a:r>
              <a:rPr lang="en-US" sz="2400" b="1" dirty="0">
                <a:cs typeface="Avenir Roman"/>
              </a:rPr>
              <a:t>Consequences of Fungicides, Pesticides and Fertilizers</a:t>
            </a:r>
          </a:p>
          <a:p>
            <a:pPr eaLnBrk="1" hangingPunct="1">
              <a:spcBef>
                <a:spcPts val="0"/>
              </a:spcBef>
              <a:defRPr/>
            </a:pPr>
            <a:r>
              <a:rPr lang="en-US" sz="2400" b="1" dirty="0">
                <a:cs typeface="Avenir Roman"/>
              </a:rPr>
              <a:t>Unsustainable    </a:t>
            </a:r>
          </a:p>
        </p:txBody>
      </p:sp>
      <p:sp>
        <p:nvSpPr>
          <p:cNvPr id="7" name="Content Placeholder 6"/>
          <p:cNvSpPr>
            <a:spLocks noGrp="1"/>
          </p:cNvSpPr>
          <p:nvPr>
            <p:ph sz="half" idx="2"/>
          </p:nvPr>
        </p:nvSpPr>
        <p:spPr>
          <a:xfrm>
            <a:off x="0" y="506291"/>
            <a:ext cx="4572000" cy="3298363"/>
          </a:xfrm>
          <a:ln>
            <a:noFill/>
          </a:ln>
        </p:spPr>
        <p:txBody>
          <a:bodyPr>
            <a:noAutofit/>
          </a:bodyPr>
          <a:lstStyle/>
          <a:p>
            <a:pPr marL="0" indent="0" algn="ctr" eaLnBrk="1" hangingPunct="1">
              <a:spcBef>
                <a:spcPts val="0"/>
              </a:spcBef>
              <a:buFont typeface="Arial" charset="0"/>
              <a:buNone/>
              <a:defRPr/>
            </a:pPr>
            <a:r>
              <a:rPr lang="en-US" b="1" dirty="0">
                <a:solidFill>
                  <a:srgbClr val="008000"/>
                </a:solidFill>
                <a:cs typeface="Avenir Roman"/>
              </a:rPr>
              <a:t>Outdoor Grown</a:t>
            </a:r>
          </a:p>
          <a:p>
            <a:pPr marL="0" indent="0" algn="ctr" eaLnBrk="1" hangingPunct="1">
              <a:spcBef>
                <a:spcPts val="0"/>
              </a:spcBef>
              <a:buFont typeface="Arial" charset="0"/>
              <a:buNone/>
              <a:defRPr/>
            </a:pPr>
            <a:r>
              <a:rPr lang="en-US" b="1" u="sng" dirty="0">
                <a:solidFill>
                  <a:srgbClr val="008000"/>
                </a:solidFill>
                <a:cs typeface="Avenir Roman"/>
              </a:rPr>
              <a:t>Agricultural Hemp</a:t>
            </a:r>
          </a:p>
          <a:p>
            <a:pPr eaLnBrk="1" hangingPunct="1">
              <a:spcBef>
                <a:spcPts val="0"/>
              </a:spcBef>
              <a:defRPr/>
            </a:pPr>
            <a:r>
              <a:rPr lang="en-US" sz="2400" b="1" dirty="0">
                <a:cs typeface="Avenir Roman"/>
              </a:rPr>
              <a:t>Sequesters CO2</a:t>
            </a:r>
          </a:p>
          <a:p>
            <a:pPr eaLnBrk="1" hangingPunct="1">
              <a:spcBef>
                <a:spcPts val="0"/>
              </a:spcBef>
              <a:defRPr/>
            </a:pPr>
            <a:r>
              <a:rPr lang="en-US" sz="2400" b="1" dirty="0">
                <a:cs typeface="Avenir Roman"/>
              </a:rPr>
              <a:t>Environmentally Helpful</a:t>
            </a:r>
          </a:p>
          <a:p>
            <a:pPr eaLnBrk="1" hangingPunct="1">
              <a:spcBef>
                <a:spcPts val="0"/>
              </a:spcBef>
              <a:defRPr/>
            </a:pPr>
            <a:r>
              <a:rPr lang="en-US" sz="2400" b="1" dirty="0">
                <a:cs typeface="Avenir Roman"/>
              </a:rPr>
              <a:t>Requires 80% less water</a:t>
            </a:r>
          </a:p>
          <a:p>
            <a:pPr eaLnBrk="1" hangingPunct="1">
              <a:spcBef>
                <a:spcPts val="0"/>
              </a:spcBef>
              <a:defRPr/>
            </a:pPr>
            <a:r>
              <a:rPr lang="en-US" sz="2400" b="1" dirty="0">
                <a:cs typeface="Avenir Roman"/>
              </a:rPr>
              <a:t>Sun Powered Outdoor Grow</a:t>
            </a:r>
          </a:p>
          <a:p>
            <a:pPr lvl="1" eaLnBrk="1" hangingPunct="1">
              <a:spcBef>
                <a:spcPts val="0"/>
              </a:spcBef>
              <a:defRPr/>
            </a:pPr>
            <a:r>
              <a:rPr lang="en-US" b="1" dirty="0">
                <a:cs typeface="Avenir Roman"/>
              </a:rPr>
              <a:t>No artificial light Sources required</a:t>
            </a:r>
          </a:p>
          <a:p>
            <a:pPr eaLnBrk="1" hangingPunct="1">
              <a:spcBef>
                <a:spcPts val="0"/>
              </a:spcBef>
              <a:defRPr/>
            </a:pPr>
            <a:r>
              <a:rPr lang="en-US" sz="2400" b="1" dirty="0">
                <a:cs typeface="Avenir Roman"/>
              </a:rPr>
              <a:t>Textbook Sustainability</a:t>
            </a:r>
          </a:p>
          <a:p>
            <a:pPr marL="0" indent="0" eaLnBrk="1" hangingPunct="1">
              <a:spcBef>
                <a:spcPts val="0"/>
              </a:spcBef>
              <a:buFont typeface="Arial" charset="0"/>
              <a:buNone/>
              <a:defRPr/>
            </a:pPr>
            <a:endParaRPr lang="en-US" b="1" dirty="0"/>
          </a:p>
          <a:p>
            <a:pPr eaLnBrk="1" hangingPunct="1">
              <a:spcBef>
                <a:spcPts val="0"/>
              </a:spcBef>
              <a:defRPr/>
            </a:pPr>
            <a:endParaRPr lang="en-US" sz="3200" b="1" dirty="0"/>
          </a:p>
          <a:p>
            <a:pPr eaLnBrk="1" hangingPunct="1">
              <a:spcBef>
                <a:spcPts val="0"/>
              </a:spcBef>
              <a:defRPr/>
            </a:pPr>
            <a:endParaRPr lang="en-US" sz="3200" b="1" dirty="0"/>
          </a:p>
        </p:txBody>
      </p:sp>
    </p:spTree>
    <p:extLst>
      <p:ext uri="{BB962C8B-B14F-4D97-AF65-F5344CB8AC3E}">
        <p14:creationId xmlns:p14="http://schemas.microsoft.com/office/powerpoint/2010/main" val="108427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0711">
  <a:themeElements>
    <a:clrScheme name="">
      <a:dk1>
        <a:srgbClr val="000000"/>
      </a:dk1>
      <a:lt1>
        <a:srgbClr val="FFFFFF"/>
      </a:lt1>
      <a:dk2>
        <a:srgbClr val="ECDB5E"/>
      </a:dk2>
      <a:lt2>
        <a:srgbClr val="919191"/>
      </a:lt2>
      <a:accent1>
        <a:srgbClr val="B0C496"/>
      </a:accent1>
      <a:accent2>
        <a:srgbClr val="DECDAA"/>
      </a:accent2>
      <a:accent3>
        <a:srgbClr val="FFFFFF"/>
      </a:accent3>
      <a:accent4>
        <a:srgbClr val="000000"/>
      </a:accent4>
      <a:accent5>
        <a:srgbClr val="D4DEC9"/>
      </a:accent5>
      <a:accent6>
        <a:srgbClr val="C9BA9A"/>
      </a:accent6>
      <a:hlink>
        <a:srgbClr val="90AEDA"/>
      </a:hlink>
      <a:folHlink>
        <a:srgbClr val="CECECE"/>
      </a:folHlink>
    </a:clrScheme>
    <a:fontScheme name="SilentDVD09">
      <a:majorFont>
        <a:latin typeface="Opti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74889"/>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74889"/>
            </a:solidFill>
            <a:effectLst/>
            <a:latin typeface="Arial" pitchFamily="-65" charset="0"/>
          </a:defRPr>
        </a:defPPr>
      </a:lstStyle>
    </a:lnDef>
  </a:objectDefaults>
  <a:extraClrSchemeLst>
    <a:extraClrScheme>
      <a:clrScheme name="SilentDVD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lentDVD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lentDVD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lentDVD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lentDVD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lentDVD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lentDVD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8716</TotalTime>
  <Words>1251</Words>
  <Application>Microsoft Office PowerPoint</Application>
  <PresentationFormat>On-screen Show (4:3)</PresentationFormat>
  <Paragraphs>241</Paragraphs>
  <Slides>38</Slides>
  <Notes>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38</vt:i4>
      </vt:variant>
    </vt:vector>
  </HeadingPairs>
  <TitlesOfParts>
    <vt:vector size="56" baseType="lpstr">
      <vt:lpstr>ＭＳ Ｐゴシック</vt:lpstr>
      <vt:lpstr>Arial</vt:lpstr>
      <vt:lpstr>Avenir Black</vt:lpstr>
      <vt:lpstr>Avenir Book</vt:lpstr>
      <vt:lpstr>Avenir Light</vt:lpstr>
      <vt:lpstr>Avenir Roman</vt:lpstr>
      <vt:lpstr>Calibri</vt:lpstr>
      <vt:lpstr>Eras Medium ITC</vt:lpstr>
      <vt:lpstr>Monotype Corsiva</vt:lpstr>
      <vt:lpstr>Optima</vt:lpstr>
      <vt:lpstr>Segoe UI</vt:lpstr>
      <vt:lpstr>Segoe UI Semibold</vt:lpstr>
      <vt:lpstr>Times</vt:lpstr>
      <vt:lpstr>Times New Roman</vt:lpstr>
      <vt:lpstr>Wingdings</vt:lpstr>
      <vt:lpstr>ヒラギノ角ゴ Pro W3</vt:lpstr>
      <vt:lpstr>Office Theme</vt:lpstr>
      <vt:lpstr>Template0711</vt:lpstr>
      <vt:lpstr>CBD and the Brain</vt:lpstr>
      <vt:lpstr>PowerPoint Presentation</vt:lpstr>
      <vt:lpstr>PowerPoint Presentation</vt:lpstr>
      <vt:lpstr>PowerPoint Presentation</vt:lpstr>
      <vt:lpstr>US Govt: Who’s Right about Cannabis?</vt:lpstr>
      <vt:lpstr>PowerPoint Presentation</vt:lpstr>
      <vt:lpstr>History of Cannabis Suggests Safety</vt:lpstr>
      <vt:lpstr>Cannabis sativa</vt:lpstr>
      <vt:lpstr>Comparing Hemp to Medical Cannabis</vt:lpstr>
      <vt:lpstr>Endocannabinoid System (ECS) Triad</vt:lpstr>
      <vt:lpstr>Endocannabinoid Tone</vt:lpstr>
      <vt:lpstr>Balanced Effects of Endocannabinoids</vt:lpstr>
      <vt:lpstr>PowerPoint Presentation</vt:lpstr>
      <vt:lpstr>We All Have Cannabinoid Receptors</vt:lpstr>
      <vt:lpstr>PowerPoint Presentation</vt:lpstr>
      <vt:lpstr>Influence of Cannabinoid System</vt:lpstr>
      <vt:lpstr>PowerPoint Presentation</vt:lpstr>
      <vt:lpstr>Nature and the Endocannabinoid System</vt:lpstr>
      <vt:lpstr>PowerPoint Presentation</vt:lpstr>
      <vt:lpstr>What is Difference Between THC &amp; CBD?</vt:lpstr>
      <vt:lpstr>PowerPoint Presentation</vt:lpstr>
      <vt:lpstr>PowerPoint Presentation</vt:lpstr>
      <vt:lpstr>CBD has powerful anti-anxiety properties</vt:lpstr>
      <vt:lpstr>Symptoms Following Brain Injury</vt:lpstr>
      <vt:lpstr>PowerPoint Presentation</vt:lpstr>
      <vt:lpstr>PowerPoint Presentation</vt:lpstr>
      <vt:lpstr>PowerPoint Presentation</vt:lpstr>
      <vt:lpstr>My Clinical Experience w/ CBD</vt:lpstr>
      <vt:lpstr>PowerPoint Presentation</vt:lpstr>
      <vt:lpstr>PowerPoint Presentation</vt:lpstr>
      <vt:lpstr>PowerPoint Presentation</vt:lpstr>
      <vt:lpstr>Update on Bobby</vt:lpstr>
      <vt:lpstr>PowerPoint Presentation</vt:lpstr>
      <vt:lpstr>PowerPoint Presentation</vt:lpstr>
      <vt:lpstr>The American people are the ultimate owners of U.S. Patent 6,630,507 B1 [Cannabinoids as Antioxidants and Neuroprotectants] that the USG holds for us </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Lewis</dc:creator>
  <cp:lastModifiedBy>Starr@biamd.org</cp:lastModifiedBy>
  <cp:revision>29</cp:revision>
  <dcterms:created xsi:type="dcterms:W3CDTF">2015-06-21T17:01:39Z</dcterms:created>
  <dcterms:modified xsi:type="dcterms:W3CDTF">2017-03-20T19:02:13Z</dcterms:modified>
</cp:coreProperties>
</file>