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32"/>
  </p:handoutMasterIdLst>
  <p:sldIdLst>
    <p:sldId id="270" r:id="rId2"/>
    <p:sldId id="257" r:id="rId3"/>
    <p:sldId id="258" r:id="rId4"/>
    <p:sldId id="276" r:id="rId5"/>
    <p:sldId id="277" r:id="rId6"/>
    <p:sldId id="284" r:id="rId7"/>
    <p:sldId id="260" r:id="rId8"/>
    <p:sldId id="259" r:id="rId9"/>
    <p:sldId id="263" r:id="rId10"/>
    <p:sldId id="271" r:id="rId11"/>
    <p:sldId id="272" r:id="rId12"/>
    <p:sldId id="273" r:id="rId13"/>
    <p:sldId id="274" r:id="rId14"/>
    <p:sldId id="264" r:id="rId15"/>
    <p:sldId id="261" r:id="rId16"/>
    <p:sldId id="262" r:id="rId17"/>
    <p:sldId id="279" r:id="rId18"/>
    <p:sldId id="280" r:id="rId19"/>
    <p:sldId id="265" r:id="rId20"/>
    <p:sldId id="287" r:id="rId21"/>
    <p:sldId id="286" r:id="rId22"/>
    <p:sldId id="266" r:id="rId23"/>
    <p:sldId id="282" r:id="rId24"/>
    <p:sldId id="283" r:id="rId25"/>
    <p:sldId id="281" r:id="rId26"/>
    <p:sldId id="288" r:id="rId27"/>
    <p:sldId id="285" r:id="rId28"/>
    <p:sldId id="268" r:id="rId29"/>
    <p:sldId id="269" r:id="rId30"/>
    <p:sldId id="278" r:id="rId3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702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Caitlin\Downloads\chartsforpresentation\Chart%20ACLS%20-%20EFPT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Ohio State University Traumatic Brain Injury (TBI) Identification Score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/>
              <a:t>(N=95)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Ohio State University Traumatic Brain Injury (TBI) Identification Score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7960915519091572"/>
                  <c:y val="1.2187504000843315E-3"/>
                </c:manualLayout>
              </c:layout>
              <c:tx>
                <c:rich>
                  <a:bodyPr/>
                  <a:lstStyle/>
                  <a:p>
                    <a:fld id="{B93F8AA2-83CA-42E1-8783-A1DBD5223D58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065DFBD-1EC6-43F5-BFC7-0A554E6D257C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9968830-C130-4AA6-9797-B6B7CC5C7B90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50B0EA0-3015-4E25-B2D4-F1DA0BD7FA2A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F9F931C-FF7D-449D-B712-9620B22A3EB3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No history of TBI</c:v>
                </c:pt>
                <c:pt idx="1">
                  <c:v>Mild TBI without LOC</c:v>
                </c:pt>
                <c:pt idx="2">
                  <c:v>Mild TBI with LOC</c:v>
                </c:pt>
                <c:pt idx="3">
                  <c:v>Moderate TBI</c:v>
                </c:pt>
                <c:pt idx="4">
                  <c:v>Severe TBI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46</c:v>
                </c:pt>
                <c:pt idx="1">
                  <c:v>8</c:v>
                </c:pt>
                <c:pt idx="2">
                  <c:v>17</c:v>
                </c:pt>
                <c:pt idx="3">
                  <c:v>13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Relationship</a:t>
            </a:r>
            <a:r>
              <a:rPr lang="en-US" baseline="0" dirty="0" smtClean="0"/>
              <a:t> of Cognitive Screening to Functional Assessment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'[Chart ACLS - EFPT data.xlsx]Sheet1'!$A$1</c:f>
              <c:strCache>
                <c:ptCount val="1"/>
                <c:pt idx="0">
                  <c:v>ACLS</c:v>
                </c:pt>
              </c:strCache>
            </c:strRef>
          </c:tx>
          <c:spPr>
            <a:ln w="31750" cap="rnd">
              <a:solidFill>
                <a:srgbClr val="7030A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'[Chart ACLS - EFPT data.xlsx]Sheet1'!$A$2:$A$33</c:f>
              <c:numCache>
                <c:formatCode>0.0</c:formatCode>
                <c:ptCount val="32"/>
                <c:pt idx="0">
                  <c:v>3.4</c:v>
                </c:pt>
                <c:pt idx="1">
                  <c:v>3.4</c:v>
                </c:pt>
                <c:pt idx="2">
                  <c:v>3.8</c:v>
                </c:pt>
                <c:pt idx="3">
                  <c:v>3.8</c:v>
                </c:pt>
                <c:pt idx="4">
                  <c:v>3.8</c:v>
                </c:pt>
                <c:pt idx="5">
                  <c:v>4.2</c:v>
                </c:pt>
                <c:pt idx="6">
                  <c:v>4.2</c:v>
                </c:pt>
                <c:pt idx="7">
                  <c:v>4.4000000000000004</c:v>
                </c:pt>
                <c:pt idx="8">
                  <c:v>4.4000000000000004</c:v>
                </c:pt>
                <c:pt idx="9">
                  <c:v>4.4000000000000004</c:v>
                </c:pt>
                <c:pt idx="10">
                  <c:v>4.4000000000000004</c:v>
                </c:pt>
                <c:pt idx="11">
                  <c:v>4.5999999999999996</c:v>
                </c:pt>
                <c:pt idx="12">
                  <c:v>4.5999999999999996</c:v>
                </c:pt>
                <c:pt idx="13">
                  <c:v>4.5999999999999996</c:v>
                </c:pt>
                <c:pt idx="14">
                  <c:v>4.5999999999999996</c:v>
                </c:pt>
                <c:pt idx="15">
                  <c:v>4.5999999999999996</c:v>
                </c:pt>
                <c:pt idx="16">
                  <c:v>4.5999999999999996</c:v>
                </c:pt>
                <c:pt idx="17">
                  <c:v>4.5999999999999996</c:v>
                </c:pt>
                <c:pt idx="18">
                  <c:v>4.8</c:v>
                </c:pt>
                <c:pt idx="19">
                  <c:v>4.8</c:v>
                </c:pt>
                <c:pt idx="20">
                  <c:v>4.8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5.2</c:v>
                </c:pt>
                <c:pt idx="28">
                  <c:v>5.2</c:v>
                </c:pt>
                <c:pt idx="29">
                  <c:v>5.6</c:v>
                </c:pt>
                <c:pt idx="30">
                  <c:v>5.8</c:v>
                </c:pt>
                <c:pt idx="31">
                  <c:v>5.8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9A7-4202-BFD9-99D991FB4D1F}"/>
            </c:ext>
          </c:extLst>
        </c:ser>
        <c:ser>
          <c:idx val="1"/>
          <c:order val="1"/>
          <c:tx>
            <c:strRef>
              <c:f>'[Chart ACLS - EFPT data.xlsx]Sheet1'!$B$1</c:f>
              <c:strCache>
                <c:ptCount val="1"/>
                <c:pt idx="0">
                  <c:v>EFPT - Total</c:v>
                </c:pt>
              </c:strCache>
            </c:strRef>
          </c:tx>
          <c:spPr>
            <a:ln w="31750" cap="rnd">
              <a:solidFill>
                <a:srgbClr val="00B05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'[Chart ACLS - EFPT data.xlsx]Sheet1'!$B$2:$B$33</c:f>
              <c:numCache>
                <c:formatCode>General</c:formatCode>
                <c:ptCount val="32"/>
                <c:pt idx="0">
                  <c:v>6</c:v>
                </c:pt>
                <c:pt idx="1">
                  <c:v>29</c:v>
                </c:pt>
                <c:pt idx="2">
                  <c:v>16</c:v>
                </c:pt>
                <c:pt idx="3">
                  <c:v>4</c:v>
                </c:pt>
                <c:pt idx="4">
                  <c:v>42</c:v>
                </c:pt>
                <c:pt idx="5">
                  <c:v>7</c:v>
                </c:pt>
                <c:pt idx="6">
                  <c:v>21</c:v>
                </c:pt>
                <c:pt idx="7">
                  <c:v>1</c:v>
                </c:pt>
                <c:pt idx="8">
                  <c:v>11</c:v>
                </c:pt>
                <c:pt idx="9">
                  <c:v>7</c:v>
                </c:pt>
                <c:pt idx="10">
                  <c:v>15</c:v>
                </c:pt>
                <c:pt idx="11">
                  <c:v>12</c:v>
                </c:pt>
                <c:pt idx="12">
                  <c:v>4</c:v>
                </c:pt>
                <c:pt idx="13">
                  <c:v>3</c:v>
                </c:pt>
                <c:pt idx="14">
                  <c:v>17</c:v>
                </c:pt>
                <c:pt idx="15">
                  <c:v>10</c:v>
                </c:pt>
                <c:pt idx="16">
                  <c:v>14</c:v>
                </c:pt>
                <c:pt idx="17">
                  <c:v>23</c:v>
                </c:pt>
                <c:pt idx="18">
                  <c:v>2</c:v>
                </c:pt>
                <c:pt idx="19">
                  <c:v>0</c:v>
                </c:pt>
                <c:pt idx="20">
                  <c:v>6</c:v>
                </c:pt>
                <c:pt idx="21">
                  <c:v>5</c:v>
                </c:pt>
                <c:pt idx="22">
                  <c:v>6</c:v>
                </c:pt>
                <c:pt idx="23">
                  <c:v>3</c:v>
                </c:pt>
                <c:pt idx="24">
                  <c:v>5</c:v>
                </c:pt>
                <c:pt idx="25">
                  <c:v>22</c:v>
                </c:pt>
                <c:pt idx="26">
                  <c:v>17</c:v>
                </c:pt>
                <c:pt idx="27">
                  <c:v>17</c:v>
                </c:pt>
                <c:pt idx="28">
                  <c:v>7</c:v>
                </c:pt>
                <c:pt idx="29">
                  <c:v>3</c:v>
                </c:pt>
                <c:pt idx="30">
                  <c:v>7</c:v>
                </c:pt>
                <c:pt idx="31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9A7-4202-BFD9-99D991FB4D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709568"/>
        <c:axId val="87711104"/>
      </c:lineChart>
      <c:catAx>
        <c:axId val="87709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711104"/>
        <c:crosses val="autoZero"/>
        <c:auto val="1"/>
        <c:lblAlgn val="ctr"/>
        <c:lblOffset val="100"/>
        <c:noMultiLvlLbl val="0"/>
      </c:catAx>
      <c:valAx>
        <c:axId val="8771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70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4B703-8C5E-4EF6-8AA5-3D767C89E93E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EF6D0-0695-40E8-9C43-8562190C2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91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197B0-771B-4C41-B22F-17ED20FB74C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860ED-A3CB-4C99-8818-3C4072EAC4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197B0-771B-4C41-B22F-17ED20FB74C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860ED-A3CB-4C99-8818-3C4072EAC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197B0-771B-4C41-B22F-17ED20FB74C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860ED-A3CB-4C99-8818-3C4072EAC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197B0-771B-4C41-B22F-17ED20FB74C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860ED-A3CB-4C99-8818-3C4072EAC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197B0-771B-4C41-B22F-17ED20FB74C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860ED-A3CB-4C99-8818-3C4072EAC4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197B0-771B-4C41-B22F-17ED20FB74C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860ED-A3CB-4C99-8818-3C4072EAC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197B0-771B-4C41-B22F-17ED20FB74C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860ED-A3CB-4C99-8818-3C4072EAC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197B0-771B-4C41-B22F-17ED20FB74C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860ED-A3CB-4C99-8818-3C4072EAC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197B0-771B-4C41-B22F-17ED20FB74C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860ED-A3CB-4C99-8818-3C4072EAC40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197B0-771B-4C41-B22F-17ED20FB74C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860ED-A3CB-4C99-8818-3C4072EAC4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197B0-771B-4C41-B22F-17ED20FB74C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860ED-A3CB-4C99-8818-3C4072EAC4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88197B0-771B-4C41-B22F-17ED20FB74C7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0860ED-A3CB-4C99-8818-3C4072EAC40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chcmd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513" y="533400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Addressing Brain Injury Within Settings Serving Homeless </a:t>
            </a:r>
            <a:r>
              <a:rPr lang="en-US" b="1" dirty="0" smtClean="0">
                <a:effectLst/>
              </a:rPr>
              <a:t>Adults: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7406640" cy="1752600"/>
          </a:xfrm>
        </p:spPr>
        <p:txBody>
          <a:bodyPr/>
          <a:lstStyle/>
          <a:p>
            <a:r>
              <a:rPr lang="en-US" dirty="0"/>
              <a:t>Addressing Cognitive and Executive Functioning In Primary Care </a:t>
            </a:r>
            <a:r>
              <a:rPr lang="en-US" dirty="0" smtClean="0"/>
              <a:t>Settings by Integrating </a:t>
            </a:r>
            <a:r>
              <a:rPr lang="en-US" dirty="0" smtClean="0"/>
              <a:t>Occupational Therapy with Primary and Behavioral Health Care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54864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Brain Injury Association of Maryland Annual Conference</a:t>
            </a:r>
          </a:p>
          <a:p>
            <a:r>
              <a:rPr lang="en-US" dirty="0" smtClean="0"/>
              <a:t>March 24</a:t>
            </a:r>
            <a:r>
              <a:rPr lang="en-US" baseline="30000" dirty="0" smtClean="0"/>
              <a:t>th</a:t>
            </a:r>
            <a:r>
              <a:rPr lang="en-US" dirty="0" smtClean="0"/>
              <a:t>, 2017</a:t>
            </a:r>
          </a:p>
          <a:p>
            <a:r>
              <a:rPr lang="en-US" dirty="0" smtClean="0"/>
              <a:t>Jan </a:t>
            </a:r>
            <a:r>
              <a:rPr lang="en-US" dirty="0" err="1" smtClean="0"/>
              <a:t>Caughlan</a:t>
            </a:r>
            <a:r>
              <a:rPr lang="en-US" dirty="0" smtClean="0"/>
              <a:t>, LCSW-C</a:t>
            </a:r>
          </a:p>
          <a:p>
            <a:r>
              <a:rPr lang="en-US" dirty="0" smtClean="0"/>
              <a:t>Caitlin Synovec, MS, OTR/L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49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with Standard Health Care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498080" cy="4800600"/>
          </a:xfrm>
        </p:spPr>
        <p:txBody>
          <a:bodyPr/>
          <a:lstStyle/>
          <a:p>
            <a:r>
              <a:rPr lang="en-US" dirty="0" smtClean="0"/>
              <a:t>Questions of:</a:t>
            </a:r>
          </a:p>
          <a:p>
            <a:pPr lvl="1"/>
            <a:r>
              <a:rPr lang="en-US" dirty="0" smtClean="0"/>
              <a:t>Cognitive ability</a:t>
            </a:r>
          </a:p>
          <a:p>
            <a:pPr lvl="1"/>
            <a:r>
              <a:rPr lang="en-US" dirty="0" smtClean="0"/>
              <a:t>Functional ability</a:t>
            </a:r>
          </a:p>
          <a:p>
            <a:pPr lvl="1"/>
            <a:r>
              <a:rPr lang="en-US" dirty="0" smtClean="0"/>
              <a:t>Ability to learn and adapt?</a:t>
            </a:r>
          </a:p>
          <a:p>
            <a:pPr marL="402336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402336" lvl="1" indent="0">
              <a:buNone/>
            </a:pPr>
            <a:r>
              <a:rPr lang="en-US" dirty="0" smtClean="0"/>
              <a:t>Medical and most behavioral providers are not trained to assess or address these problems</a:t>
            </a:r>
            <a:endParaRPr lang="en-US" dirty="0"/>
          </a:p>
          <a:p>
            <a:pPr marL="402336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899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Sweet Spot?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If cognitive rehabilitation programs are out of reach, how can those approaches be adapted?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foundational approaches for people experiencing homelessness?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66900"/>
            <a:ext cx="7498080" cy="4800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Low-demand</a:t>
            </a:r>
          </a:p>
          <a:p>
            <a:r>
              <a:rPr lang="en-US" dirty="0" smtClean="0"/>
              <a:t>Brief</a:t>
            </a:r>
          </a:p>
          <a:p>
            <a:r>
              <a:rPr lang="en-US" dirty="0" smtClean="0"/>
              <a:t>Motivational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4572000"/>
            <a:ext cx="3581400" cy="12464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Is there a space for a marriage of both approaches?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58023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Grand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 algn="ctr">
              <a:buNone/>
            </a:pPr>
            <a:r>
              <a:rPr lang="en-US" dirty="0" smtClean="0"/>
              <a:t>Implement an Occupational Therapy Program within Health Care for the Homeless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Occupational Therapy Model at HCH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Screening for BI</a:t>
            </a:r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Cognitive ability</a:t>
            </a:r>
          </a:p>
          <a:p>
            <a:pPr lvl="1"/>
            <a:r>
              <a:rPr lang="en-US" dirty="0" smtClean="0"/>
              <a:t>Functional skills</a:t>
            </a:r>
          </a:p>
          <a:p>
            <a:r>
              <a:rPr lang="en-US" dirty="0" smtClean="0"/>
              <a:t>Intervention</a:t>
            </a:r>
          </a:p>
          <a:p>
            <a:pPr lvl="1"/>
            <a:r>
              <a:rPr lang="en-US" dirty="0" smtClean="0"/>
              <a:t>Adaptation and Compensation</a:t>
            </a:r>
          </a:p>
          <a:p>
            <a:pPr lvl="1"/>
            <a:r>
              <a:rPr lang="en-US" dirty="0" smtClean="0"/>
              <a:t>Remediation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3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5960168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Outcomes of Screening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51874555"/>
              </p:ext>
            </p:extLst>
          </p:nvPr>
        </p:nvGraphicFramePr>
        <p:xfrm>
          <a:off x="2744561" y="843643"/>
          <a:ext cx="6170838" cy="6014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1966079"/>
            <a:ext cx="167776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3"/>
                </a:solidFill>
              </a:rPr>
              <a:t>52 % of clients screened had at least one TBI. </a:t>
            </a:r>
          </a:p>
          <a:p>
            <a:pPr algn="ctr"/>
            <a:endParaRPr lang="en-US" b="1" dirty="0">
              <a:solidFill>
                <a:schemeClr val="accent3"/>
              </a:solidFill>
            </a:endParaRPr>
          </a:p>
          <a:p>
            <a:pPr algn="ctr"/>
            <a:endParaRPr lang="en-US" b="1" dirty="0" smtClean="0">
              <a:solidFill>
                <a:schemeClr val="accent3"/>
              </a:solidFill>
            </a:endParaRPr>
          </a:p>
          <a:p>
            <a:pPr algn="ctr"/>
            <a:r>
              <a:rPr lang="en-US" b="1" dirty="0" smtClean="0">
                <a:solidFill>
                  <a:schemeClr val="accent3"/>
                </a:solidFill>
              </a:rPr>
              <a:t>44% of clients had sustained a TBI with LOC</a:t>
            </a:r>
            <a:endParaRPr lang="en-US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72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5859"/>
            <a:ext cx="78668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Outcomes: Problem list vs.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Per the problem list, 20% of clients had a reported history of brain injury</a:t>
            </a:r>
          </a:p>
          <a:p>
            <a:endParaRPr lang="en-US" dirty="0" smtClean="0"/>
          </a:p>
          <a:p>
            <a:r>
              <a:rPr lang="en-US" dirty="0" smtClean="0"/>
              <a:t>OSU TBI Screening indicated 52% of clients had experienced a TBI (44% with LOC)</a:t>
            </a:r>
          </a:p>
          <a:p>
            <a:endParaRPr lang="en-US" dirty="0" smtClean="0"/>
          </a:p>
          <a:p>
            <a:r>
              <a:rPr lang="en-US" dirty="0" err="1" smtClean="0"/>
              <a:t>Crosstabulation</a:t>
            </a:r>
            <a:r>
              <a:rPr lang="en-US" dirty="0" smtClean="0"/>
              <a:t> indicated that there was a statistically significant relationship between the </a:t>
            </a:r>
            <a:r>
              <a:rPr lang="en-US" dirty="0"/>
              <a:t> </a:t>
            </a:r>
            <a:r>
              <a:rPr lang="en-US" dirty="0" smtClean="0"/>
              <a:t>OSU TBI ID results and the problem list, supporting the need to implement TBI screens to gather a full medical history and problem list </a:t>
            </a:r>
            <a:endParaRPr lang="en-US" dirty="0"/>
          </a:p>
          <a:p>
            <a:endParaRPr lang="en-US" dirty="0"/>
          </a:p>
          <a:p>
            <a:pPr marL="109728" indent="0">
              <a:buNone/>
            </a:pPr>
            <a:r>
              <a:rPr lang="en-US" sz="1600" dirty="0" smtClean="0">
                <a:solidFill>
                  <a:schemeClr val="accent3"/>
                </a:solidFill>
              </a:rPr>
              <a:t>*</a:t>
            </a:r>
            <a:r>
              <a:rPr lang="en-US" sz="1600" i="1" dirty="0" smtClean="0">
                <a:solidFill>
                  <a:schemeClr val="accent3"/>
                </a:solidFill>
              </a:rPr>
              <a:t>All clients within this study had a MH diagnosis</a:t>
            </a:r>
          </a:p>
        </p:txBody>
      </p:sp>
    </p:spTree>
    <p:extLst>
      <p:ext uri="{BB962C8B-B14F-4D97-AF65-F5344CB8AC3E}">
        <p14:creationId xmlns:p14="http://schemas.microsoft.com/office/powerpoint/2010/main" val="28898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498080" cy="1143000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Includes cognitive screening and more in-depth functional assessment</a:t>
            </a:r>
          </a:p>
          <a:p>
            <a:endParaRPr lang="en-US" dirty="0" smtClean="0"/>
          </a:p>
          <a:p>
            <a:r>
              <a:rPr lang="en-US" dirty="0"/>
              <a:t>Evaluation documentation includes:</a:t>
            </a:r>
          </a:p>
          <a:p>
            <a:pPr lvl="1"/>
            <a:r>
              <a:rPr lang="en-US" dirty="0"/>
              <a:t>Standardized report of scores</a:t>
            </a:r>
          </a:p>
          <a:p>
            <a:pPr lvl="1"/>
            <a:r>
              <a:rPr lang="en-US" dirty="0"/>
              <a:t>Interpretation into functional context</a:t>
            </a:r>
          </a:p>
          <a:p>
            <a:pPr lvl="1"/>
            <a:r>
              <a:rPr lang="en-US" dirty="0"/>
              <a:t>Recommendations for providers and clients</a:t>
            </a:r>
          </a:p>
        </p:txBody>
      </p:sp>
    </p:spTree>
    <p:extLst>
      <p:ext uri="{BB962C8B-B14F-4D97-AF65-F5344CB8AC3E}">
        <p14:creationId xmlns:p14="http://schemas.microsoft.com/office/powerpoint/2010/main" val="348662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498080" cy="1143000"/>
          </a:xfrm>
        </p:spPr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49808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Cognitive </a:t>
            </a:r>
            <a:r>
              <a:rPr lang="en-US" dirty="0"/>
              <a:t>screening:</a:t>
            </a:r>
          </a:p>
          <a:p>
            <a:pPr lvl="1"/>
            <a:r>
              <a:rPr lang="en-US" dirty="0"/>
              <a:t>Establishes a baseline or picture of current cognitive </a:t>
            </a:r>
            <a:r>
              <a:rPr lang="en-US" dirty="0" smtClean="0"/>
              <a:t>abilities</a:t>
            </a:r>
          </a:p>
          <a:p>
            <a:pPr lvl="1"/>
            <a:endParaRPr lang="en-US" dirty="0"/>
          </a:p>
          <a:p>
            <a:r>
              <a:rPr lang="en-US" dirty="0"/>
              <a:t>Functional assessments serve to:</a:t>
            </a:r>
          </a:p>
          <a:p>
            <a:pPr lvl="1"/>
            <a:r>
              <a:rPr lang="en-US" dirty="0"/>
              <a:t>Highlight skill areas already possessed by </a:t>
            </a:r>
            <a:r>
              <a:rPr lang="en-US" dirty="0" smtClean="0"/>
              <a:t>clients</a:t>
            </a:r>
          </a:p>
          <a:p>
            <a:pPr lvl="1"/>
            <a:r>
              <a:rPr lang="en-US" dirty="0" smtClean="0"/>
              <a:t>Identify </a:t>
            </a:r>
            <a:r>
              <a:rPr lang="en-US" dirty="0"/>
              <a:t>areas of need for supports or more skill building </a:t>
            </a:r>
          </a:p>
          <a:p>
            <a:pPr lvl="1"/>
            <a:r>
              <a:rPr lang="en-US" dirty="0"/>
              <a:t>Assists in determining and accessing various support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0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of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screening results:</a:t>
            </a:r>
          </a:p>
          <a:p>
            <a:pPr lvl="1"/>
            <a:r>
              <a:rPr lang="en-US" dirty="0" smtClean="0"/>
              <a:t>Average score is well below standard range for a “typical” adult</a:t>
            </a:r>
          </a:p>
          <a:p>
            <a:pPr lvl="2"/>
            <a:r>
              <a:rPr lang="en-US" dirty="0" smtClean="0"/>
              <a:t>The recommendations that accompany these scores often include supervised living arrangements and a lot of community support</a:t>
            </a:r>
          </a:p>
          <a:p>
            <a:r>
              <a:rPr lang="en-US" dirty="0" smtClean="0"/>
              <a:t>Functional assessment results:</a:t>
            </a:r>
          </a:p>
          <a:p>
            <a:pPr lvl="1"/>
            <a:r>
              <a:rPr lang="en-US" dirty="0" smtClean="0"/>
              <a:t>Scores are incredibly varied</a:t>
            </a:r>
          </a:p>
          <a:p>
            <a:pPr lvl="1"/>
            <a:r>
              <a:rPr lang="en-US" dirty="0" smtClean="0"/>
              <a:t>Performance on these assessments is often NOT correlated with cognitive screen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04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Jan Caughlan – </a:t>
            </a:r>
          </a:p>
          <a:p>
            <a:pPr lvl="1"/>
            <a:r>
              <a:rPr lang="en-US" dirty="0" smtClean="0"/>
              <a:t>Social </a:t>
            </a:r>
            <a:r>
              <a:rPr lang="en-US" dirty="0"/>
              <a:t>Worker at Health Care for the Homeless</a:t>
            </a:r>
          </a:p>
          <a:p>
            <a:pPr lvl="1"/>
            <a:r>
              <a:rPr lang="en-US" dirty="0"/>
              <a:t>Long journey of learning about brain injury and thinking about ways to be more helpful and effective</a:t>
            </a:r>
          </a:p>
          <a:p>
            <a:r>
              <a:rPr lang="en-US" dirty="0" smtClean="0"/>
              <a:t>Caitlin Synovec –</a:t>
            </a:r>
          </a:p>
          <a:p>
            <a:pPr lvl="1"/>
            <a:r>
              <a:rPr lang="en-US" dirty="0" smtClean="0"/>
              <a:t> Occupational Therapist at Health Care for the Homeless, Baltimore </a:t>
            </a:r>
          </a:p>
          <a:p>
            <a:pPr lvl="1"/>
            <a:r>
              <a:rPr lang="en-US" dirty="0" smtClean="0"/>
              <a:t>First began working as an OT in mental health – has transitioned to integrated care within HCH, and focusing on the impact of brain injury on individuals who are homeless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8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Outcomes of Evaluation: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395446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652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of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Despite some previous research in the literature, lower cognitive scores do not always indicate lower functional skills as related to independent living</a:t>
            </a:r>
          </a:p>
          <a:p>
            <a:endParaRPr lang="en-US" dirty="0" smtClean="0"/>
          </a:p>
          <a:p>
            <a:r>
              <a:rPr lang="en-US" dirty="0" smtClean="0"/>
              <a:t>Functional needs are not predictable</a:t>
            </a:r>
          </a:p>
          <a:p>
            <a:endParaRPr lang="en-US" dirty="0"/>
          </a:p>
          <a:p>
            <a:r>
              <a:rPr lang="en-US" dirty="0"/>
              <a:t>Supports need for continued individualized and client-centered interventions </a:t>
            </a:r>
            <a:endParaRPr lang="en-US" dirty="0" smtClean="0"/>
          </a:p>
          <a:p>
            <a:pPr lvl="1"/>
            <a:r>
              <a:rPr lang="en-US" dirty="0" smtClean="0"/>
              <a:t>Interventions may include supportive housing and case management services, in-home supports or modifications, and/or ongoing OT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7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Intervention Model:</a:t>
            </a:r>
          </a:p>
          <a:p>
            <a:pPr lvl="1"/>
            <a:r>
              <a:rPr lang="en-US" dirty="0" smtClean="0"/>
              <a:t>Adaptation and compensation, then</a:t>
            </a:r>
          </a:p>
          <a:p>
            <a:pPr lvl="1"/>
            <a:r>
              <a:rPr lang="en-US" dirty="0" smtClean="0"/>
              <a:t>Remediation</a:t>
            </a:r>
          </a:p>
          <a:p>
            <a:pPr marL="402336" lvl="1" indent="0">
              <a:buNone/>
            </a:pPr>
            <a:endParaRPr lang="en-US" dirty="0" smtClean="0"/>
          </a:p>
          <a:p>
            <a:r>
              <a:rPr lang="en-US" dirty="0" smtClean="0"/>
              <a:t>Client-centered</a:t>
            </a:r>
            <a:r>
              <a:rPr lang="en-US" dirty="0"/>
              <a:t>, goals are based on client </a:t>
            </a:r>
            <a:r>
              <a:rPr lang="en-US" dirty="0" smtClean="0"/>
              <a:t>preferences</a:t>
            </a:r>
          </a:p>
          <a:p>
            <a:r>
              <a:rPr lang="en-US" dirty="0" smtClean="0"/>
              <a:t>At beginning of intervention, clients rate their performance and satisfaction with each of the goal areas identified</a:t>
            </a:r>
            <a:endParaRPr lang="en-US" dirty="0"/>
          </a:p>
          <a:p>
            <a:pPr marL="40233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37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“Adapt and compensate” </a:t>
            </a:r>
          </a:p>
          <a:p>
            <a:pPr lvl="1"/>
            <a:r>
              <a:rPr lang="en-US" dirty="0" smtClean="0"/>
              <a:t>Developing strategies to meet immediate needs</a:t>
            </a:r>
          </a:p>
          <a:p>
            <a:pPr lvl="1"/>
            <a:r>
              <a:rPr lang="en-US" dirty="0" smtClean="0"/>
              <a:t>How to get something done “now”</a:t>
            </a:r>
          </a:p>
          <a:p>
            <a:pPr lvl="1"/>
            <a:r>
              <a:rPr lang="en-US" dirty="0" smtClean="0"/>
              <a:t>Involves adaptive equipment, modifying routines, and external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599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Clients continue to rate performance and revise goals as needed</a:t>
            </a:r>
          </a:p>
          <a:p>
            <a:r>
              <a:rPr lang="en-US" dirty="0" smtClean="0"/>
              <a:t>“Remediate” </a:t>
            </a:r>
          </a:p>
          <a:p>
            <a:pPr lvl="1"/>
            <a:r>
              <a:rPr lang="en-US" dirty="0" smtClean="0"/>
              <a:t>Focuses on underlying areas that impact skills (e.g. memory) </a:t>
            </a:r>
          </a:p>
          <a:p>
            <a:pPr lvl="1"/>
            <a:r>
              <a:rPr lang="en-US" dirty="0" smtClean="0"/>
              <a:t>Introduces more traditional cognitive rehabilitation practices</a:t>
            </a:r>
          </a:p>
          <a:p>
            <a:pPr lvl="1"/>
            <a:r>
              <a:rPr lang="en-US" dirty="0" smtClean="0"/>
              <a:t>Often occurs when individual has more routine stability and/or housing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498080" cy="1143000"/>
          </a:xfrm>
        </p:spPr>
        <p:txBody>
          <a:bodyPr/>
          <a:lstStyle/>
          <a:p>
            <a:r>
              <a:rPr lang="en-US" dirty="0" smtClean="0"/>
              <a:t>Outcomes of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66800"/>
            <a:ext cx="7555992" cy="54102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dirty="0" smtClean="0"/>
              <a:t>Canadian Occupational </a:t>
            </a:r>
          </a:p>
          <a:p>
            <a:pPr marL="82296" indent="0" algn="ctr">
              <a:buNone/>
            </a:pPr>
            <a:r>
              <a:rPr lang="en-US" dirty="0" smtClean="0"/>
              <a:t>Performance Measure</a:t>
            </a:r>
          </a:p>
          <a:p>
            <a:pPr marL="82296" indent="0" algn="ctr">
              <a:buNone/>
            </a:pPr>
            <a:endParaRPr lang="en-US" dirty="0" smtClean="0"/>
          </a:p>
          <a:p>
            <a:r>
              <a:rPr lang="en-US" dirty="0" smtClean="0"/>
              <a:t>The client rates the performance and satisfaction on each of the goal areas on a scale of 1-10 (1 is low, 10 is best)</a:t>
            </a:r>
          </a:p>
          <a:p>
            <a:pPr lvl="1"/>
            <a:r>
              <a:rPr lang="en-US" dirty="0" smtClean="0"/>
              <a:t>A change in score of at least 2 points is significant</a:t>
            </a:r>
          </a:p>
          <a:p>
            <a:r>
              <a:rPr lang="en-US" dirty="0" smtClean="0"/>
              <a:t>Participation Improvement: 2.8</a:t>
            </a:r>
          </a:p>
          <a:p>
            <a:r>
              <a:rPr lang="en-US" dirty="0" smtClean="0"/>
              <a:t>Satisfaction Improvement: 3.4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24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Perspective on 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Providers from all service teams routinely refer to occupational therapy</a:t>
            </a:r>
          </a:p>
          <a:p>
            <a:endParaRPr lang="en-US" dirty="0" smtClean="0"/>
          </a:p>
          <a:p>
            <a:r>
              <a:rPr lang="en-US" dirty="0" smtClean="0"/>
              <a:t>Purpose of referrals often varies based on the provider’s role</a:t>
            </a:r>
          </a:p>
          <a:p>
            <a:endParaRPr lang="en-US" dirty="0" smtClean="0"/>
          </a:p>
          <a:p>
            <a:r>
              <a:rPr lang="en-US" dirty="0" smtClean="0"/>
              <a:t>Providers value access to information regarding the client’s cognition and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96277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4329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Themes: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Provider </a:t>
                      </a:r>
                      <a:r>
                        <a:rPr lang="en-US" sz="2000" dirty="0">
                          <a:effectLst/>
                        </a:rPr>
                        <a:t>Perspective of Occupational Therapy Consultation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61" marR="68461" marT="0" marB="0"/>
                </a:tc>
              </a:tr>
              <a:tr h="31341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61" marR="68461" marT="0" marB="0"/>
                </a:tc>
              </a:tr>
              <a:tr h="611162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Consultative Occupational Therapy provides an important, unique alternative view</a:t>
                      </a:r>
                      <a:endParaRPr lang="en-US" sz="1600" dirty="0">
                        <a:effectLst/>
                      </a:endParaRP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effectLst/>
                        </a:rPr>
                        <a:t>OT has different view of function</a:t>
                      </a:r>
                      <a:endParaRPr lang="en-US" sz="1600" b="0" dirty="0">
                        <a:effectLst/>
                      </a:endParaRP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effectLst/>
                        </a:rPr>
                        <a:t>Complex clients require multiple viewpoints</a:t>
                      </a:r>
                      <a:endParaRPr lang="en-US" sz="1600" b="0" dirty="0">
                        <a:effectLst/>
                      </a:endParaRP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effectLst/>
                        </a:rPr>
                        <a:t>Value of team perspective </a:t>
                      </a:r>
                      <a:endParaRPr lang="en-US" sz="1600" b="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Consultative Occupational Therapy enriches client services </a:t>
                      </a:r>
                      <a:endParaRPr lang="en-US" sz="1600" dirty="0">
                        <a:effectLst/>
                      </a:endParaRP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effectLst/>
                        </a:rPr>
                        <a:t>Results influence subsequent treatment decisions</a:t>
                      </a:r>
                      <a:endParaRPr lang="en-US" sz="1600" b="0" dirty="0">
                        <a:effectLst/>
                      </a:endParaRP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effectLst/>
                        </a:rPr>
                        <a:t>Results lead to different ways of engaging clients</a:t>
                      </a:r>
                      <a:endParaRPr lang="en-US" sz="1600" b="0" dirty="0">
                        <a:effectLst/>
                      </a:endParaRP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effectLst/>
                        </a:rPr>
                        <a:t>Results influence overall care and QOL</a:t>
                      </a:r>
                      <a:endParaRPr lang="en-US" sz="1600" b="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Need for more occupational therapy services</a:t>
                      </a:r>
                      <a:endParaRPr lang="en-US" sz="1600" dirty="0">
                        <a:effectLst/>
                      </a:endParaRP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effectLst/>
                        </a:rPr>
                        <a:t>Providers pre-screen to prioritize referrals </a:t>
                      </a:r>
                      <a:endParaRPr lang="en-US" sz="1600" b="0" dirty="0">
                        <a:effectLst/>
                      </a:endParaRP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effectLst/>
                        </a:rPr>
                        <a:t>Desire 100% referral for supported housing</a:t>
                      </a:r>
                      <a:endParaRPr lang="en-US" sz="1600" b="0" dirty="0">
                        <a:effectLst/>
                      </a:endParaRPr>
                    </a:p>
                    <a:p>
                      <a:pPr marL="45720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>
                          <a:effectLst/>
                        </a:rPr>
                        <a:t>Desire expanded interventions—individual in home/community and group 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61" marR="6846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702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143000"/>
          </a:xfrm>
        </p:spPr>
        <p:txBody>
          <a:bodyPr/>
          <a:lstStyle/>
          <a:p>
            <a:r>
              <a:rPr lang="en-US" dirty="0" smtClean="0"/>
              <a:t>Summary of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9200"/>
            <a:ext cx="749808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Higher incidence of BI than reported to providers and part of problem list</a:t>
            </a:r>
          </a:p>
          <a:p>
            <a:endParaRPr lang="en-US" dirty="0" smtClean="0"/>
          </a:p>
          <a:p>
            <a:r>
              <a:rPr lang="en-US" dirty="0" smtClean="0"/>
              <a:t>Cognitive impairment does not indicate functional skills and performance</a:t>
            </a:r>
          </a:p>
          <a:p>
            <a:endParaRPr lang="en-US" dirty="0" smtClean="0"/>
          </a:p>
          <a:p>
            <a:r>
              <a:rPr lang="en-US" dirty="0" smtClean="0"/>
              <a:t>Individuals show ability to learn and develop adaptations at varying time intervals after injury with ongoing intervention</a:t>
            </a:r>
          </a:p>
          <a:p>
            <a:endParaRPr lang="en-US" dirty="0" smtClean="0"/>
          </a:p>
          <a:p>
            <a:r>
              <a:rPr lang="en-US" dirty="0" smtClean="0"/>
              <a:t>Providers in varying roles value the information added by referring to occupational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7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1376"/>
            <a:ext cx="7498080" cy="1143000"/>
          </a:xfrm>
        </p:spPr>
        <p:txBody>
          <a:bodyPr/>
          <a:lstStyle/>
          <a:p>
            <a:r>
              <a:rPr lang="en-US" dirty="0" smtClean="0"/>
              <a:t>What We’ve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49808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Providers are open and willing to learn more to better engage their clients</a:t>
            </a:r>
          </a:p>
          <a:p>
            <a:endParaRPr lang="en-US" dirty="0" smtClean="0"/>
          </a:p>
          <a:p>
            <a:r>
              <a:rPr lang="en-US" dirty="0" smtClean="0"/>
              <a:t>Ongoing OT not always the “answer” but evaluation can help providers determine what support services might be beneficial</a:t>
            </a:r>
          </a:p>
          <a:p>
            <a:endParaRPr lang="en-US" dirty="0" smtClean="0"/>
          </a:p>
          <a:p>
            <a:r>
              <a:rPr lang="en-US" dirty="0" smtClean="0"/>
              <a:t>Higher self-ratings for performance and satisfaction occur throughout the process, and may be impacted by external circumstances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2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Understand methods to screen and identify history of traumatic brain injury within primary and integrated care settings</a:t>
            </a:r>
          </a:p>
          <a:p>
            <a:pPr lvl="0"/>
            <a:r>
              <a:rPr lang="en-US" dirty="0"/>
              <a:t>Understand incidence and prevalence of TBI within the population as well as co-morbidities of TBI</a:t>
            </a:r>
          </a:p>
          <a:p>
            <a:pPr lvl="0"/>
            <a:r>
              <a:rPr lang="en-US" dirty="0"/>
              <a:t>Understand effective approaches and interventions for clients with a history of TBI within primary and integrated care settings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0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for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Validated approaches</a:t>
            </a:r>
          </a:p>
          <a:p>
            <a:r>
              <a:rPr lang="en-US" dirty="0" smtClean="0"/>
              <a:t>Growing awareness regarding brain injury beyond a few specific providers</a:t>
            </a:r>
          </a:p>
          <a:p>
            <a:pPr lvl="1"/>
            <a:r>
              <a:rPr lang="en-US" dirty="0" smtClean="0"/>
              <a:t>Piloting a training for behavioral health providers to better engage and meet the needs of individuals with brain 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3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Encompasses “whole person” care</a:t>
            </a:r>
          </a:p>
          <a:p>
            <a:pPr lvl="1"/>
            <a:r>
              <a:rPr lang="en-US" dirty="0" smtClean="0"/>
              <a:t>Medical/physical health care</a:t>
            </a:r>
          </a:p>
          <a:p>
            <a:pPr lvl="1"/>
            <a:r>
              <a:rPr lang="en-US" dirty="0" smtClean="0"/>
              <a:t>Behavioral/mental health care</a:t>
            </a:r>
          </a:p>
          <a:p>
            <a:pPr lvl="1"/>
            <a:r>
              <a:rPr lang="en-US" dirty="0" smtClean="0"/>
              <a:t>Case management and supportive services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Within the low-income and homeless population, there are often many needs within each of these services</a:t>
            </a:r>
          </a:p>
          <a:p>
            <a:endParaRPr lang="en-US" dirty="0" smtClean="0"/>
          </a:p>
          <a:p>
            <a:r>
              <a:rPr lang="en-US" dirty="0" smtClean="0"/>
              <a:t>Clear histories are often not available</a:t>
            </a:r>
          </a:p>
        </p:txBody>
      </p:sp>
    </p:spTree>
    <p:extLst>
      <p:ext uri="{BB962C8B-B14F-4D97-AF65-F5344CB8AC3E}">
        <p14:creationId xmlns:p14="http://schemas.microsoft.com/office/powerpoint/2010/main" val="396043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shift for true “team based” care to increase communication and clarity of needs among providers</a:t>
            </a:r>
          </a:p>
          <a:p>
            <a:r>
              <a:rPr lang="en-US" dirty="0" smtClean="0"/>
              <a:t>Streamlines the needs of the clients served</a:t>
            </a:r>
          </a:p>
          <a:p>
            <a:r>
              <a:rPr lang="en-US" dirty="0" smtClean="0"/>
              <a:t>Typically includes medical, behavioral health, and case management services</a:t>
            </a:r>
          </a:p>
          <a:p>
            <a:r>
              <a:rPr lang="en-US" dirty="0" smtClean="0"/>
              <a:t>Often does not include rehabilitation services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1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for the Homeless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77500" lnSpcReduction="20000"/>
          </a:bodyPr>
          <a:lstStyle/>
          <a:p>
            <a:pPr marL="82296" indent="0" fontAlgn="base">
              <a:buNone/>
            </a:pPr>
            <a:r>
              <a:rPr lang="en-US" dirty="0" smtClean="0"/>
              <a:t>Mission: </a:t>
            </a:r>
            <a:r>
              <a:rPr lang="en-US" i="1" dirty="0" smtClean="0"/>
              <a:t>"...</a:t>
            </a:r>
            <a:r>
              <a:rPr lang="en-US" i="1" dirty="0"/>
              <a:t>to prevent and end homelessness for vulnerable individuals and families by providing </a:t>
            </a:r>
            <a:r>
              <a:rPr lang="en-US" b="1" i="1" dirty="0"/>
              <a:t>quality, integrated health care</a:t>
            </a:r>
            <a:r>
              <a:rPr lang="en-US" i="1" dirty="0"/>
              <a:t> and promoting access to affordable housing and sustainable incomes through direct service, advocacy and community engagement</a:t>
            </a:r>
            <a:r>
              <a:rPr lang="en-US" i="1" dirty="0" smtClean="0"/>
              <a:t>.“</a:t>
            </a:r>
          </a:p>
          <a:p>
            <a:pPr marL="82296" indent="0" fontAlgn="base">
              <a:buNone/>
            </a:pPr>
            <a:endParaRPr lang="en-US" dirty="0" smtClean="0"/>
          </a:p>
          <a:p>
            <a:pPr fontAlgn="base"/>
            <a:r>
              <a:rPr lang="en-US" sz="3400" dirty="0" smtClean="0"/>
              <a:t>In </a:t>
            </a:r>
            <a:r>
              <a:rPr lang="en-US" sz="3400" dirty="0"/>
              <a:t>partnership with caregivers, advocates, donors and our neighbors without homes, </a:t>
            </a:r>
            <a:r>
              <a:rPr lang="en-US" sz="3400" dirty="0" smtClean="0"/>
              <a:t>HCH</a:t>
            </a:r>
            <a:endParaRPr lang="en-US" sz="3400" dirty="0"/>
          </a:p>
          <a:p>
            <a:pPr lvl="1" fontAlgn="base"/>
            <a:r>
              <a:rPr lang="en-US" sz="3000" dirty="0"/>
              <a:t>provide comprehensive health care services and supportive services to people experiencing homelessness</a:t>
            </a:r>
          </a:p>
          <a:p>
            <a:pPr lvl="1" fontAlgn="base"/>
            <a:r>
              <a:rPr lang="en-US" sz="3000" dirty="0"/>
              <a:t>apply a whole-person approach to care, considering all aspects of life and health in an individual's treatment</a:t>
            </a:r>
          </a:p>
          <a:p>
            <a:pPr lvl="1" fontAlgn="base"/>
            <a:r>
              <a:rPr lang="en-US" sz="3000" dirty="0"/>
              <a:t>advocate for affordable housing and livable incomes for </a:t>
            </a:r>
            <a:r>
              <a:rPr lang="en-US" sz="3000" dirty="0" smtClean="0"/>
              <a:t>all</a:t>
            </a:r>
            <a:endParaRPr lang="en-US" sz="1800" dirty="0"/>
          </a:p>
          <a:p>
            <a:pPr marL="82296" indent="0" algn="r" fontAlgn="base">
              <a:buNone/>
            </a:pPr>
            <a:r>
              <a:rPr lang="en-US" sz="2200" dirty="0" smtClean="0">
                <a:hlinkClick r:id="rId2"/>
              </a:rPr>
              <a:t>www.hchcmd.org</a:t>
            </a:r>
            <a:r>
              <a:rPr lang="en-US" sz="2200" dirty="0" smtClean="0"/>
              <a:t> </a:t>
            </a: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391954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152400"/>
            <a:ext cx="80772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Brain Injury, Integrated Care, and Homelessness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1"/>
            <a:ext cx="8001000" cy="58673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“Whole person care” means addressing all factors impacting a client’s life</a:t>
            </a:r>
          </a:p>
          <a:p>
            <a:pPr lvl="1"/>
            <a:r>
              <a:rPr lang="en-US" dirty="0" smtClean="0"/>
              <a:t>Brain injury is often under-recognized especially within the homeless population</a:t>
            </a:r>
          </a:p>
          <a:p>
            <a:endParaRPr lang="en-US" dirty="0" smtClean="0"/>
          </a:p>
          <a:p>
            <a:r>
              <a:rPr lang="en-US" dirty="0" smtClean="0"/>
              <a:t>TBI </a:t>
            </a:r>
            <a:r>
              <a:rPr lang="en-US" dirty="0"/>
              <a:t>screenings among individuals who are homeless have indicated 8-53% of those experiencing homelessness have sustained a TBI, which is </a:t>
            </a:r>
            <a:r>
              <a:rPr lang="en-US" b="1" dirty="0"/>
              <a:t>up to 5 times greater </a:t>
            </a:r>
            <a:r>
              <a:rPr lang="en-US" dirty="0"/>
              <a:t>than the general population  </a:t>
            </a:r>
            <a:r>
              <a:rPr lang="en-US" dirty="0" smtClean="0"/>
              <a:t>			</a:t>
            </a:r>
            <a:r>
              <a:rPr lang="en-US" sz="1600" dirty="0" smtClean="0"/>
              <a:t>[</a:t>
            </a:r>
            <a:r>
              <a:rPr lang="en-US" sz="1600" dirty="0"/>
              <a:t>Hwang et al., 2008.; </a:t>
            </a:r>
            <a:r>
              <a:rPr lang="en-US" sz="1600" dirty="0" err="1"/>
              <a:t>Topolovec-Vranic</a:t>
            </a:r>
            <a:r>
              <a:rPr lang="en-US" sz="1600" dirty="0"/>
              <a:t> et al., 2012</a:t>
            </a:r>
            <a:r>
              <a:rPr lang="en-US" sz="1600" dirty="0" smtClean="0"/>
              <a:t>]</a:t>
            </a:r>
          </a:p>
          <a:p>
            <a:pPr marL="82296" indent="0">
              <a:buNone/>
            </a:pPr>
            <a:endParaRPr lang="en-US" sz="1600" dirty="0" smtClean="0"/>
          </a:p>
          <a:p>
            <a:r>
              <a:rPr lang="en-US" dirty="0" smtClean="0"/>
              <a:t>87</a:t>
            </a:r>
            <a:r>
              <a:rPr lang="en-US" dirty="0"/>
              <a:t>% of adults with a reported </a:t>
            </a:r>
            <a:r>
              <a:rPr lang="en-US" dirty="0" err="1"/>
              <a:t>hx</a:t>
            </a:r>
            <a:r>
              <a:rPr lang="en-US" dirty="0"/>
              <a:t> of TBI sustained TBI </a:t>
            </a:r>
            <a:r>
              <a:rPr lang="en-US" b="1" dirty="0"/>
              <a:t>PRIOR</a:t>
            </a:r>
            <a:r>
              <a:rPr lang="en-US" dirty="0"/>
              <a:t> to becoming </a:t>
            </a:r>
            <a:r>
              <a:rPr lang="en-US" dirty="0" smtClean="0"/>
              <a:t>homeless 				</a:t>
            </a:r>
            <a:r>
              <a:rPr lang="en-US" sz="1600" dirty="0" smtClean="0"/>
              <a:t>[</a:t>
            </a:r>
            <a:r>
              <a:rPr lang="en-US" sz="1600" dirty="0" err="1" smtClean="0"/>
              <a:t>Topolovec-Vranic</a:t>
            </a:r>
            <a:r>
              <a:rPr lang="en-US" sz="1600" dirty="0" smtClean="0"/>
              <a:t> </a:t>
            </a:r>
            <a:r>
              <a:rPr lang="en-US" sz="1600" dirty="0"/>
              <a:t>et </a:t>
            </a:r>
            <a:r>
              <a:rPr lang="en-US" sz="1600" dirty="0" smtClean="0"/>
              <a:t>al., 2014</a:t>
            </a:r>
            <a:r>
              <a:rPr lang="en-US" sz="1600" dirty="0"/>
              <a:t>]</a:t>
            </a:r>
          </a:p>
          <a:p>
            <a:pPr lvl="1"/>
            <a:r>
              <a:rPr lang="en-US" sz="2900" dirty="0"/>
              <a:t>Indicates TBI as a risk factor for homelessness, not just a result </a:t>
            </a:r>
            <a:r>
              <a:rPr lang="en-US" sz="2900" dirty="0" smtClean="0"/>
              <a:t>of</a:t>
            </a:r>
          </a:p>
          <a:p>
            <a:pPr lvl="1"/>
            <a:endParaRPr lang="en-US" sz="2000" dirty="0" smtClean="0"/>
          </a:p>
          <a:p>
            <a:r>
              <a:rPr lang="en-US" sz="3100" dirty="0" smtClean="0"/>
              <a:t>In one meta-analysis, the </a:t>
            </a:r>
            <a:r>
              <a:rPr lang="en-US" sz="3100" b="1" dirty="0" smtClean="0"/>
              <a:t>frequency of cognitive impairment in homeless adults was 25%</a:t>
            </a:r>
          </a:p>
          <a:p>
            <a:pPr lvl="1"/>
            <a:r>
              <a:rPr lang="en-US" sz="2900" dirty="0" smtClean="0"/>
              <a:t>The authors note significant gaps and limitations in understanding the true impact of cognitive impairment in this population </a:t>
            </a:r>
          </a:p>
          <a:p>
            <a:pPr marL="402336" lvl="1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				(Depp, </a:t>
            </a:r>
            <a:r>
              <a:rPr lang="en-US" sz="1600" dirty="0" err="1" smtClean="0"/>
              <a:t>Vella</a:t>
            </a:r>
            <a:r>
              <a:rPr lang="en-US" sz="1600" dirty="0" smtClean="0"/>
              <a:t>, Orff, &amp; </a:t>
            </a:r>
            <a:r>
              <a:rPr lang="en-US" sz="1600" dirty="0" err="1" smtClean="0"/>
              <a:t>Twamley</a:t>
            </a:r>
            <a:r>
              <a:rPr lang="en-US" sz="1600" dirty="0" smtClean="0"/>
              <a:t>, 2015)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5635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3447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Behavioral Health Context		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749808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Homelessness has always been connected to:</a:t>
            </a:r>
          </a:p>
          <a:p>
            <a:pPr lvl="1"/>
            <a:r>
              <a:rPr lang="en-US" dirty="0" smtClean="0"/>
              <a:t>Serious mental illness</a:t>
            </a:r>
          </a:p>
          <a:p>
            <a:pPr lvl="1"/>
            <a:r>
              <a:rPr lang="en-US" dirty="0" smtClean="0"/>
              <a:t>Serious substance use disorders</a:t>
            </a:r>
            <a:endParaRPr lang="en-US" dirty="0"/>
          </a:p>
          <a:p>
            <a:r>
              <a:rPr lang="en-US" dirty="0" smtClean="0"/>
              <a:t>Increasing awareness that additionally, many have cognitive problems that are rooted in examples like:</a:t>
            </a:r>
          </a:p>
          <a:p>
            <a:pPr lvl="1"/>
            <a:r>
              <a:rPr lang="en-US" dirty="0" smtClean="0"/>
              <a:t>Developmental delay</a:t>
            </a:r>
          </a:p>
          <a:p>
            <a:pPr lvl="1"/>
            <a:r>
              <a:rPr lang="en-US" dirty="0" smtClean="0"/>
              <a:t>Lead poisoning</a:t>
            </a:r>
          </a:p>
          <a:p>
            <a:pPr lvl="1"/>
            <a:r>
              <a:rPr lang="en-US" dirty="0" smtClean="0"/>
              <a:t>Brain injuries</a:t>
            </a:r>
          </a:p>
          <a:p>
            <a:r>
              <a:rPr lang="en-US" dirty="0" smtClean="0"/>
              <a:t>Co-occurring is prevalent</a:t>
            </a:r>
          </a:p>
          <a:p>
            <a:r>
              <a:rPr lang="en-US" dirty="0" smtClean="0"/>
              <a:t>Impacts of previous brain injuries may be addressed separately among providers, lack of continuity in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77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3447"/>
            <a:ext cx="7696200" cy="1143000"/>
          </a:xfrm>
        </p:spPr>
        <p:txBody>
          <a:bodyPr>
            <a:normAutofit/>
          </a:bodyPr>
          <a:lstStyle/>
          <a:p>
            <a:pPr marL="82296" indent="0" algn="ctr"/>
            <a:r>
              <a:rPr lang="en-US" sz="2800" dirty="0"/>
              <a:t>Challenges Associated with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Existing </a:t>
            </a:r>
            <a:r>
              <a:rPr lang="en-US" sz="2800" dirty="0"/>
              <a:t>Rehabilitation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248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Programs tend to target immediate post-acute</a:t>
            </a:r>
          </a:p>
          <a:p>
            <a:pPr lvl="1"/>
            <a:r>
              <a:rPr lang="en-US" dirty="0" smtClean="0"/>
              <a:t>Referral streams are mostly from hospitals</a:t>
            </a:r>
          </a:p>
          <a:p>
            <a:pPr lvl="1"/>
            <a:r>
              <a:rPr lang="en-US" dirty="0" smtClean="0"/>
              <a:t>Focus is on more severe injuries</a:t>
            </a:r>
          </a:p>
          <a:p>
            <a:pPr lvl="1"/>
            <a:r>
              <a:rPr lang="en-US" dirty="0" smtClean="0"/>
              <a:t>Not always accessible more than 6 months post-injury if client is not directly admitted after injury</a:t>
            </a:r>
          </a:p>
          <a:p>
            <a:pPr lvl="1"/>
            <a:r>
              <a:rPr lang="en-US" dirty="0" smtClean="0"/>
              <a:t>Often requires documentation of injury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Programs that target later issues can be very intensive</a:t>
            </a:r>
          </a:p>
          <a:p>
            <a:pPr lvl="1"/>
            <a:r>
              <a:rPr lang="en-US" dirty="0" smtClean="0"/>
              <a:t>Concussion program in Maryland requires several hours 5 days/week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Difficult to access for homeless and unstably housed adults, especially those with several immediate health and housing needs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2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883</TotalTime>
  <Words>1337</Words>
  <Application>Microsoft Office PowerPoint</Application>
  <PresentationFormat>On-screen Show (4:3)</PresentationFormat>
  <Paragraphs>215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Solstice</vt:lpstr>
      <vt:lpstr>Addressing Brain Injury Within Settings Serving Homeless Adults:</vt:lpstr>
      <vt:lpstr>Background</vt:lpstr>
      <vt:lpstr>Objectives</vt:lpstr>
      <vt:lpstr>Integrated Care</vt:lpstr>
      <vt:lpstr>Integrated Care</vt:lpstr>
      <vt:lpstr>Health Care for the Homeless</vt:lpstr>
      <vt:lpstr>Brain Injury, Integrated Care, and Homelessness</vt:lpstr>
      <vt:lpstr>Behavioral Health Context  </vt:lpstr>
      <vt:lpstr>Challenges Associated with  Existing Rehabilitation Programs</vt:lpstr>
      <vt:lpstr>Challenges with Standard Health Care Approaches</vt:lpstr>
      <vt:lpstr>Where is the Sweet Spot?</vt:lpstr>
      <vt:lpstr>What are the foundational approaches for people experiencing homelessness?</vt:lpstr>
      <vt:lpstr>The Grand Experiment</vt:lpstr>
      <vt:lpstr>Occupational Therapy Model at HCH</vt:lpstr>
      <vt:lpstr>Outcomes of Screening</vt:lpstr>
      <vt:lpstr>Outcomes: Problem list vs. Screening</vt:lpstr>
      <vt:lpstr>Evaluation</vt:lpstr>
      <vt:lpstr>Evaluation</vt:lpstr>
      <vt:lpstr>Outcomes of Evaluation</vt:lpstr>
      <vt:lpstr>Outcomes of Evaluation: Example</vt:lpstr>
      <vt:lpstr>Outcomes of Evaluation</vt:lpstr>
      <vt:lpstr>Intervention</vt:lpstr>
      <vt:lpstr>Intervention</vt:lpstr>
      <vt:lpstr>Intervention</vt:lpstr>
      <vt:lpstr>Outcomes of Intervention</vt:lpstr>
      <vt:lpstr>Provider Perspective on OT</vt:lpstr>
      <vt:lpstr>PowerPoint Presentation</vt:lpstr>
      <vt:lpstr>Summary of Outcomes</vt:lpstr>
      <vt:lpstr>What We’ve Learned</vt:lpstr>
      <vt:lpstr>Areas for Growth</vt:lpstr>
    </vt:vector>
  </TitlesOfParts>
  <Company>Health Care for the Homeless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Synovec</dc:creator>
  <cp:lastModifiedBy>Caitlin Synovec</cp:lastModifiedBy>
  <cp:revision>33</cp:revision>
  <cp:lastPrinted>2017-03-01T19:52:43Z</cp:lastPrinted>
  <dcterms:created xsi:type="dcterms:W3CDTF">2017-02-16T15:29:49Z</dcterms:created>
  <dcterms:modified xsi:type="dcterms:W3CDTF">2017-03-08T13:52:54Z</dcterms:modified>
</cp:coreProperties>
</file>